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drawings/drawing7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8.xml" ContentType="application/vnd.openxmlformats-officedocument.drawingml.chartshapes+xml"/>
  <Override PartName="/ppt/charts/chart16.xml" ContentType="application/vnd.openxmlformats-officedocument.drawingml.chart+xml"/>
  <Override PartName="/ppt/drawings/drawing9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7.xml" ContentType="application/vnd.openxmlformats-officedocument.drawingml.chart+xml"/>
  <Override PartName="/ppt/drawings/drawing10.xml" ContentType="application/vnd.openxmlformats-officedocument.drawingml.chartshapes+xml"/>
  <Override PartName="/ppt/charts/chart1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9.xml" ContentType="application/vnd.openxmlformats-officedocument.drawingml.chart+xml"/>
  <Override PartName="/ppt/drawings/drawing12.xml" ContentType="application/vnd.openxmlformats-officedocument.drawingml.chartshapes+xml"/>
  <Override PartName="/ppt/charts/chart20.xml" ContentType="application/vnd.openxmlformats-officedocument.drawingml.chart+xml"/>
  <Override PartName="/ppt/drawings/drawing13.xml" ContentType="application/vnd.openxmlformats-officedocument.drawingml.chartshapes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24"/>
  </p:notesMasterIdLst>
  <p:handoutMasterIdLst>
    <p:handoutMasterId r:id="rId25"/>
  </p:handoutMasterIdLst>
  <p:sldIdLst>
    <p:sldId id="269" r:id="rId3"/>
    <p:sldId id="272" r:id="rId4"/>
    <p:sldId id="273" r:id="rId5"/>
    <p:sldId id="274" r:id="rId6"/>
    <p:sldId id="281" r:id="rId7"/>
    <p:sldId id="275" r:id="rId8"/>
    <p:sldId id="298" r:id="rId9"/>
    <p:sldId id="284" r:id="rId10"/>
    <p:sldId id="285" r:id="rId11"/>
    <p:sldId id="270" r:id="rId12"/>
    <p:sldId id="262" r:id="rId13"/>
    <p:sldId id="263" r:id="rId14"/>
    <p:sldId id="297" r:id="rId15"/>
    <p:sldId id="278" r:id="rId16"/>
    <p:sldId id="295" r:id="rId17"/>
    <p:sldId id="279" r:id="rId18"/>
    <p:sldId id="280" r:id="rId19"/>
    <p:sldId id="296" r:id="rId20"/>
    <p:sldId id="266" r:id="rId21"/>
    <p:sldId id="267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6699"/>
    <a:srgbClr val="0066CC"/>
    <a:srgbClr val="0000CC"/>
    <a:srgbClr val="000066"/>
    <a:srgbClr val="FF99FF"/>
    <a:srgbClr val="993366"/>
    <a:srgbClr val="FF7C80"/>
    <a:srgbClr val="00CC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68" autoAdjust="0"/>
  </p:normalViewPr>
  <p:slideViewPr>
    <p:cSldViewPr>
      <p:cViewPr varScale="1">
        <p:scale>
          <a:sx n="96" d="100"/>
          <a:sy n="96" d="100"/>
        </p:scale>
        <p:origin x="3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166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Admin\Desktop\&#1055;&#1091;&#1073;&#1083;&#1080;&#1095;21-23\&#1055;&#1059;&#1041;&#1051;&#1048;&#1063;&#1053;&#1067;&#1045;%20&#1087;&#1086;%20&#1087;&#1088;&#1086;&#1077;&#1082;&#1090;&#1091;%20&#1085;&#1072;%202021-2023%20&#1075;&#1086;&#1076;&#1099;.xls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../embeddings/oleObject5.bin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1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../embeddings/oleObject7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../embeddings/oleObject8.bin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dmin\Desktop\&#1055;&#1091;&#1073;&#1083;&#1080;&#1095;21-23\&#1055;&#1059;&#1041;&#1051;&#1048;&#1063;&#1053;&#1067;&#1045;%20&#1087;&#1086;%20&#1087;&#1088;&#1086;&#1077;&#1082;&#1090;&#1091;%20&#1085;&#1072;%202021-2023%20&#1075;&#1086;&#1076;&#1099;.xls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1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40668273890204"/>
          <c:y val="8.9153889835320826E-2"/>
          <c:w val="0.87196561978910236"/>
          <c:h val="0.86030664395229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'1 Основные показатели проекта'!$A$5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147012647410254E-3"/>
                  <c:y val="0.1942157060009750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387</a:t>
                    </a:r>
                    <a:r>
                      <a:rPr lang="en-US" baseline="0" dirty="0"/>
                      <a:t> </a:t>
                    </a:r>
                    <a:r>
                      <a:rPr lang="en-US" dirty="0"/>
                      <a:t>466,65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484-42E5-B92A-F25E2090A893}"/>
                </c:ext>
              </c:extLst>
            </c:dLbl>
            <c:dLbl>
              <c:idx val="1"/>
              <c:layout>
                <c:manualLayout>
                  <c:x val="3.0817782067939009E-3"/>
                  <c:y val="0.1839942409243141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387 466,65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84-42E5-B92A-F25E2090A8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Основные показатели проекта'!$B$4:$C$4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'1 Основные показатели проекта'!$B$5:$C$5</c:f>
              <c:numCache>
                <c:formatCode>_-* #,##0.00_р_._-;\-* #,##0.00_р_._-;_-* "-"??_р_._-;_-@_-</c:formatCode>
                <c:ptCount val="2"/>
                <c:pt idx="0">
                  <c:v>370337.36</c:v>
                </c:pt>
                <c:pt idx="1">
                  <c:v>370337.36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84-42E5-B92A-F25E2090A893}"/>
            </c:ext>
          </c:extLst>
        </c:ser>
        <c:ser>
          <c:idx val="1"/>
          <c:order val="1"/>
          <c:tx>
            <c:strRef>
              <c:f>'1 Основные показатели проекта'!$A$6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2376777548591716E-4"/>
                  <c:y val="0.1954195674433374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372</a:t>
                    </a:r>
                    <a:r>
                      <a:rPr lang="en-US" baseline="0" dirty="0"/>
                      <a:t> 444,80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84-42E5-B92A-F25E2090A893}"/>
                </c:ext>
              </c:extLst>
            </c:dLbl>
            <c:dLbl>
              <c:idx val="1"/>
              <c:layout>
                <c:manualLayout>
                  <c:x val="4.8021065648391481E-3"/>
                  <c:y val="0.163051594700577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372 444,80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484-42E5-B92A-F25E2090A8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Основные показатели проекта'!$B$4:$C$4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'1 Основные показатели проекта'!$B$6:$C$6</c:f>
              <c:numCache>
                <c:formatCode>_-* #,##0.00_р_._-;\-* #,##0.00_р_._-;_-* "-"??_р_._-;_-@_-</c:formatCode>
                <c:ptCount val="2"/>
                <c:pt idx="0">
                  <c:v>344174.55</c:v>
                </c:pt>
                <c:pt idx="1">
                  <c:v>344174.55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484-42E5-B92A-F25E2090A893}"/>
            </c:ext>
          </c:extLst>
        </c:ser>
        <c:ser>
          <c:idx val="2"/>
          <c:order val="2"/>
          <c:tx>
            <c:strRef>
              <c:f>'1 Основные показатели проекта'!$A$7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3421844311159E-3"/>
                  <c:y val="0.1840750826078597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377 291,30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484-42E5-B92A-F25E2090A893}"/>
                </c:ext>
              </c:extLst>
            </c:dLbl>
            <c:dLbl>
              <c:idx val="1"/>
              <c:layout>
                <c:manualLayout>
                  <c:x val="8.7299428210847567E-3"/>
                  <c:y val="0.1619285749417609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377 291,30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484-42E5-B92A-F25E2090A8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Основные показатели проекта'!$B$4:$C$4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'1 Основные показатели проекта'!$B$7:$C$7</c:f>
              <c:numCache>
                <c:formatCode>_-* #,##0.00_р_._-;\-* #,##0.00_р_._-;_-* "-"??_р_._-;_-@_-</c:formatCode>
                <c:ptCount val="2"/>
                <c:pt idx="0">
                  <c:v>345430.87</c:v>
                </c:pt>
                <c:pt idx="1">
                  <c:v>345430.87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84-42E5-B92A-F25E2090A8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3156176"/>
        <c:axId val="153155784"/>
        <c:axId val="0"/>
      </c:bar3DChart>
      <c:catAx>
        <c:axId val="153156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531557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3155784"/>
        <c:scaling>
          <c:orientation val="minMax"/>
          <c:max val="400000"/>
          <c:min val="100000"/>
        </c:scaling>
        <c:delete val="0"/>
        <c:axPos val="l"/>
        <c:majorGridlines/>
        <c:numFmt formatCode="_-* #,##0.00_р_._-;\-* #,##0.00_р_._-;_-* &quot;-&quot;??_р_._-;_-@_-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53156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69756758461648E-2"/>
          <c:y val="6.5891472868217074E-2"/>
          <c:w val="0.9181478647457465"/>
          <c:h val="0.8187375415282391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'4 Неналоговые доходы'!$B$3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7839820169971424E-3"/>
                  <c:y val="0.130467993826353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6C-43EA-AC28-89134F7C5DBF}"/>
                </c:ext>
              </c:extLst>
            </c:dLbl>
            <c:dLbl>
              <c:idx val="1"/>
              <c:layout>
                <c:manualLayout>
                  <c:x val="7.2070342239668418E-3"/>
                  <c:y val="0.10312536514331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6C-43EA-AC28-89134F7C5DBF}"/>
                </c:ext>
              </c:extLst>
            </c:dLbl>
            <c:dLbl>
              <c:idx val="2"/>
              <c:layout>
                <c:manualLayout>
                  <c:x val="4.0329619564516564E-3"/>
                  <c:y val="1.52300729850629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6C-43EA-AC28-89134F7C5DBF}"/>
                </c:ext>
              </c:extLst>
            </c:dLbl>
            <c:dLbl>
              <c:idx val="3"/>
              <c:layout>
                <c:manualLayout>
                  <c:x val="5.6273791734735281E-3"/>
                  <c:y val="0.135046433149345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6C-43EA-AC28-89134F7C5DBF}"/>
                </c:ext>
              </c:extLst>
            </c:dLbl>
            <c:dLbl>
              <c:idx val="4"/>
              <c:layout>
                <c:manualLayout>
                  <c:x val="-5.11440772097743E-4"/>
                  <c:y val="-1.0535659786712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6C-43EA-AC28-89134F7C5D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2700000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Неналоговые доходы'!$A$4:$A$9</c:f>
              <c:strCache>
                <c:ptCount val="6"/>
                <c:pt idx="0">
                  <c:v>Неналоговые доходы, всего</c:v>
                </c:pt>
                <c:pt idx="1">
                  <c:v>Доходы от использ. имущества</c:v>
                </c:pt>
                <c:pt idx="2">
                  <c:v>Платежи при польз. природ.ресурсами</c:v>
                </c:pt>
                <c:pt idx="3">
                  <c:v>Доходы от оказания платных услуг</c:v>
                </c:pt>
                <c:pt idx="4">
                  <c:v>Доходы от продажи имущества</c:v>
                </c:pt>
                <c:pt idx="5">
                  <c:v>Штрафы</c:v>
                </c:pt>
              </c:strCache>
            </c:strRef>
          </c:cat>
          <c:val>
            <c:numRef>
              <c:f>'4 Неналоговые доходы'!$B$4:$B$9</c:f>
              <c:numCache>
                <c:formatCode>#,##0.00</c:formatCode>
                <c:ptCount val="6"/>
                <c:pt idx="0">
                  <c:v>4165.58</c:v>
                </c:pt>
                <c:pt idx="1">
                  <c:v>1391.37</c:v>
                </c:pt>
                <c:pt idx="2">
                  <c:v>55.290000000000013</c:v>
                </c:pt>
                <c:pt idx="3">
                  <c:v>1879.09</c:v>
                </c:pt>
                <c:pt idx="4">
                  <c:v>399.8</c:v>
                </c:pt>
                <c:pt idx="5">
                  <c:v>440.03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FD6C-43EA-AC28-89134F7C5DBF}"/>
            </c:ext>
          </c:extLst>
        </c:ser>
        <c:ser>
          <c:idx val="1"/>
          <c:order val="1"/>
          <c:tx>
            <c:strRef>
              <c:f>'4 Неналоговые доходы'!$C$3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3216371552376186E-3"/>
                  <c:y val="0.124282139151210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D6C-43EA-AC28-89134F7C5DBF}"/>
                </c:ext>
              </c:extLst>
            </c:dLbl>
            <c:dLbl>
              <c:idx val="1"/>
              <c:layout>
                <c:manualLayout>
                  <c:x val="1.1276746748839333E-2"/>
                  <c:y val="0.115472484544083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D6C-43EA-AC28-89134F7C5DBF}"/>
                </c:ext>
              </c:extLst>
            </c:dLbl>
            <c:dLbl>
              <c:idx val="2"/>
              <c:layout>
                <c:manualLayout>
                  <c:x val="1.5436890447691089E-2"/>
                  <c:y val="-6.51581343029795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D6C-43EA-AC28-89134F7C5DBF}"/>
                </c:ext>
              </c:extLst>
            </c:dLbl>
            <c:dLbl>
              <c:idx val="3"/>
              <c:layout>
                <c:manualLayout>
                  <c:x val="8.604897839097559E-3"/>
                  <c:y val="0.112149702217455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D6C-43EA-AC28-89134F7C5DBF}"/>
                </c:ext>
              </c:extLst>
            </c:dLbl>
            <c:dLbl>
              <c:idx val="4"/>
              <c:layout>
                <c:manualLayout>
                  <c:x val="2.2248880331964881E-2"/>
                  <c:y val="-1.1654240894306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D6C-43EA-AC28-89134F7C5D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2700000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Неналоговые доходы'!$A$4:$A$9</c:f>
              <c:strCache>
                <c:ptCount val="6"/>
                <c:pt idx="0">
                  <c:v>Неналоговые доходы, всего</c:v>
                </c:pt>
                <c:pt idx="1">
                  <c:v>Доходы от использ. имущества</c:v>
                </c:pt>
                <c:pt idx="2">
                  <c:v>Платежи при польз. природ.ресурсами</c:v>
                </c:pt>
                <c:pt idx="3">
                  <c:v>Доходы от оказания платных услуг</c:v>
                </c:pt>
                <c:pt idx="4">
                  <c:v>Доходы от продажи имущества</c:v>
                </c:pt>
                <c:pt idx="5">
                  <c:v>Штрафы</c:v>
                </c:pt>
              </c:strCache>
            </c:strRef>
          </c:cat>
          <c:val>
            <c:numRef>
              <c:f>'4 Неналоговые доходы'!$C$4:$C$9</c:f>
              <c:numCache>
                <c:formatCode>#,##0.00</c:formatCode>
                <c:ptCount val="6"/>
                <c:pt idx="0">
                  <c:v>3591.4900000000002</c:v>
                </c:pt>
                <c:pt idx="1">
                  <c:v>1421.32</c:v>
                </c:pt>
                <c:pt idx="2">
                  <c:v>40.65</c:v>
                </c:pt>
                <c:pt idx="3">
                  <c:v>1525</c:v>
                </c:pt>
                <c:pt idx="4">
                  <c:v>240</c:v>
                </c:pt>
                <c:pt idx="5">
                  <c:v>364.52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B-FD6C-43EA-AC28-89134F7C5D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84293120"/>
        <c:axId val="84294656"/>
        <c:axId val="0"/>
      </c:bar3DChart>
      <c:catAx>
        <c:axId val="842931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842946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4294656"/>
        <c:scaling>
          <c:orientation val="minMax"/>
          <c:max val="4300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4293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697040082379158"/>
          <c:y val="0.15282392026578068"/>
          <c:w val="0.22884031826405182"/>
          <c:h val="5.315614617940196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0"/>
      <c:rotY val="20"/>
      <c:depthPercent val="100"/>
      <c:rAngAx val="1"/>
    </c:view3D>
    <c:floor>
      <c:thickness val="0"/>
      <c:spPr>
        <a:solidFill>
          <a:srgbClr val="C0C0C0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gradFill flip="none" rotWithShape="1">
          <a:gsLst>
            <a:gs pos="0">
              <a:srgbClr val="DAF6FC">
                <a:shade val="30000"/>
                <a:satMod val="115000"/>
              </a:srgbClr>
            </a:gs>
            <a:gs pos="50000">
              <a:srgbClr val="DAF6FC">
                <a:shade val="67500"/>
                <a:satMod val="115000"/>
              </a:srgbClr>
            </a:gs>
            <a:gs pos="100000">
              <a:srgbClr val="DAF6FC">
                <a:shade val="100000"/>
                <a:satMod val="115000"/>
              </a:srgbClr>
            </a:gs>
          </a:gsLst>
          <a:lin ang="10800000" scaled="1"/>
          <a:tileRect/>
        </a:gradFill>
        <a:ln w="12700">
          <a:solidFill>
            <a:schemeClr val="tx2"/>
          </a:solidFill>
          <a:prstDash val="solid"/>
        </a:ln>
        <a:effectLst/>
        <a:sp3d contourW="12700">
          <a:contourClr>
            <a:schemeClr val="tx2"/>
          </a:contourClr>
        </a:sp3d>
      </c:spPr>
    </c:sideWall>
    <c:backWall>
      <c:thickness val="0"/>
      <c:spPr>
        <a:gradFill flip="none" rotWithShape="1">
          <a:gsLst>
            <a:gs pos="0">
              <a:srgbClr val="DAF6FC">
                <a:shade val="30000"/>
                <a:satMod val="115000"/>
              </a:srgbClr>
            </a:gs>
            <a:gs pos="50000">
              <a:srgbClr val="DAF6FC">
                <a:shade val="67500"/>
                <a:satMod val="115000"/>
              </a:srgbClr>
            </a:gs>
            <a:gs pos="100000">
              <a:srgbClr val="DAF6FC">
                <a:shade val="100000"/>
                <a:satMod val="115000"/>
              </a:srgbClr>
            </a:gs>
          </a:gsLst>
          <a:lin ang="10800000" scaled="1"/>
          <a:tileRect/>
        </a:gradFill>
        <a:ln w="12700">
          <a:solidFill>
            <a:schemeClr val="tx2"/>
          </a:solidFill>
          <a:prstDash val="solid"/>
        </a:ln>
        <a:effectLst/>
        <a:sp3d contourW="12700">
          <a:contourClr>
            <a:schemeClr val="tx2"/>
          </a:contourClr>
        </a:sp3d>
      </c:spPr>
    </c:backWall>
    <c:plotArea>
      <c:layout>
        <c:manualLayout>
          <c:layoutTarget val="inner"/>
          <c:xMode val="edge"/>
          <c:yMode val="edge"/>
          <c:x val="8.1569756758461648E-2"/>
          <c:y val="6.5891472868217074E-2"/>
          <c:w val="0.9181478647457465"/>
          <c:h val="0.81873754152823919"/>
        </c:manualLayout>
      </c:layout>
      <c:bar3DChart>
        <c:barDir val="col"/>
        <c:grouping val="clustered"/>
        <c:varyColors val="0"/>
        <c:ser>
          <c:idx val="0"/>
          <c:order val="0"/>
          <c:tx>
            <c:v>2021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5.7839820169971424E-3"/>
                  <c:y val="0.130467993826353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48-4BB9-9DD6-8BE0ADC97313}"/>
                </c:ext>
              </c:extLst>
            </c:dLbl>
            <c:dLbl>
              <c:idx val="1"/>
              <c:layout>
                <c:manualLayout>
                  <c:x val="7.2070342239668418E-3"/>
                  <c:y val="0.10312536514331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48-4BB9-9DD6-8BE0ADC97313}"/>
                </c:ext>
              </c:extLst>
            </c:dLbl>
            <c:dLbl>
              <c:idx val="2"/>
              <c:layout>
                <c:manualLayout>
                  <c:x val="4.0329619564516564E-3"/>
                  <c:y val="1.52300729850629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48-4BB9-9DD6-8BE0ADC97313}"/>
                </c:ext>
              </c:extLst>
            </c:dLbl>
            <c:dLbl>
              <c:idx val="3"/>
              <c:layout>
                <c:manualLayout>
                  <c:x val="5.6273791734735273E-3"/>
                  <c:y val="0.13504643314934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448-4BB9-9DD6-8BE0ADC97313}"/>
                </c:ext>
              </c:extLst>
            </c:dLbl>
            <c:dLbl>
              <c:idx val="4"/>
              <c:layout>
                <c:manualLayout>
                  <c:x val="-5.11440772097743E-4"/>
                  <c:y val="-1.05356597867127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448-4BB9-9DD6-8BE0ADC97313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2700000" spcFirstLastPara="1" vertOverflow="ellipsis" wrap="square" anchor="ctr" anchorCtr="1"/>
              <a:lstStyle/>
              <a:p>
                <a:pPr algn="ctr">
                  <a:defRPr sz="105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Неналоговые доходы, всего</c:v>
              </c:pt>
              <c:pt idx="1">
                <c:v>Доходы от использ. имущества</c:v>
              </c:pt>
              <c:pt idx="2">
                <c:v>Платежи при польз. природ.ресурсами</c:v>
              </c:pt>
              <c:pt idx="3">
                <c:v>Доходы от оказания платных услуг</c:v>
              </c:pt>
              <c:pt idx="4">
                <c:v>Доходы от продажи имущества</c:v>
              </c:pt>
              <c:pt idx="5">
                <c:v>Штрафы</c:v>
              </c:pt>
            </c:strLit>
          </c:cat>
          <c:val>
            <c:numRef>
              <c:f>'4 Неналоговые доходы'!$B$4:$B$9</c:f>
              <c:numCache>
                <c:formatCode>#,##0.00</c:formatCode>
                <c:ptCount val="6"/>
                <c:pt idx="0">
                  <c:v>3591.4900000000002</c:v>
                </c:pt>
                <c:pt idx="1">
                  <c:v>1421.32</c:v>
                </c:pt>
                <c:pt idx="2">
                  <c:v>40.65</c:v>
                </c:pt>
                <c:pt idx="3">
                  <c:v>1525</c:v>
                </c:pt>
                <c:pt idx="4">
                  <c:v>240</c:v>
                </c:pt>
                <c:pt idx="5">
                  <c:v>364.52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A448-4BB9-9DD6-8BE0ADC97313}"/>
            </c:ext>
          </c:extLst>
        </c:ser>
        <c:ser>
          <c:idx val="1"/>
          <c:order val="1"/>
          <c:tx>
            <c:v>2022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3216371552376151E-3"/>
                  <c:y val="0.124282139151210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448-4BB9-9DD6-8BE0ADC97313}"/>
                </c:ext>
              </c:extLst>
            </c:dLbl>
            <c:dLbl>
              <c:idx val="1"/>
              <c:layout>
                <c:manualLayout>
                  <c:x val="1.1276746748839333E-2"/>
                  <c:y val="0.115472484544083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448-4BB9-9DD6-8BE0ADC97313}"/>
                </c:ext>
              </c:extLst>
            </c:dLbl>
            <c:dLbl>
              <c:idx val="2"/>
              <c:layout>
                <c:manualLayout>
                  <c:x val="1.5436890447691089E-2"/>
                  <c:y val="-6.51581343029795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448-4BB9-9DD6-8BE0ADC97313}"/>
                </c:ext>
              </c:extLst>
            </c:dLbl>
            <c:dLbl>
              <c:idx val="3"/>
              <c:layout>
                <c:manualLayout>
                  <c:x val="8.6048978390975573E-3"/>
                  <c:y val="0.11214970221745539"/>
                </c:manualLayout>
              </c:layout>
              <c:spPr>
                <a:noFill/>
                <a:ln w="25400">
                  <a:noFill/>
                </a:ln>
                <a:effectLst/>
              </c:spPr>
              <c:txPr>
                <a:bodyPr rot="-2700000" spcFirstLastPara="1" vertOverflow="ellipsis" wrap="square" anchor="ctr" anchorCtr="1"/>
                <a:lstStyle/>
                <a:p>
                  <a:pPr algn="ctr">
                    <a:defRPr sz="1000" b="1" i="0" u="none" strike="noStrike" kern="1200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448-4BB9-9DD6-8BE0ADC97313}"/>
                </c:ext>
              </c:extLst>
            </c:dLbl>
            <c:dLbl>
              <c:idx val="4"/>
              <c:layout>
                <c:manualLayout>
                  <c:x val="2.2248880331964881E-2"/>
                  <c:y val="-1.1654240894306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448-4BB9-9DD6-8BE0ADC97313}"/>
                </c:ext>
              </c:extLst>
            </c:dLbl>
            <c:dLbl>
              <c:idx val="5"/>
              <c:layout>
                <c:manualLayout>
                  <c:x val="1.3888888888889003E-2"/>
                  <c:y val="0.109259275190912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448-4BB9-9DD6-8BE0ADC97313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2700000" spcFirstLastPara="1" vertOverflow="ellipsis" wrap="square" anchor="ctr" anchorCtr="1"/>
              <a:lstStyle/>
              <a:p>
                <a:pPr algn="ctr">
                  <a:defRPr sz="105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Неналоговые доходы, всего</c:v>
              </c:pt>
              <c:pt idx="1">
                <c:v>Доходы от использ. имущества</c:v>
              </c:pt>
              <c:pt idx="2">
                <c:v>Платежи при польз. природ.ресурсами</c:v>
              </c:pt>
              <c:pt idx="3">
                <c:v>Доходы от оказания платных услуг</c:v>
              </c:pt>
              <c:pt idx="4">
                <c:v>Доходы от продажи имущества</c:v>
              </c:pt>
              <c:pt idx="5">
                <c:v>Штрафы</c:v>
              </c:pt>
            </c:strLit>
          </c:cat>
          <c:val>
            <c:numRef>
              <c:f>'4 Неналоговые доходы'!$C$4:$C$9</c:f>
              <c:numCache>
                <c:formatCode>#,##0.00</c:formatCode>
                <c:ptCount val="6"/>
                <c:pt idx="0">
                  <c:v>4141.3210000000026</c:v>
                </c:pt>
                <c:pt idx="1">
                  <c:v>1461.86</c:v>
                </c:pt>
                <c:pt idx="2">
                  <c:v>23.759999999999991</c:v>
                </c:pt>
                <c:pt idx="3">
                  <c:v>986.50099999999998</c:v>
                </c:pt>
                <c:pt idx="4">
                  <c:v>205</c:v>
                </c:pt>
                <c:pt idx="5">
                  <c:v>1464.2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C-A448-4BB9-9DD6-8BE0ADC97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83580800"/>
        <c:axId val="83582336"/>
        <c:axId val="0"/>
      </c:bar3DChart>
      <c:catAx>
        <c:axId val="835808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83582336"/>
        <c:crosses val="autoZero"/>
        <c:auto val="1"/>
        <c:lblAlgn val="ctr"/>
        <c:lblOffset val="100"/>
        <c:noMultiLvlLbl val="0"/>
      </c:catAx>
      <c:valAx>
        <c:axId val="83582336"/>
        <c:scaling>
          <c:orientation val="minMax"/>
          <c:max val="4300"/>
          <c:min val="0"/>
        </c:scaling>
        <c:delete val="0"/>
        <c:axPos val="l"/>
        <c:majorGridlines>
          <c:spPr>
            <a:ln w="3175" cap="flat" cmpd="sng" algn="ctr">
              <a:solidFill>
                <a:srgbClr val="000000"/>
              </a:solidFill>
              <a:prstDash val="sysDash"/>
              <a:round/>
            </a:ln>
            <a:effectLst/>
          </c:spPr>
        </c:majorGridlines>
        <c:numFmt formatCode="#,##0.00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580800"/>
        <c:crosses val="autoZero"/>
        <c:crossBetween val="between"/>
      </c:valAx>
      <c:spPr>
        <a:gradFill flip="none" rotWithShape="1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69697040082379136"/>
          <c:y val="0.15282392026578068"/>
          <c:w val="0.22884031826405182"/>
          <c:h val="5.3156146179401967E-2"/>
        </c:manualLayout>
      </c:layout>
      <c:overlay val="0"/>
      <c:spPr>
        <a:solidFill>
          <a:srgbClr val="FFFFCC"/>
        </a:solidFill>
        <a:ln w="2540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70" b="0" i="0" u="none" strike="noStrike" kern="1200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60000"/>
            <a:lumOff val="40000"/>
            <a:shade val="30000"/>
            <a:satMod val="115000"/>
          </a:schemeClr>
        </a:gs>
        <a:gs pos="50000">
          <a:schemeClr val="accent1">
            <a:lumMod val="60000"/>
            <a:lumOff val="40000"/>
            <a:shade val="67500"/>
            <a:satMod val="115000"/>
          </a:schemeClr>
        </a:gs>
        <a:gs pos="100000">
          <a:schemeClr val="accent1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7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'5 Безвозмездные поступления'!$A$6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  <c:extLst>
              <c:ext xmlns:c16="http://schemas.microsoft.com/office/drawing/2014/chart" uri="{C3380CC4-5D6E-409C-BE32-E72D297353CC}">
                <c16:uniqueId val="{00000000-BC49-426E-9D85-85BEF3F29D11}"/>
              </c:ext>
            </c:extLst>
          </c:dPt>
          <c:dLbls>
            <c:dLbl>
              <c:idx val="0"/>
              <c:layout>
                <c:manualLayout>
                  <c:x val="3.1944444444444442E-2"/>
                  <c:y val="-8.43673313749483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C49-426E-9D85-85BEF3F29D11}"/>
                </c:ext>
              </c:extLst>
            </c:dLbl>
            <c:dLbl>
              <c:idx val="1"/>
              <c:layout>
                <c:manualLayout>
                  <c:x val="3.1944444444444442E-2"/>
                  <c:y val="-8.43673313749483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поступления'!$B$6:$C$6</c:f>
              <c:numCache>
                <c:formatCode>#,##0.00</c:formatCode>
                <c:ptCount val="2"/>
                <c:pt idx="0">
                  <c:v>91780.78</c:v>
                </c:pt>
                <c:pt idx="1">
                  <c:v>90201.9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49-426E-9D85-85BEF3F29D11}"/>
            </c:ext>
          </c:extLst>
        </c:ser>
        <c:ser>
          <c:idx val="1"/>
          <c:order val="1"/>
          <c:tx>
            <c:strRef>
              <c:f>'5 Безвозмездные поступления'!$A$7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3000000" algn="ctr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3.05555555555555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49-426E-9D85-85BEF3F29D11}"/>
                </c:ext>
              </c:extLst>
            </c:dLbl>
            <c:dLbl>
              <c:idx val="1"/>
              <c:layout>
                <c:manualLayout>
                  <c:x val="3.0555555555555565E-2"/>
                  <c:y val="2.10918328437370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поступления'!$B$7:$C$7</c:f>
              <c:numCache>
                <c:formatCode>#,##0.00</c:formatCode>
                <c:ptCount val="2"/>
                <c:pt idx="0">
                  <c:v>197699.48</c:v>
                </c:pt>
                <c:pt idx="1">
                  <c:v>203083.95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49-426E-9D85-85BEF3F29D11}"/>
            </c:ext>
          </c:extLst>
        </c:ser>
        <c:ser>
          <c:idx val="2"/>
          <c:order val="2"/>
          <c:tx>
            <c:strRef>
              <c:f>'5 Безвозмездные поступления'!$A$8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1.6666557305336848E-2"/>
                  <c:y val="-3.374693254997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C49-426E-9D85-85BEF3F29D11}"/>
                </c:ext>
              </c:extLst>
            </c:dLbl>
            <c:dLbl>
              <c:idx val="1"/>
              <c:layout>
                <c:manualLayout>
                  <c:x val="2.6388888888888878E-2"/>
                  <c:y val="-3.7965299118726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поступления'!$B$8:$C$8</c:f>
              <c:numCache>
                <c:formatCode>#,##0.00</c:formatCode>
                <c:ptCount val="2"/>
                <c:pt idx="0">
                  <c:v>5073.08</c:v>
                </c:pt>
                <c:pt idx="1">
                  <c:v>4703.24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49-426E-9D85-85BEF3F29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3"/>
        <c:gapDepth val="60"/>
        <c:shape val="cylinder"/>
        <c:axId val="60527360"/>
        <c:axId val="60528896"/>
        <c:axId val="0"/>
      </c:bar3DChart>
      <c:catAx>
        <c:axId val="60527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0528896"/>
        <c:crosses val="autoZero"/>
        <c:auto val="1"/>
        <c:lblAlgn val="ctr"/>
        <c:lblOffset val="100"/>
        <c:noMultiLvlLbl val="0"/>
      </c:catAx>
      <c:valAx>
        <c:axId val="6052889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6052736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txPr>
        <a:bodyPr/>
        <a:lstStyle/>
        <a:p>
          <a:pPr>
            <a:defRPr sz="2400" b="1" i="0" baseline="0">
              <a:solidFill>
                <a:schemeClr val="bg1"/>
              </a:solidFill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2021 год</a:t>
            </a:r>
          </a:p>
        </c:rich>
      </c:tx>
      <c:layout>
        <c:manualLayout>
          <c:xMode val="edge"/>
          <c:yMode val="edge"/>
          <c:x val="0.51367813854728861"/>
          <c:y val="2.348993288590607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6797982836415152"/>
          <c:y val="0.41544082157515572"/>
          <c:w val="0.66668624848860236"/>
          <c:h val="0.49777748419031531"/>
        </c:manualLayout>
      </c:layout>
      <c:pieChart>
        <c:varyColors val="1"/>
        <c:ser>
          <c:idx val="0"/>
          <c:order val="0"/>
          <c:tx>
            <c:v>план 2021 г.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903B-42BA-8886-6902B25A29A8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03B-42BA-8886-6902B25A29A8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03B-42BA-8886-6902B25A29A8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03B-42BA-8886-6902B25A29A8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03B-42BA-8886-6902B25A29A8}"/>
              </c:ext>
            </c:extLst>
          </c:dPt>
          <c:dPt>
            <c:idx val="6"/>
            <c:bubble3D val="0"/>
            <c:spPr>
              <a:solidFill>
                <a:srgbClr val="00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03B-42BA-8886-6902B25A29A8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03B-42BA-8886-6902B25A29A8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03B-42BA-8886-6902B25A29A8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903B-42BA-8886-6902B25A29A8}"/>
              </c:ext>
            </c:extLst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03B-42BA-8886-6902B25A29A8}"/>
              </c:ext>
            </c:extLst>
          </c:dPt>
          <c:dPt>
            <c:idx val="11"/>
            <c:bubble3D val="0"/>
            <c:spPr>
              <a:solidFill>
                <a:srgbClr val="FFCC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903B-42BA-8886-6902B25A29A8}"/>
              </c:ext>
            </c:extLst>
          </c:dPt>
          <c:dLbls>
            <c:dLbl>
              <c:idx val="0"/>
              <c:layout>
                <c:manualLayout>
                  <c:x val="-0.123915507976323"/>
                  <c:y val="-0.118584262537652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03B-42BA-8886-6902B25A29A8}"/>
                </c:ext>
              </c:extLst>
            </c:dLbl>
            <c:dLbl>
              <c:idx val="1"/>
              <c:layout>
                <c:manualLayout>
                  <c:x val="-4.8904326959924832E-2"/>
                  <c:y val="-3.0507622919218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3B-42BA-8886-6902B25A29A8}"/>
                </c:ext>
              </c:extLst>
            </c:dLbl>
            <c:dLbl>
              <c:idx val="2"/>
              <c:layout>
                <c:manualLayout>
                  <c:x val="-8.4429605644757627E-2"/>
                  <c:y val="-7.562217932144968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3B-42BA-8886-6902B25A29A8}"/>
                </c:ext>
              </c:extLst>
            </c:dLbl>
            <c:dLbl>
              <c:idx val="3"/>
              <c:layout>
                <c:manualLayout>
                  <c:x val="-6.1989338016481224E-2"/>
                  <c:y val="-0.123282256372749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3B-42BA-8886-6902B25A29A8}"/>
                </c:ext>
              </c:extLst>
            </c:dLbl>
            <c:dLbl>
              <c:idx val="4"/>
              <c:layout>
                <c:manualLayout>
                  <c:x val="-9.477791792316519E-3"/>
                  <c:y val="-0.164590314158388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3B-42BA-8886-6902B25A29A8}"/>
                </c:ext>
              </c:extLst>
            </c:dLbl>
            <c:dLbl>
              <c:idx val="5"/>
              <c:layout>
                <c:manualLayout>
                  <c:x val="4.5842365771891457E-2"/>
                  <c:y val="-0.2204448876264346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03B-42BA-8886-6902B25A29A8}"/>
                </c:ext>
              </c:extLst>
            </c:dLbl>
            <c:dLbl>
              <c:idx val="6"/>
              <c:layout>
                <c:manualLayout>
                  <c:x val="6.5345809532010093E-3"/>
                  <c:y val="-0.2806438730326124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3B-42BA-8886-6902B25A29A8}"/>
                </c:ext>
              </c:extLst>
            </c:dLbl>
            <c:dLbl>
              <c:idx val="7"/>
              <c:layout>
                <c:manualLayout>
                  <c:x val="-3.8858094752370037E-2"/>
                  <c:y val="-0.2041051503605932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03B-42BA-8886-6902B25A29A8}"/>
                </c:ext>
              </c:extLst>
            </c:dLbl>
            <c:dLbl>
              <c:idx val="8"/>
              <c:layout>
                <c:manualLayout>
                  <c:x val="7.1571923443400553E-3"/>
                  <c:y val="-0.145837231255953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3B-42BA-8886-6902B25A29A8}"/>
                </c:ext>
              </c:extLst>
            </c:dLbl>
            <c:dLbl>
              <c:idx val="11"/>
              <c:layout>
                <c:manualLayout>
                  <c:x val="6.6396347977317333E-2"/>
                  <c:y val="2.399171372522342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03B-42BA-8886-6902B25A29A8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12"/>
              <c:pt idx="0">
                <c:v>НДФЛ</c:v>
              </c:pt>
              <c:pt idx="1">
                <c:v>ЕНВД</c:v>
              </c:pt>
              <c:pt idx="2">
                <c:v>Единый сельхозналог</c:v>
              </c:pt>
              <c:pt idx="3">
                <c:v>УСНО</c:v>
              </c:pt>
              <c:pt idx="4">
                <c:v>Патентная система налогообложения</c:v>
              </c:pt>
              <c:pt idx="5">
                <c:v>Госпошлина</c:v>
              </c:pt>
              <c:pt idx="6">
                <c:v>Акцизы</c:v>
              </c:pt>
              <c:pt idx="7">
                <c:v>Доходы от исп. имущества </c:v>
              </c:pt>
              <c:pt idx="8">
                <c:v>Штрафы</c:v>
              </c:pt>
              <c:pt idx="9">
                <c:v>Доходы от продажи имущества</c:v>
              </c:pt>
              <c:pt idx="10">
                <c:v>Доходы от оказания платных услуг</c:v>
              </c:pt>
              <c:pt idx="11">
                <c:v>Платежи при польз. природ. ресурсами  </c:v>
              </c:pt>
            </c:strLit>
          </c:cat>
          <c:val>
            <c:numRef>
              <c:f>'6 Структура доходов'!$B$5:$B$16</c:f>
              <c:numCache>
                <c:formatCode>0.0%</c:formatCode>
                <c:ptCount val="12"/>
                <c:pt idx="0">
                  <c:v>0.8420000000000003</c:v>
                </c:pt>
                <c:pt idx="1">
                  <c:v>1.0999999999999998E-2</c:v>
                </c:pt>
                <c:pt idx="2">
                  <c:v>2.0000000000000011E-2</c:v>
                </c:pt>
                <c:pt idx="3">
                  <c:v>8.0000000000000071E-3</c:v>
                </c:pt>
                <c:pt idx="4">
                  <c:v>2.0000000000000013E-3</c:v>
                </c:pt>
                <c:pt idx="5">
                  <c:v>1.6000000000000011E-2</c:v>
                </c:pt>
                <c:pt idx="6">
                  <c:v>6.3E-2</c:v>
                </c:pt>
                <c:pt idx="7">
                  <c:v>1.4999999999999998E-2</c:v>
                </c:pt>
                <c:pt idx="8">
                  <c:v>4.0000000000000027E-3</c:v>
                </c:pt>
                <c:pt idx="9">
                  <c:v>3.0000000000000014E-3</c:v>
                </c:pt>
                <c:pt idx="10">
                  <c:v>1.6000000000000011E-2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03B-42BA-8886-6902B25A2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7.5986906131115736E-3"/>
          <c:y val="0"/>
          <c:w val="0.23861670892833314"/>
          <c:h val="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 rtl="0">
            <a:defRPr sz="82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2022 год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42138449877536244"/>
          <c:y val="8.319393790997073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594311106530669"/>
          <c:y val="0.40496792310279051"/>
          <c:w val="0.72855830968622959"/>
          <c:h val="0.49961690958842947"/>
        </c:manualLayout>
      </c:layout>
      <c:pieChart>
        <c:varyColors val="1"/>
        <c:ser>
          <c:idx val="0"/>
          <c:order val="0"/>
          <c:tx>
            <c:v>план 2022 г.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CBB8-4A88-B835-3EE713BC3729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CBB8-4A88-B835-3EE713BC3729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CBB8-4A88-B835-3EE713BC3729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CBB8-4A88-B835-3EE713BC3729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CBB8-4A88-B835-3EE713BC3729}"/>
              </c:ext>
            </c:extLst>
          </c:dPt>
          <c:dPt>
            <c:idx val="6"/>
            <c:bubble3D val="0"/>
            <c:spPr>
              <a:solidFill>
                <a:srgbClr val="00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CBB8-4A88-B835-3EE713BC3729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CBB8-4A88-B835-3EE713BC3729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CBB8-4A88-B835-3EE713BC3729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CBB8-4A88-B835-3EE713BC3729}"/>
              </c:ext>
            </c:extLst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CBB8-4A88-B835-3EE713BC3729}"/>
              </c:ext>
            </c:extLst>
          </c:dPt>
          <c:dPt>
            <c:idx val="11"/>
            <c:bubble3D val="0"/>
            <c:spPr>
              <a:solidFill>
                <a:srgbClr val="FFCC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CBB8-4A88-B835-3EE713BC3729}"/>
              </c:ext>
            </c:extLst>
          </c:dPt>
          <c:dLbls>
            <c:dLbl>
              <c:idx val="0"/>
              <c:layout>
                <c:manualLayout>
                  <c:x val="-0.12339982502187227"/>
                  <c:y val="-0.1367942235421975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84,2%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BB8-4A88-B835-3EE713BC3729}"/>
                </c:ext>
              </c:extLst>
            </c:dLbl>
            <c:dLbl>
              <c:idx val="1"/>
              <c:layout>
                <c:manualLayout>
                  <c:x val="-0.15763829521309841"/>
                  <c:y val="8.7274938264435623E-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B8-4A88-B835-3EE713BC3729}"/>
                </c:ext>
              </c:extLst>
            </c:dLbl>
            <c:dLbl>
              <c:idx val="2"/>
              <c:layout>
                <c:manualLayout>
                  <c:x val="-0.17778827646544201"/>
                  <c:y val="-6.932081200587351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1,1%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B8-4A88-B835-3EE713BC3729}"/>
                </c:ext>
              </c:extLst>
            </c:dLbl>
            <c:dLbl>
              <c:idx val="3"/>
              <c:layout>
                <c:manualLayout>
                  <c:x val="-0.19466916635420572"/>
                  <c:y val="-0.1506648498574484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(+ 1,7%)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B8-4A88-B835-3EE713BC3729}"/>
                </c:ext>
              </c:extLst>
            </c:dLbl>
            <c:dLbl>
              <c:idx val="4"/>
              <c:layout>
                <c:manualLayout>
                  <c:x val="-0.18439170103737051"/>
                  <c:y val="-0.2190636035318551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B8-4A88-B835-3EE713BC3729}"/>
                </c:ext>
              </c:extLst>
            </c:dLbl>
            <c:dLbl>
              <c:idx val="5"/>
              <c:layout>
                <c:manualLayout>
                  <c:x val="-5.6257967754030809E-3"/>
                  <c:y val="-0.19033738174839557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B8-4A88-B835-3EE713BC3729}"/>
                </c:ext>
              </c:extLst>
            </c:dLbl>
            <c:dLbl>
              <c:idx val="6"/>
              <c:layout>
                <c:manualLayout>
                  <c:x val="-3.8348206474190752E-2"/>
                  <c:y val="-0.26980411920701985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5,7%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B8-4A88-B835-3EE713BC3729}"/>
                </c:ext>
              </c:extLst>
            </c:dLbl>
            <c:dLbl>
              <c:idx val="7"/>
              <c:layout>
                <c:manualLayout>
                  <c:x val="-4.8765404324459471E-2"/>
                  <c:y val="-0.231772972128432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B8-4A88-B835-3EE713BC3729}"/>
                </c:ext>
              </c:extLst>
            </c:dLbl>
            <c:dLbl>
              <c:idx val="8"/>
              <c:layout>
                <c:manualLayout>
                  <c:x val="0.11391451068616421"/>
                  <c:y val="-0.2058402327838662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+ 1,0%)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B8-4A88-B835-3EE713BC3729}"/>
                </c:ext>
              </c:extLst>
            </c:dLbl>
            <c:dLbl>
              <c:idx val="9"/>
              <c:layout>
                <c:manualLayout>
                  <c:x val="0.13924034495688054"/>
                  <c:y val="-0.1295449611888624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BB8-4A88-B835-3EE713BC3729}"/>
                </c:ext>
              </c:extLst>
            </c:dLbl>
            <c:dLbl>
              <c:idx val="10"/>
              <c:layout>
                <c:manualLayout>
                  <c:x val="0.15080214973128375"/>
                  <c:y val="-3.826965513808579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BB8-4A88-B835-3EE713BC3729}"/>
                </c:ext>
              </c:extLst>
            </c:dLbl>
            <c:dLbl>
              <c:idx val="11"/>
              <c:layout>
                <c:manualLayout>
                  <c:x val="0.13979252593425817"/>
                  <c:y val="3.649570823758445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BB8-4A88-B835-3EE713BC3729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12700">
                  <a:solidFill>
                    <a:srgbClr val="000000"/>
                  </a:solidFill>
                  <a:prstDash val="solid"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Lit>
              <c:ptCount val="12"/>
              <c:pt idx="0">
                <c:v>НДФЛ</c:v>
              </c:pt>
              <c:pt idx="1">
                <c:v>ЕНВД</c:v>
              </c:pt>
              <c:pt idx="2">
                <c:v>Единый сельхозналог</c:v>
              </c:pt>
              <c:pt idx="3">
                <c:v>УСНО</c:v>
              </c:pt>
              <c:pt idx="4">
                <c:v>Патентная система налогообложения</c:v>
              </c:pt>
              <c:pt idx="5">
                <c:v>Госпошлина</c:v>
              </c:pt>
              <c:pt idx="6">
                <c:v>Акцизы</c:v>
              </c:pt>
              <c:pt idx="7">
                <c:v>Доход от исп. имущества </c:v>
              </c:pt>
              <c:pt idx="8">
                <c:v>Штрафы</c:v>
              </c:pt>
              <c:pt idx="9">
                <c:v>Доходы от продажи имущества</c:v>
              </c:pt>
              <c:pt idx="10">
                <c:v>Доходы от оказания платных услуг</c:v>
              </c:pt>
              <c:pt idx="11">
                <c:v>Платежи за польз. природ. ресурсами  </c:v>
              </c:pt>
            </c:strLit>
          </c:cat>
          <c:val>
            <c:numRef>
              <c:f>'6 Структура доходов'!$E$5:$E$16</c:f>
              <c:numCache>
                <c:formatCode>0.0%</c:formatCode>
                <c:ptCount val="12"/>
                <c:pt idx="0">
                  <c:v>0.84189821472619386</c:v>
                </c:pt>
                <c:pt idx="1">
                  <c:v>0</c:v>
                </c:pt>
                <c:pt idx="2">
                  <c:v>1.1241443389631555E-2</c:v>
                </c:pt>
                <c:pt idx="3">
                  <c:v>2.4666827212287787E-2</c:v>
                </c:pt>
                <c:pt idx="4">
                  <c:v>7.9460332719425136E-3</c:v>
                </c:pt>
                <c:pt idx="5">
                  <c:v>1.6379553247685186E-2</c:v>
                </c:pt>
                <c:pt idx="6">
                  <c:v>5.7491159428626593E-2</c:v>
                </c:pt>
                <c:pt idx="7">
                  <c:v>1.4252746256345858E-2</c:v>
                </c:pt>
                <c:pt idx="8">
                  <c:v>1.4275560634083707E-2</c:v>
                </c:pt>
                <c:pt idx="9">
                  <c:v>1.9986954855806321E-3</c:v>
                </c:pt>
                <c:pt idx="10">
                  <c:v>9.6181126659770355E-3</c:v>
                </c:pt>
                <c:pt idx="11">
                  <c:v>2.3165368164583327E-4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BB8-4A88-B835-3EE713BC3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687185583529149E-2"/>
          <c:y val="3.1545741324921169E-2"/>
          <c:w val="0.85474906967368192"/>
          <c:h val="0.95583596214511113"/>
        </c:manualLayout>
      </c:layout>
      <c:pie3DChart>
        <c:varyColors val="1"/>
        <c:ser>
          <c:idx val="0"/>
          <c:order val="0"/>
          <c:tx>
            <c:v>2021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E4C6-4D14-AF1A-5676D070902A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4C6-4D14-AF1A-5676D070902A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4C6-4D14-AF1A-5676D070902A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4C6-4D14-AF1A-5676D070902A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E4C6-4D14-AF1A-5676D070902A}"/>
              </c:ext>
            </c:extLst>
          </c:dPt>
          <c:dLbls>
            <c:dLbl>
              <c:idx val="0"/>
              <c:layout>
                <c:manualLayout>
                  <c:x val="-7.1271346250589077E-3"/>
                  <c:y val="-0.3528105516778862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C6-4D14-AF1A-5676D070902A}"/>
                </c:ext>
              </c:extLst>
            </c:dLbl>
            <c:dLbl>
              <c:idx val="1"/>
              <c:layout>
                <c:manualLayout>
                  <c:x val="-2.9853458261851346E-2"/>
                  <c:y val="2.08327744520894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C6-4D14-AF1A-5676D070902A}"/>
                </c:ext>
              </c:extLst>
            </c:dLbl>
            <c:dLbl>
              <c:idx val="2"/>
              <c:layout>
                <c:manualLayout>
                  <c:x val="8.8862000545502542E-2"/>
                  <c:y val="-0.2499005605371885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C6-4D14-AF1A-5676D070902A}"/>
                </c:ext>
              </c:extLst>
            </c:dLbl>
            <c:dLbl>
              <c:idx val="3"/>
              <c:layout>
                <c:manualLayout>
                  <c:x val="7.9399860831292524E-2"/>
                  <c:y val="-1.20781274580425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C6-4D14-AF1A-5676D070902A}"/>
                </c:ext>
              </c:extLst>
            </c:dLbl>
            <c:dLbl>
              <c:idx val="4"/>
              <c:layout>
                <c:manualLayout>
                  <c:x val="4.8972448276367757E-2"/>
                  <c:y val="3.820429386389792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4C6-4D14-AF1A-5676D070902A}"/>
                </c:ext>
              </c:extLst>
            </c:dLbl>
            <c:dLbl>
              <c:idx val="5"/>
              <c:layout>
                <c:manualLayout>
                  <c:x val="5.0644715776372758E-2"/>
                  <c:y val="6.0223386903136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4C6-4D14-AF1A-5676D070902A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Ref>
              <c:f>'7 Структура всех доходов'!$B$5:$B$9</c:f>
              <c:numCache>
                <c:formatCode>0.0%</c:formatCode>
                <c:ptCount val="5"/>
                <c:pt idx="0">
                  <c:v>0.23100000000000001</c:v>
                </c:pt>
                <c:pt idx="1">
                  <c:v>9.0000000000000028E-3</c:v>
                </c:pt>
                <c:pt idx="2">
                  <c:v>0.23700000000000004</c:v>
                </c:pt>
                <c:pt idx="3">
                  <c:v>0.51</c:v>
                </c:pt>
                <c:pt idx="4">
                  <c:v>1.2999999999999998E-2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C6-4D14-AF1A-5676D0709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923160669201879E-2"/>
          <c:y val="0.1"/>
          <c:w val="0.89186273239654368"/>
          <c:h val="0.83421052631578962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3"/>
          <c:dPt>
            <c:idx val="0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94E9-4697-A85C-73F2C7B2486C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4E9-4697-A85C-73F2C7B2486C}"/>
              </c:ext>
            </c:extLst>
          </c:dPt>
          <c:dPt>
            <c:idx val="2"/>
            <c:bubble3D val="0"/>
            <c:explosion val="14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4E9-4697-A85C-73F2C7B2486C}"/>
              </c:ext>
            </c:extLst>
          </c:dPt>
          <c:dPt>
            <c:idx val="3"/>
            <c:bubble3D val="0"/>
            <c:explosion val="1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4E9-4697-A85C-73F2C7B2486C}"/>
              </c:ext>
            </c:extLst>
          </c:dPt>
          <c:dPt>
            <c:idx val="4"/>
            <c:bubble3D val="0"/>
            <c:explosion val="4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4E9-4697-A85C-73F2C7B2486C}"/>
              </c:ext>
            </c:extLst>
          </c:dPt>
          <c:dLbls>
            <c:dLbl>
              <c:idx val="0"/>
              <c:layout>
                <c:manualLayout>
                  <c:x val="0.10766275095010229"/>
                  <c:y val="-0.2953421743334720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24,6%
( +1,5%)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E9-4697-A85C-73F2C7B2486C}"/>
                </c:ext>
              </c:extLst>
            </c:dLbl>
            <c:dLbl>
              <c:idx val="1"/>
              <c:layout>
                <c:manualLayout>
                  <c:x val="-2.6116257656589082E-2"/>
                  <c:y val="3.6076806188700121E-2"/>
                </c:manualLayout>
              </c:layout>
              <c:tx>
                <c:rich>
                  <a:bodyPr/>
                  <a:lstStyle/>
                  <a:p>
                    <a:pPr>
                      <a:defRPr sz="9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1,0%
( + 0,1%)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E9-4697-A85C-73F2C7B2486C}"/>
                </c:ext>
              </c:extLst>
            </c:dLbl>
            <c:dLbl>
              <c:idx val="2"/>
              <c:layout>
                <c:manualLayout>
                  <c:x val="0.18891579096575481"/>
                  <c:y val="5.373846569724542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22,5% (- 1,2%)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E9-4697-A85C-73F2C7B2486C}"/>
                </c:ext>
              </c:extLst>
            </c:dLbl>
            <c:dLbl>
              <c:idx val="3"/>
              <c:layout>
                <c:manualLayout>
                  <c:x val="6.0557530643117814E-2"/>
                  <c:y val="-7.09056499516508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50,7%
(- 0,3%)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E9-4697-A85C-73F2C7B2486C}"/>
                </c:ext>
              </c:extLst>
            </c:dLbl>
            <c:dLbl>
              <c:idx val="4"/>
              <c:layout>
                <c:manualLayout>
                  <c:x val="0.11585183063950744"/>
                  <c:y val="-4.63603475694249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1,2%
(- 0,1 %)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E9-4697-A85C-73F2C7B2486C}"/>
                </c:ext>
              </c:extLst>
            </c:dLbl>
            <c:dLbl>
              <c:idx val="5"/>
              <c:layout>
                <c:manualLayout>
                  <c:x val="7.0109756044396038E-2"/>
                  <c:y val="-9.2076253626191869E-3"/>
                </c:manualLayout>
              </c:layout>
              <c:tx>
                <c:rich>
                  <a:bodyPr/>
                  <a:lstStyle/>
                  <a:p>
                    <a:r>
                      <a:t>0,9% 
( - 0,3%)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E9-4697-A85C-73F2C7B2486C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Ref>
              <c:f>'7 Структура всех доходов'!$D$5:$D$9</c:f>
              <c:numCache>
                <c:formatCode>0.0%</c:formatCode>
                <c:ptCount val="5"/>
                <c:pt idx="0">
                  <c:v>0.24570000000000008</c:v>
                </c:pt>
                <c:pt idx="1">
                  <c:v>1.0300000000000005E-2</c:v>
                </c:pt>
                <c:pt idx="2">
                  <c:v>0.22500000000000001</c:v>
                </c:pt>
                <c:pt idx="3">
                  <c:v>0.50700000000000001</c:v>
                </c:pt>
                <c:pt idx="4">
                  <c:v>1.1700000000000009E-2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E9-4697-A85C-73F2C7B248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8.4726984377789055E-2"/>
          <c:y val="0.9026315789473679"/>
          <c:w val="0.83054720166668161"/>
          <c:h val="5.7894736842105353E-2"/>
        </c:manualLayout>
      </c:layout>
      <c:overlay val="0"/>
      <c:spPr>
        <a:solidFill>
          <a:schemeClr val="accent5">
            <a:lumMod val="75000"/>
          </a:schemeClr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Расходы районного бюджета (тыс.руб.)</a:t>
            </a:r>
          </a:p>
        </c:rich>
      </c:tx>
      <c:layout>
        <c:manualLayout>
          <c:xMode val="edge"/>
          <c:yMode val="edge"/>
          <c:x val="0.26407776498293484"/>
          <c:y val="2.8428093645484948E-2"/>
        </c:manualLayout>
      </c:layout>
      <c:overlay val="0"/>
    </c:title>
    <c:autoTitleDeleted val="0"/>
    <c:view3D>
      <c:rotX val="15"/>
      <c:hPercent val="5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59223945323852E-2"/>
          <c:y val="0.13545161561619429"/>
          <c:w val="0.97281599515321371"/>
          <c:h val="0.77424812383083963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EF-495E-AD49-EEC0A8D6CD0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EF-495E-AD49-EEC0A8D6CD07}"/>
              </c:ext>
            </c:extLst>
          </c:dPt>
          <c:dLbls>
            <c:dLbl>
              <c:idx val="0"/>
              <c:layout>
                <c:manualLayout>
                  <c:x val="1.1490283202112556E-2"/>
                  <c:y val="0.273017809511161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EF-495E-AD49-EEC0A8D6CD07}"/>
                </c:ext>
              </c:extLst>
            </c:dLbl>
            <c:dLbl>
              <c:idx val="1"/>
              <c:layout>
                <c:manualLayout>
                  <c:x val="1.2938366893861658E-2"/>
                  <c:y val="0.283028643158735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EF-495E-AD49-EEC0A8D6CD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'!$B$3:$C$3</c:f>
              <c:strCache>
                <c:ptCount val="2"/>
                <c:pt idx="0">
                  <c:v>план на 2020 год</c:v>
                </c:pt>
                <c:pt idx="1">
                  <c:v>план на 2021 год</c:v>
                </c:pt>
              </c:strCache>
            </c:strRef>
          </c:cat>
          <c:val>
            <c:numRef>
              <c:f>'8 Расходы '!$B$4:$C$4</c:f>
              <c:numCache>
                <c:formatCode>_-* #,##0.00_р_._-;\-* #,##0.00_р_._-;_-* "-"??_р_._-;_-@_-</c:formatCode>
                <c:ptCount val="2"/>
                <c:pt idx="0">
                  <c:v>370337.36</c:v>
                </c:pt>
                <c:pt idx="1">
                  <c:v>387466.64999999985</c:v>
                </c:pt>
              </c:numCache>
            </c:numRef>
          </c:val>
          <c:shape val="pyramid"/>
          <c:extLst>
            <c:ext xmlns:c16="http://schemas.microsoft.com/office/drawing/2014/chart" uri="{C3380CC4-5D6E-409C-BE32-E72D297353CC}">
              <c16:uniqueId val="{00000004-8CEF-495E-AD49-EEC0A8D6C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box"/>
        <c:axId val="85271296"/>
        <c:axId val="85272832"/>
        <c:axId val="0"/>
      </c:bar3DChart>
      <c:catAx>
        <c:axId val="8527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852728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5272832"/>
        <c:scaling>
          <c:orientation val="minMax"/>
          <c:min val="250000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one"/>
        <c:crossAx val="85271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00" b="1" i="1" u="none" strike="noStrike" kern="120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районного бюджета ( тыс. руб.)</a:t>
            </a:r>
          </a:p>
        </c:rich>
      </c:tx>
      <c:layout>
        <c:manualLayout>
          <c:xMode val="edge"/>
          <c:yMode val="edge"/>
          <c:x val="0.26407776498293467"/>
          <c:y val="2.8428093645484948E-2"/>
        </c:manualLayout>
      </c:layout>
      <c:overlay val="0"/>
      <c:spPr>
        <a:noFill/>
        <a:ln w="25400"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00" b="1" i="1" u="none" strike="noStrike" kern="1200" baseline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view3D>
      <c:rotX val="15"/>
      <c:hPercent val="50"/>
      <c:rotY val="20"/>
      <c:depthPercent val="100"/>
      <c:rAngAx val="1"/>
    </c:view3D>
    <c:floor>
      <c:thickness val="0"/>
      <c:spPr>
        <a:solidFill>
          <a:srgbClr val="00FFFF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59223945323852E-2"/>
          <c:y val="0.13545161561619429"/>
          <c:w val="0.97281599515321371"/>
          <c:h val="0.77424812383083941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649A-422D-AEE8-EC452CE38302}"/>
              </c:ext>
            </c:extLst>
          </c:dPt>
          <c:dLbls>
            <c:dLbl>
              <c:idx val="0"/>
              <c:layout>
                <c:manualLayout>
                  <c:x val="1.1490283202112551E-2"/>
                  <c:y val="0.273017809511161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49A-422D-AEE8-EC452CE38302}"/>
                </c:ext>
              </c:extLst>
            </c:dLbl>
            <c:dLbl>
              <c:idx val="1"/>
              <c:layout>
                <c:manualLayout>
                  <c:x val="1.2938366893861658E-2"/>
                  <c:y val="0.28302864315873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9A-422D-AEE8-EC452CE38302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1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'!$B$3:$C$3</c:f>
              <c:strCache>
                <c:ptCount val="2"/>
                <c:pt idx="0">
                  <c:v>план на 2021 год</c:v>
                </c:pt>
                <c:pt idx="1">
                  <c:v>план на 2022 год</c:v>
                </c:pt>
              </c:strCache>
            </c:strRef>
          </c:cat>
          <c:val>
            <c:numRef>
              <c:f>'8 Расходы '!$B$4:$C$4</c:f>
              <c:numCache>
                <c:formatCode>_-* #,##0.00_р_._-;\-* #,##0.00_р_._-;_-* "-"??_р_._-;_-@_-</c:formatCode>
                <c:ptCount val="2"/>
                <c:pt idx="0">
                  <c:v>387466.64999999991</c:v>
                </c:pt>
                <c:pt idx="1">
                  <c:v>400555.99000000011</c:v>
                </c:pt>
              </c:numCache>
            </c:numRef>
          </c:val>
          <c:shape val="pyramid"/>
          <c:extLst>
            <c:ext xmlns:c16="http://schemas.microsoft.com/office/drawing/2014/chart" uri="{C3380CC4-5D6E-409C-BE32-E72D297353CC}">
              <c16:uniqueId val="{00000003-649A-422D-AEE8-EC452CE38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box"/>
        <c:axId val="97128448"/>
        <c:axId val="97129984"/>
        <c:axId val="0"/>
      </c:bar3DChart>
      <c:catAx>
        <c:axId val="97128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75" b="1" i="0" u="none" strike="noStrike" kern="120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1299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7129984"/>
        <c:scaling>
          <c:orientation val="minMax"/>
          <c:min val="250000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one"/>
        <c:crossAx val="971284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295145799082839"/>
          <c:y val="7.2886297376093439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55708661417324"/>
          <c:y val="5.9815398075240583E-2"/>
          <c:w val="0.90088105726872325"/>
          <c:h val="0.72886297376093256"/>
        </c:manualLayout>
      </c:layout>
      <c:barChart>
        <c:barDir val="col"/>
        <c:grouping val="clustered"/>
        <c:varyColors val="0"/>
        <c:ser>
          <c:idx val="0"/>
          <c:order val="0"/>
          <c:tx>
            <c:v>2020</c:v>
          </c:tx>
          <c:invertIfNegative val="0"/>
          <c:dLbls>
            <c:dLbl>
              <c:idx val="0"/>
              <c:layout>
                <c:manualLayout>
                  <c:x val="2.9875010117127311E-3"/>
                  <c:y val="2.86234628834653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8D-4B94-ADBB-34BC15C33CFE}"/>
                </c:ext>
              </c:extLst>
            </c:dLbl>
            <c:dLbl>
              <c:idx val="2"/>
              <c:layout>
                <c:manualLayout>
                  <c:x val="9.7806846016889326E-3"/>
                  <c:y val="8.49655563259223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8D-4B94-ADBB-34BC15C33CFE}"/>
                </c:ext>
              </c:extLst>
            </c:dLbl>
            <c:dLbl>
              <c:idx val="3"/>
              <c:layout>
                <c:manualLayout>
                  <c:x val="-4.7872807605509E-2"/>
                  <c:y val="6.83868352507071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8D-4B94-ADBB-34BC15C33CFE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8D-4B94-ADBB-34BC15C33CFE}"/>
                </c:ext>
              </c:extLst>
            </c:dLbl>
            <c:dLbl>
              <c:idx val="5"/>
              <c:layout>
                <c:manualLayout>
                  <c:x val="4.9348266338290524E-3"/>
                  <c:y val="7.23141407464934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8D-4B94-ADBB-34BC15C33CFE}"/>
                </c:ext>
              </c:extLst>
            </c:dLbl>
            <c:dLbl>
              <c:idx val="6"/>
              <c:layout>
                <c:manualLayout>
                  <c:x val="1.460990655450088E-2"/>
                  <c:y val="3.62228508782639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600,00
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88D-4B94-ADBB-34BC15C33CFE}"/>
                </c:ext>
              </c:extLst>
            </c:dLbl>
            <c:dLbl>
              <c:idx val="7"/>
              <c:layout>
                <c:manualLayout>
                  <c:x val="2.8029646073976884E-3"/>
                  <c:y val="1.11203446507962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88D-4B94-ADBB-34BC15C33CFE}"/>
                </c:ext>
              </c:extLst>
            </c:dLbl>
            <c:dLbl>
              <c:idx val="8"/>
              <c:layout>
                <c:manualLayout>
                  <c:x val="-9.0698486177820609E-4"/>
                  <c:y val="7.46173354716051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88D-4B94-ADBB-34BC15C33CFE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88D-4B94-ADBB-34BC15C33C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2700000" vert="horz"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Расходы по разделам'!$A$5:$A$12</c:f>
              <c:strCache>
                <c:ptCount val="8"/>
                <c:pt idx="0">
                  <c:v>Общегосударст. вопросы 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  <c:pt idx="7">
                  <c:v>Межбюдж. трансферты </c:v>
                </c:pt>
              </c:strCache>
            </c:strRef>
          </c:cat>
          <c:val>
            <c:numRef>
              <c:f>'9 Расходы по разделам'!$B$5:$B$12</c:f>
              <c:numCache>
                <c:formatCode>#,##0.00</c:formatCode>
                <c:ptCount val="8"/>
                <c:pt idx="0">
                  <c:v>40358.28</c:v>
                </c:pt>
                <c:pt idx="1">
                  <c:v>12446.640000000007</c:v>
                </c:pt>
                <c:pt idx="2">
                  <c:v>1290.46</c:v>
                </c:pt>
                <c:pt idx="3">
                  <c:v>236278.25</c:v>
                </c:pt>
                <c:pt idx="4">
                  <c:v>39536.300000000003</c:v>
                </c:pt>
                <c:pt idx="5">
                  <c:v>13075.6</c:v>
                </c:pt>
                <c:pt idx="6">
                  <c:v>600</c:v>
                </c:pt>
                <c:pt idx="7">
                  <c:v>26751.829999999987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88D-4B94-ADBB-34BC15C33CFE}"/>
            </c:ext>
          </c:extLst>
        </c:ser>
        <c:ser>
          <c:idx val="1"/>
          <c:order val="1"/>
          <c:tx>
            <c:v>2021</c:v>
          </c:tx>
          <c:invertIfNegative val="0"/>
          <c:dLbls>
            <c:dLbl>
              <c:idx val="0"/>
              <c:layout>
                <c:manualLayout>
                  <c:x val="3.6719391353613851E-2"/>
                  <c:y val="3.563126037816701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88D-4B94-ADBB-34BC15C33CFE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88D-4B94-ADBB-34BC15C33CFE}"/>
                </c:ext>
              </c:extLst>
            </c:dLbl>
            <c:dLbl>
              <c:idx val="2"/>
              <c:layout>
                <c:manualLayout>
                  <c:x val="1.4442401748239639E-2"/>
                  <c:y val="1.0640863769579784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88D-4B94-ADBB-34BC15C33CFE}"/>
                </c:ext>
              </c:extLst>
            </c:dLbl>
            <c:dLbl>
              <c:idx val="3"/>
              <c:layout>
                <c:manualLayout>
                  <c:x val="5.8501604512419599E-2"/>
                  <c:y val="6.6095575245172206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88D-4B94-ADBB-34BC15C33CFE}"/>
                </c:ext>
              </c:extLst>
            </c:dLbl>
            <c:dLbl>
              <c:idx val="4"/>
              <c:layout>
                <c:manualLayout>
                  <c:x val="5.0776970462363992E-2"/>
                  <c:y val="3.6190567802533991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88D-4B94-ADBB-34BC15C33CFE}"/>
                </c:ext>
              </c:extLst>
            </c:dLbl>
            <c:dLbl>
              <c:idx val="5"/>
              <c:layout>
                <c:manualLayout>
                  <c:x val="3.2314105010001599E-2"/>
                  <c:y val="9.0532050840583297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88D-4B94-ADBB-34BC15C33CFE}"/>
                </c:ext>
              </c:extLst>
            </c:dLbl>
            <c:dLbl>
              <c:idx val="6"/>
              <c:layout>
                <c:manualLayout>
                  <c:x val="3.5125933751675616E-2"/>
                  <c:y val="3.5232072583579403E-2"/>
                </c:manualLayout>
              </c:layout>
              <c:tx>
                <c:rich>
                  <a:bodyPr rot="-2700000" vert="horz"/>
                  <a:lstStyle/>
                  <a:p>
                    <a:pPr>
                      <a:defRPr sz="1500" baseline="0"/>
                    </a:pPr>
                    <a:r>
                      <a:rPr lang="en-US" sz="1500" baseline="0"/>
                      <a:t>600,00
</a:t>
                    </a:r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88D-4B94-ADBB-34BC15C33CFE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88D-4B94-ADBB-34BC15C33CFE}"/>
                </c:ext>
              </c:extLst>
            </c:dLbl>
            <c:dLbl>
              <c:idx val="8"/>
              <c:layout>
                <c:manualLayout>
                  <c:x val="2.2914833270835126E-3"/>
                  <c:y val="5.656049913938874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88D-4B94-ADBB-34BC15C33CFE}"/>
                </c:ext>
              </c:extLst>
            </c:dLbl>
            <c:dLbl>
              <c:idx val="9"/>
              <c:layout>
                <c:manualLayout>
                  <c:x val="6.5080652336223571E-3"/>
                  <c:y val="4.5179219259564585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88D-4B94-ADBB-34BC15C33CFE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88D-4B94-ADBB-34BC15C33C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Расходы по разделам'!$A$5:$A$12</c:f>
              <c:strCache>
                <c:ptCount val="8"/>
                <c:pt idx="0">
                  <c:v>Общегосударст. вопросы 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  <c:pt idx="7">
                  <c:v>Межбюдж. трансферты </c:v>
                </c:pt>
              </c:strCache>
            </c:strRef>
          </c:cat>
          <c:val>
            <c:numRef>
              <c:f>'9 Расходы по разделам'!$C$5:$C$12</c:f>
              <c:numCache>
                <c:formatCode>#,##0.00</c:formatCode>
                <c:ptCount val="8"/>
                <c:pt idx="0">
                  <c:v>41966.639000000003</c:v>
                </c:pt>
                <c:pt idx="1">
                  <c:v>13606.543000000007</c:v>
                </c:pt>
                <c:pt idx="2">
                  <c:v>1784.0939999999998</c:v>
                </c:pt>
                <c:pt idx="3">
                  <c:v>249798.56200000001</c:v>
                </c:pt>
                <c:pt idx="4">
                  <c:v>43877.517</c:v>
                </c:pt>
                <c:pt idx="5">
                  <c:v>11868.223000000007</c:v>
                </c:pt>
                <c:pt idx="6">
                  <c:v>600</c:v>
                </c:pt>
                <c:pt idx="7">
                  <c:v>23965.073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88D-4B94-ADBB-34BC15C33C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92608"/>
        <c:axId val="86694144"/>
      </c:barChart>
      <c:catAx>
        <c:axId val="8669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400" baseline="0"/>
            </a:pPr>
            <a:endParaRPr lang="ru-RU"/>
          </a:p>
        </c:txPr>
        <c:crossAx val="86694144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86694144"/>
        <c:scaling>
          <c:orientation val="minMax"/>
          <c:max val="250000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aseline="0"/>
            </a:pPr>
            <a:endParaRPr lang="ru-RU"/>
          </a:p>
        </c:txPr>
        <c:crossAx val="86692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334810071818025"/>
          <c:y val="8.6005830903790215E-2"/>
          <c:w val="0.11123348043033079"/>
          <c:h val="7.288629737609343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1"/>
      <c:rotY val="20"/>
      <c:depthPercent val="100"/>
      <c:rAngAx val="1"/>
    </c:view3D>
    <c:floor>
      <c:thickness val="0"/>
      <c:spPr>
        <a:solidFill>
          <a:srgbClr val="00FFFF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  <a:effectLst/>
        <a:sp3d contourW="3175">
          <a:contourClr>
            <a:srgbClr val="000000"/>
          </a:contourClr>
        </a:sp3d>
      </c:spPr>
    </c:sideWall>
    <c:back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  <a:effectLst/>
        <a:sp3d contourW="3175">
          <a:contourClr>
            <a:srgbClr val="000000"/>
          </a:contourClr>
        </a:sp3d>
      </c:spPr>
    </c:backWall>
    <c:plotArea>
      <c:layout>
        <c:manualLayout>
          <c:layoutTarget val="inner"/>
          <c:xMode val="edge"/>
          <c:yMode val="edge"/>
          <c:x val="7.5897557611815936E-2"/>
          <c:y val="0.13496564967926095"/>
          <c:w val="0.92084545439966714"/>
          <c:h val="0.78472095749936088"/>
        </c:manualLayout>
      </c:layout>
      <c:bar3DChart>
        <c:barDir val="col"/>
        <c:grouping val="clustered"/>
        <c:varyColors val="0"/>
        <c:ser>
          <c:idx val="0"/>
          <c:order val="0"/>
          <c:tx>
            <c:v>2022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0026300174799941E-3"/>
                  <c:y val="0.194215604443069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400555,99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60-4636-99BE-D408B0C87384}"/>
                </c:ext>
              </c:extLst>
            </c:dLbl>
            <c:dLbl>
              <c:idx val="1"/>
              <c:layout>
                <c:manualLayout>
                  <c:x val="-1.8062446878457925E-3"/>
                  <c:y val="0.1839942097675154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400555,99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60-4636-99BE-D408B0C87384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3000000" spcFirstLastPara="1" vertOverflow="ellipsis" wrap="square" anchor="ctr" anchorCtr="1"/>
              <a:lstStyle/>
              <a:p>
                <a:pPr algn="ctr">
                  <a:defRPr sz="110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410555.99000000022</c:v>
              </c:pt>
              <c:pt idx="1">
                <c:v>410555.99000000022</c:v>
              </c:pt>
            </c:numLit>
          </c:val>
          <c:extLst>
            <c:ext xmlns:c16="http://schemas.microsoft.com/office/drawing/2014/chart" uri="{C3380CC4-5D6E-409C-BE32-E72D297353CC}">
              <c16:uniqueId val="{00000002-9A60-4636-99BE-D408B0C87384}"/>
            </c:ext>
          </c:extLst>
        </c:ser>
        <c:ser>
          <c:idx val="1"/>
          <c:order val="1"/>
          <c:tx>
            <c:v>2023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2376777548591716E-4"/>
                  <c:y val="0.195419567443337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60-4636-99BE-D408B0C87384}"/>
                </c:ext>
              </c:extLst>
            </c:dLbl>
            <c:dLbl>
              <c:idx val="1"/>
              <c:layout>
                <c:manualLayout>
                  <c:x val="1.5381798205456895E-3"/>
                  <c:y val="0.196309270864951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60-4636-99BE-D408B0C87384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3000000" spcFirstLastPara="1" vertOverflow="ellipsis" wrap="square" anchor="ctr" anchorCtr="1"/>
              <a:lstStyle/>
              <a:p>
                <a:pPr algn="ctr">
                  <a:defRPr sz="110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385508.03</c:v>
              </c:pt>
              <c:pt idx="1">
                <c:v>385508.03</c:v>
              </c:pt>
            </c:numLit>
          </c:val>
          <c:extLst>
            <c:ext xmlns:c16="http://schemas.microsoft.com/office/drawing/2014/chart" uri="{C3380CC4-5D6E-409C-BE32-E72D297353CC}">
              <c16:uniqueId val="{00000005-9A60-4636-99BE-D408B0C87384}"/>
            </c:ext>
          </c:extLst>
        </c:ser>
        <c:ser>
          <c:idx val="2"/>
          <c:order val="2"/>
          <c:tx>
            <c:v>2024</c:v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403421844311126E-3"/>
                  <c:y val="0.184075082607859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60-4636-99BE-D408B0C87384}"/>
                </c:ext>
              </c:extLst>
            </c:dLbl>
            <c:dLbl>
              <c:idx val="1"/>
              <c:layout>
                <c:manualLayout>
                  <c:x val="5.7003890425569564E-4"/>
                  <c:y val="0.18913945280649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A60-4636-99BE-D408B0C87384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3000000" spcFirstLastPara="1" vertOverflow="ellipsis" wrap="square" anchor="ctr" anchorCtr="1"/>
              <a:lstStyle/>
              <a:p>
                <a:pPr algn="ctr">
                  <a:defRPr sz="110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386946.71</c:v>
              </c:pt>
              <c:pt idx="1">
                <c:v>386946.71</c:v>
              </c:pt>
            </c:numLit>
          </c:val>
          <c:extLst>
            <c:ext xmlns:c16="http://schemas.microsoft.com/office/drawing/2014/chart" uri="{C3380CC4-5D6E-409C-BE32-E72D297353CC}">
              <c16:uniqueId val="{00000008-9A60-4636-99BE-D408B0C873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2853248"/>
        <c:axId val="82887808"/>
        <c:axId val="0"/>
      </c:bar3DChart>
      <c:catAx>
        <c:axId val="82853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50" b="1" i="0" u="none" strike="noStrike" kern="1200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8878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887808"/>
        <c:scaling>
          <c:orientation val="minMax"/>
          <c:max val="420000"/>
          <c:min val="100000"/>
        </c:scaling>
        <c:delete val="0"/>
        <c:axPos val="l"/>
        <c:majorGridlines>
          <c:spPr>
            <a:ln w="3175" cap="flat" cmpd="sng" algn="ctr">
              <a:solidFill>
                <a:srgbClr val="000000"/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1" i="0" u="none" strike="noStrike" kern="1200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853248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800" b="1" i="1" u="none" strike="noStrike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по разделам бюджета ( тыс. руб.)</a:t>
            </a:r>
          </a:p>
        </c:rich>
      </c:tx>
      <c:layout>
        <c:manualLayout>
          <c:xMode val="edge"/>
          <c:yMode val="edge"/>
          <c:x val="0.29295145799082828"/>
          <c:y val="7.2886297376093395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0672021644643788E-2"/>
          <c:y val="5.9815360007720905E-2"/>
          <c:w val="0.90088105726872303"/>
          <c:h val="0.72886297376093256"/>
        </c:manualLayout>
      </c:layout>
      <c:barChart>
        <c:barDir val="col"/>
        <c:grouping val="clustered"/>
        <c:varyColors val="0"/>
        <c:ser>
          <c:idx val="0"/>
          <c:order val="0"/>
          <c:tx>
            <c:v>2021</c:v>
          </c:tx>
          <c:spPr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prstDash val="soli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innerShdw blurRad="63500" dist="50800">
                <a:schemeClr val="bg2">
                  <a:lumMod val="75000"/>
                  <a:alpha val="50000"/>
                </a:schemeClr>
              </a:innerShdw>
            </a:effectLst>
          </c:spPr>
          <c:invertIfNegative val="0"/>
          <c:dLbls>
            <c:dLbl>
              <c:idx val="0"/>
              <c:layout>
                <c:manualLayout>
                  <c:x val="2.9875010117127294E-3"/>
                  <c:y val="2.8623462883465298E-3"/>
                </c:manualLayout>
              </c:layout>
              <c:spPr>
                <a:solidFill>
                  <a:schemeClr val="accent5">
                    <a:lumMod val="60000"/>
                    <a:lumOff val="40000"/>
                    <a:alpha val="0"/>
                  </a:schemeClr>
                </a:solidFill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881-43BC-910B-B6EF7C4D45EC}"/>
                </c:ext>
              </c:extLst>
            </c:dLbl>
            <c:dLbl>
              <c:idx val="2"/>
              <c:layout>
                <c:manualLayout>
                  <c:x val="9.7806846016889239E-3"/>
                  <c:y val="8.4965556325922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81-43BC-910B-B6EF7C4D45EC}"/>
                </c:ext>
              </c:extLst>
            </c:dLbl>
            <c:dLbl>
              <c:idx val="3"/>
              <c:layout>
                <c:manualLayout>
                  <c:x val="-4.7872807605509E-2"/>
                  <c:y val="6.83868352507071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881-43BC-910B-B6EF7C4D45EC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spPr>
                <a:solidFill>
                  <a:schemeClr val="accent5">
                    <a:lumMod val="60000"/>
                    <a:lumOff val="40000"/>
                    <a:alpha val="0"/>
                  </a:schemeClr>
                </a:solidFill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81-43BC-910B-B6EF7C4D45EC}"/>
                </c:ext>
              </c:extLst>
            </c:dLbl>
            <c:dLbl>
              <c:idx val="5"/>
              <c:layout>
                <c:manualLayout>
                  <c:x val="4.9348266338290515E-3"/>
                  <c:y val="7.23141407464933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881-43BC-910B-B6EF7C4D45EC}"/>
                </c:ext>
              </c:extLst>
            </c:dLbl>
            <c:dLbl>
              <c:idx val="6"/>
              <c:layout>
                <c:manualLayout>
                  <c:x val="1.4609906554500887E-2"/>
                  <c:y val="3.62228508782639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600,00
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881-43BC-910B-B6EF7C4D45EC}"/>
                </c:ext>
              </c:extLst>
            </c:dLbl>
            <c:dLbl>
              <c:idx val="7"/>
              <c:layout>
                <c:manualLayout>
                  <c:x val="2.8029646073976875E-3"/>
                  <c:y val="1.11203446507962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881-43BC-910B-B6EF7C4D45EC}"/>
                </c:ext>
              </c:extLst>
            </c:dLbl>
            <c:dLbl>
              <c:idx val="8"/>
              <c:layout>
                <c:manualLayout>
                  <c:x val="-9.0698486177820533E-4"/>
                  <c:y val="7.46173354716051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881-43BC-910B-B6EF7C4D45EC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881-43BC-910B-B6EF7C4D45EC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Образование</c:v>
              </c:pt>
              <c:pt idx="4">
                <c:v>Культура</c:v>
              </c:pt>
              <c:pt idx="5">
                <c:v>Социальная политика</c:v>
              </c:pt>
              <c:pt idx="6">
                <c:v>Физическая культура и спорт</c:v>
              </c:pt>
              <c:pt idx="7">
                <c:v>Межбюдж. трансферты </c:v>
              </c:pt>
            </c:strLit>
          </c:cat>
          <c:val>
            <c:numRef>
              <c:f>'9 Расходы по разделам'!$B$5:$B$12</c:f>
              <c:numCache>
                <c:formatCode>#,##0.00</c:formatCode>
                <c:ptCount val="8"/>
                <c:pt idx="0">
                  <c:v>41966.639000000003</c:v>
                </c:pt>
                <c:pt idx="1">
                  <c:v>13606.543000000003</c:v>
                </c:pt>
                <c:pt idx="2">
                  <c:v>1784.0939999999998</c:v>
                </c:pt>
                <c:pt idx="3">
                  <c:v>249798.56200000001</c:v>
                </c:pt>
                <c:pt idx="4">
                  <c:v>43877.517</c:v>
                </c:pt>
                <c:pt idx="5">
                  <c:v>11868.223000000004</c:v>
                </c:pt>
                <c:pt idx="6">
                  <c:v>600</c:v>
                </c:pt>
                <c:pt idx="7">
                  <c:v>23965.073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881-43BC-910B-B6EF7C4D45EC}"/>
            </c:ext>
          </c:extLst>
        </c:ser>
        <c:ser>
          <c:idx val="1"/>
          <c:order val="1"/>
          <c:tx>
            <c:v>2022</c:v>
          </c:tx>
          <c:spPr>
            <a:solidFill>
              <a:srgbClr val="00B050"/>
            </a:solidFill>
            <a:ln w="12700">
              <a:solidFill>
                <a:srgbClr val="000000"/>
              </a:solidFill>
              <a:prstDash val="soli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innerShdw blurRad="63500" dist="50800">
                <a:prstClr val="black">
                  <a:alpha val="50000"/>
                </a:prstClr>
              </a:innerShdw>
            </a:effectLst>
          </c:spPr>
          <c:invertIfNegative val="0"/>
          <c:dLbls>
            <c:dLbl>
              <c:idx val="0"/>
              <c:layout>
                <c:manualLayout>
                  <c:x val="3.6719391353613851E-2"/>
                  <c:y val="3.563126037816698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881-43BC-910B-B6EF7C4D45EC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881-43BC-910B-B6EF7C4D45EC}"/>
                </c:ext>
              </c:extLst>
            </c:dLbl>
            <c:dLbl>
              <c:idx val="2"/>
              <c:layout>
                <c:manualLayout>
                  <c:x val="1.4442401748239631E-2"/>
                  <c:y val="1.0640863769579779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881-43BC-910B-B6EF7C4D45EC}"/>
                </c:ext>
              </c:extLst>
            </c:dLbl>
            <c:dLbl>
              <c:idx val="3"/>
              <c:layout>
                <c:manualLayout>
                  <c:x val="5.8501604512419599E-2"/>
                  <c:y val="6.6095575245172206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881-43BC-910B-B6EF7C4D45EC}"/>
                </c:ext>
              </c:extLst>
            </c:dLbl>
            <c:dLbl>
              <c:idx val="4"/>
              <c:layout>
                <c:manualLayout>
                  <c:x val="5.0776970462363992E-2"/>
                  <c:y val="3.6190567802533991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881-43BC-910B-B6EF7C4D45EC}"/>
                </c:ext>
              </c:extLst>
            </c:dLbl>
            <c:dLbl>
              <c:idx val="5"/>
              <c:layout>
                <c:manualLayout>
                  <c:x val="3.2314105010001586E-2"/>
                  <c:y val="9.0532050840583297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881-43BC-910B-B6EF7C4D45EC}"/>
                </c:ext>
              </c:extLst>
            </c:dLbl>
            <c:dLbl>
              <c:idx val="6"/>
              <c:layout>
                <c:manualLayout>
                  <c:x val="3.0959317585301953E-2"/>
                  <c:y val="-6.4346019247594043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600,00
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16841644794392E-2"/>
                      <c:h val="4.957801108194809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0-8881-43BC-910B-B6EF7C4D45EC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881-43BC-910B-B6EF7C4D45EC}"/>
                </c:ext>
              </c:extLst>
            </c:dLbl>
            <c:dLbl>
              <c:idx val="8"/>
              <c:layout>
                <c:manualLayout>
                  <c:x val="2.2914833270835117E-3"/>
                  <c:y val="5.656049913938872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8881-43BC-910B-B6EF7C4D45EC}"/>
                </c:ext>
              </c:extLst>
            </c:dLbl>
            <c:dLbl>
              <c:idx val="9"/>
              <c:layout>
                <c:manualLayout>
                  <c:x val="6.5080652336223545E-3"/>
                  <c:y val="4.517921925956458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881-43BC-910B-B6EF7C4D45EC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8881-43BC-910B-B6EF7C4D45EC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Образование</c:v>
              </c:pt>
              <c:pt idx="4">
                <c:v>Культура</c:v>
              </c:pt>
              <c:pt idx="5">
                <c:v>Социальная политика</c:v>
              </c:pt>
              <c:pt idx="6">
                <c:v>Физическая культура и спорт</c:v>
              </c:pt>
              <c:pt idx="7">
                <c:v>Межбюдж. трансферты </c:v>
              </c:pt>
            </c:strLit>
          </c:cat>
          <c:val>
            <c:numRef>
              <c:f>'9 Расходы по разделам'!$C$5:$C$12</c:f>
              <c:numCache>
                <c:formatCode>#,##0.00</c:formatCode>
                <c:ptCount val="8"/>
                <c:pt idx="0">
                  <c:v>45808.94</c:v>
                </c:pt>
                <c:pt idx="1">
                  <c:v>13813.230000000003</c:v>
                </c:pt>
                <c:pt idx="2">
                  <c:v>3881.1</c:v>
                </c:pt>
                <c:pt idx="3">
                  <c:v>256705.58</c:v>
                </c:pt>
                <c:pt idx="4">
                  <c:v>43309.11</c:v>
                </c:pt>
                <c:pt idx="5">
                  <c:v>11806.8</c:v>
                </c:pt>
                <c:pt idx="6">
                  <c:v>600</c:v>
                </c:pt>
                <c:pt idx="7">
                  <c:v>24631.23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8881-43BC-910B-B6EF7C4D4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264000"/>
        <c:axId val="97265536"/>
      </c:barChart>
      <c:catAx>
        <c:axId val="97264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265536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97265536"/>
        <c:scaling>
          <c:orientation val="minMax"/>
          <c:max val="27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lgDashDot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264000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334810071818003"/>
          <c:y val="8.6005830903790159E-2"/>
          <c:w val="0.11123348043033079"/>
          <c:h val="7.2886297376093395E-2"/>
        </c:manualLayout>
      </c:layout>
      <c:overlay val="0"/>
      <c:spPr>
        <a:solidFill>
          <a:schemeClr val="accent5">
            <a:lumMod val="60000"/>
            <a:lumOff val="40000"/>
          </a:schemeClr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solidFill>
        <a:srgbClr val="000000"/>
      </a:solidFill>
      <a:prstDash val="solid"/>
    </a:ln>
  </c:spPr>
  <c:txPr>
    <a:bodyPr/>
    <a:lstStyle/>
    <a:p>
      <a:pPr>
        <a:defRPr sz="16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2021 год </a:t>
            </a:r>
          </a:p>
        </c:rich>
      </c:tx>
      <c:layout>
        <c:manualLayout>
          <c:xMode val="edge"/>
          <c:yMode val="edge"/>
          <c:x val="0.50746355710511271"/>
          <c:y val="1.5948963317384369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6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534039655303643"/>
          <c:y val="0.38756041224396387"/>
          <c:w val="0.70566366641207323"/>
          <c:h val="0.51147828812671581"/>
        </c:manualLayout>
      </c:layout>
      <c:pie3DChart>
        <c:varyColors val="1"/>
        <c:ser>
          <c:idx val="0"/>
          <c:order val="0"/>
          <c:tx>
            <c:v>2021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F746-47FC-B637-E79E0FC9956F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F746-47FC-B637-E79E0FC9956F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F746-47FC-B637-E79E0FC9956F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F746-47FC-B637-E79E0FC9956F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F746-47FC-B637-E79E0FC9956F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F746-47FC-B637-E79E0FC9956F}"/>
              </c:ext>
            </c:extLst>
          </c:dPt>
          <c:dPt>
            <c:idx val="6"/>
            <c:bubble3D val="0"/>
            <c:explosion val="23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F746-47FC-B637-E79E0FC9956F}"/>
              </c:ext>
            </c:extLst>
          </c:dPt>
          <c:dPt>
            <c:idx val="7"/>
            <c:bubble3D val="0"/>
            <c:explosion val="26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F746-47FC-B637-E79E0FC9956F}"/>
              </c:ext>
            </c:extLst>
          </c:dPt>
          <c:dLbls>
            <c:dLbl>
              <c:idx val="0"/>
              <c:layout>
                <c:manualLayout>
                  <c:x val="-5.7158455948756494E-2"/>
                  <c:y val="-0.127120573200132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746-47FC-B637-E79E0FC9956F}"/>
                </c:ext>
              </c:extLst>
            </c:dLbl>
            <c:dLbl>
              <c:idx val="2"/>
              <c:layout>
                <c:manualLayout>
                  <c:x val="-1.946270397792316E-2"/>
                  <c:y val="-4.29104974318402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746-47FC-B637-E79E0FC9956F}"/>
                </c:ext>
              </c:extLst>
            </c:dLbl>
            <c:dLbl>
              <c:idx val="3"/>
              <c:layout>
                <c:manualLayout>
                  <c:x val="1.432941777854152E-3"/>
                  <c:y val="-5.94593804154133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746-47FC-B637-E79E0FC9956F}"/>
                </c:ext>
              </c:extLst>
            </c:dLbl>
            <c:dLbl>
              <c:idx val="4"/>
              <c:layout>
                <c:manualLayout>
                  <c:x val="2.3814436130807017E-3"/>
                  <c:y val="-0.121998099519856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746-47FC-B637-E79E0FC9956F}"/>
                </c:ext>
              </c:extLst>
            </c:dLbl>
            <c:dLbl>
              <c:idx val="5"/>
              <c:layout>
                <c:manualLayout>
                  <c:x val="-4.9080407237652522E-2"/>
                  <c:y val="-0.1831357922364968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746-47FC-B637-E79E0FC9956F}"/>
                </c:ext>
              </c:extLst>
            </c:dLbl>
            <c:dLbl>
              <c:idx val="6"/>
              <c:layout>
                <c:manualLayout>
                  <c:x val="-2.0608593080093846E-2"/>
                  <c:y val="-0.1806904519710156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746-47FC-B637-E79E0FC9956F}"/>
                </c:ext>
              </c:extLst>
            </c:dLbl>
            <c:dLbl>
              <c:idx val="7"/>
              <c:layout>
                <c:manualLayout>
                  <c:x val="1.5058565440513973E-3"/>
                  <c:y val="-0.1117770326556070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46-47FC-B637-E79E0FC9956F}"/>
                </c:ext>
              </c:extLst>
            </c:dLbl>
            <c:dLbl>
              <c:idx val="8"/>
              <c:layout>
                <c:manualLayout>
                  <c:x val="3.3441105931410316E-2"/>
                  <c:y val="-4.37408481834506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746-47FC-B637-E79E0FC9956F}"/>
                </c:ext>
              </c:extLst>
            </c:dLbl>
            <c:dLbl>
              <c:idx val="9"/>
              <c:layout>
                <c:manualLayout>
                  <c:x val="2.2205682001192654E-3"/>
                  <c:y val="4.25503271421216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746-47FC-B637-E79E0FC9956F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8"/>
              <c:pt idx="0">
                <c:v>Образование</c:v>
              </c:pt>
              <c:pt idx="1">
                <c:v>Общегосуд. вопросы </c:v>
              </c:pt>
              <c:pt idx="2">
                <c:v>Нац.экономика</c:v>
              </c:pt>
              <c:pt idx="3">
                <c:v>ЖКХ</c:v>
              </c:pt>
              <c:pt idx="4">
                <c:v>Межбюдж. трансферт </c:v>
              </c:pt>
              <c:pt idx="5">
                <c:v>Культура</c:v>
              </c:pt>
              <c:pt idx="6">
                <c:v>Социальная политика</c:v>
              </c:pt>
              <c:pt idx="7">
                <c:v>Физическая культура и спорт</c:v>
              </c:pt>
            </c:strLit>
          </c:cat>
          <c:val>
            <c:numRef>
              <c:f>'10 Структура расходов '!$B$5:$B$12</c:f>
              <c:numCache>
                <c:formatCode>0.00%</c:formatCode>
                <c:ptCount val="8"/>
                <c:pt idx="0">
                  <c:v>0.64470000000000038</c:v>
                </c:pt>
                <c:pt idx="1">
                  <c:v>0.10829999999999999</c:v>
                </c:pt>
                <c:pt idx="2">
                  <c:v>3.5099999999999999E-2</c:v>
                </c:pt>
                <c:pt idx="3">
                  <c:v>4.6000000000000017E-3</c:v>
                </c:pt>
                <c:pt idx="4">
                  <c:v>6.1900000000000004E-2</c:v>
                </c:pt>
                <c:pt idx="5">
                  <c:v>0.11320000000000002</c:v>
                </c:pt>
                <c:pt idx="6">
                  <c:v>3.0599999999999999E-2</c:v>
                </c:pt>
                <c:pt idx="7">
                  <c:v>1.6000000000000005E-3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746-47FC-B637-E79E0FC995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4018417189376761E-2"/>
          <c:y val="5.9586573319117257E-2"/>
          <c:w val="0.25280417278348682"/>
          <c:h val="0.86921984034292354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2022 год</a:t>
            </a:r>
          </a:p>
        </c:rich>
      </c:tx>
      <c:layout>
        <c:manualLayout>
          <c:xMode val="edge"/>
          <c:yMode val="edge"/>
          <c:x val="0.41189062907333507"/>
          <c:y val="1.6316201794571845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883626810953554E-2"/>
          <c:y val="0.38038604370756218"/>
          <c:w val="0.89596788740687905"/>
          <c:h val="0.50397456279809261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8F70-4385-83EF-A8D8D8CA8ABB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F70-4385-83EF-A8D8D8CA8ABB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8F70-4385-83EF-A8D8D8CA8ABB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8F70-4385-83EF-A8D8D8CA8ABB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8F70-4385-83EF-A8D8D8CA8ABB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F70-4385-83EF-A8D8D8CA8ABB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8F70-4385-83EF-A8D8D8CA8ABB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8F70-4385-83EF-A8D8D8CA8ABB}"/>
              </c:ext>
            </c:extLst>
          </c:dPt>
          <c:dLbls>
            <c:dLbl>
              <c:idx val="0"/>
              <c:layout>
                <c:manualLayout>
                  <c:x val="-0.11133334447843707"/>
                  <c:y val="-0.1446121619535236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64,09%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- 0,38/%)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70-4385-83EF-A8D8D8CA8ABB}"/>
                </c:ext>
              </c:extLst>
            </c:dLbl>
            <c:dLbl>
              <c:idx val="1"/>
              <c:layout>
                <c:manualLayout>
                  <c:x val="8.3864870321563395E-2"/>
                  <c:y val="2.9671728235878311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11,44%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+ 0,61%)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70-4385-83EF-A8D8D8CA8ABB}"/>
                </c:ext>
              </c:extLst>
            </c:dLbl>
            <c:dLbl>
              <c:idx val="2"/>
              <c:layout>
                <c:manualLayout>
                  <c:x val="-2.3503909145114838E-3"/>
                  <c:y val="-6.918802081377353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3,45%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- 0,06%)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F70-4385-83EF-A8D8D8CA8ABB}"/>
                </c:ext>
              </c:extLst>
            </c:dLbl>
            <c:dLbl>
              <c:idx val="3"/>
              <c:layout>
                <c:manualLayout>
                  <c:x val="1.1629469883143589E-2"/>
                  <c:y val="-0.1369890130983231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+ 0,51%)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70-4385-83EF-A8D8D8CA8ABB}"/>
                </c:ext>
              </c:extLst>
            </c:dLbl>
            <c:dLbl>
              <c:idx val="4"/>
              <c:layout>
                <c:manualLayout>
                  <c:x val="7.4229511120027222E-2"/>
                  <c:y val="-0.2102379730355646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6,15%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- 0,04%)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F70-4385-83EF-A8D8D8CA8ABB}"/>
                </c:ext>
              </c:extLst>
            </c:dLbl>
            <c:dLbl>
              <c:idx val="5"/>
              <c:layout>
                <c:manualLayout>
                  <c:x val="-9.0253791041182527E-4"/>
                  <c:y val="-0.2298332978647940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10,81%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- 0,51%)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70-4385-83EF-A8D8D8CA8ABB}"/>
                </c:ext>
              </c:extLst>
            </c:dLbl>
            <c:dLbl>
              <c:idx val="6"/>
              <c:layout>
                <c:manualLayout>
                  <c:x val="-0.10527411724262115"/>
                  <c:y val="-0.15767276308267508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2,94%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F70-4385-83EF-A8D8D8CA8ABB}"/>
                </c:ext>
              </c:extLst>
            </c:dLbl>
            <c:dLbl>
              <c:idx val="7"/>
              <c:layout>
                <c:manualLayout>
                  <c:x val="-3.0935114399681342E-3"/>
                  <c:y val="-7.5032401553939407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0,15%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- 0,01%)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F70-4385-83EF-A8D8D8CA8ABB}"/>
                </c:ext>
              </c:extLst>
            </c:dLbl>
            <c:dLbl>
              <c:idx val="8"/>
              <c:layout>
                <c:manualLayout>
                  <c:x val="4.2756184139403006E-2"/>
                  <c:y val="-9.579359813727576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4,70%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+0,10%)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F70-4385-83EF-A8D8D8CA8ABB}"/>
                </c:ext>
              </c:extLst>
            </c:dLbl>
            <c:dLbl>
              <c:idx val="9"/>
              <c:layout>
                <c:manualLayout>
                  <c:x val="6.1846186424149213E-2"/>
                  <c:y val="8.9300101398295043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0,20%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+ 0,03%)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F70-4385-83EF-A8D8D8CA8ABB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8"/>
              <c:pt idx="0">
                <c:v>Образование</c:v>
              </c:pt>
              <c:pt idx="1">
                <c:v>Общегосударств. вопросы</c:v>
              </c:pt>
              <c:pt idx="2">
                <c:v>Нац. экономика</c:v>
              </c:pt>
              <c:pt idx="3">
                <c:v>ЖКХ</c:v>
              </c:pt>
              <c:pt idx="4">
                <c:v>Межбюдж. трансферты</c:v>
              </c:pt>
              <c:pt idx="5">
                <c:v>Культура</c:v>
              </c:pt>
              <c:pt idx="6">
                <c:v>Социальная политика</c:v>
              </c:pt>
              <c:pt idx="7">
                <c:v>Физическая культура и спорт</c:v>
              </c:pt>
            </c:strLit>
          </c:cat>
          <c:val>
            <c:numRef>
              <c:f>'10 Структура расходов '!$E$5:$E$12</c:f>
              <c:numCache>
                <c:formatCode>0.00%</c:formatCode>
                <c:ptCount val="8"/>
                <c:pt idx="0">
                  <c:v>0.64090000000000025</c:v>
                </c:pt>
                <c:pt idx="1">
                  <c:v>0.1144</c:v>
                </c:pt>
                <c:pt idx="2">
                  <c:v>3.4500000000000003E-2</c:v>
                </c:pt>
                <c:pt idx="3">
                  <c:v>9.7000000000000003E-3</c:v>
                </c:pt>
                <c:pt idx="4">
                  <c:v>6.1499999999999999E-2</c:v>
                </c:pt>
                <c:pt idx="5">
                  <c:v>0.10810000000000003</c:v>
                </c:pt>
                <c:pt idx="6">
                  <c:v>2.9399999999999999E-2</c:v>
                </c:pt>
                <c:pt idx="7">
                  <c:v>1.5000000000000005E-3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F70-4385-83EF-A8D8D8CA8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2021 год ( 312 610,70 тыс. руб.)      </a:t>
            </a:r>
          </a:p>
        </c:rich>
      </c:tx>
      <c:layout>
        <c:manualLayout>
          <c:xMode val="edge"/>
          <c:yMode val="edge"/>
          <c:x val="0.36507964282242522"/>
          <c:y val="1.400560224089635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18539727988548"/>
          <c:y val="0.11401534411955098"/>
          <c:w val="0.68174196987465541"/>
          <c:h val="0.85423739889197237"/>
        </c:manualLayout>
      </c:layout>
      <c:pie3DChart>
        <c:varyColors val="1"/>
        <c:ser>
          <c:idx val="0"/>
          <c:order val="0"/>
          <c:tx>
            <c:v>2021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7DC-496E-8C18-883DBD7B17EB}"/>
              </c:ext>
            </c:extLst>
          </c:dPt>
          <c:dPt>
            <c:idx val="1"/>
            <c:bubble3D val="0"/>
            <c:explosion val="5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7DC-496E-8C18-883DBD7B17EB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7DC-496E-8C18-883DBD7B17EB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7DC-496E-8C18-883DBD7B17EB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7DC-496E-8C18-883DBD7B17EB}"/>
              </c:ext>
            </c:extLst>
          </c:dPt>
          <c:dLbls>
            <c:dLbl>
              <c:idx val="0"/>
              <c:layout>
                <c:manualLayout>
                  <c:x val="-7.9523855814319505E-2"/>
                  <c:y val="1.46461104126690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DC-496E-8C18-883DBD7B17EB}"/>
                </c:ext>
              </c:extLst>
            </c:dLbl>
            <c:dLbl>
              <c:idx val="1"/>
              <c:layout>
                <c:manualLayout>
                  <c:x val="0.18881417600577716"/>
                  <c:y val="0.1501835799936771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DC-496E-8C18-883DBD7B17EB}"/>
                </c:ext>
              </c:extLst>
            </c:dLbl>
            <c:dLbl>
              <c:idx val="2"/>
              <c:layout>
                <c:manualLayout>
                  <c:x val="4.7986232004302715E-2"/>
                  <c:y val="1.18115405967101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DC-496E-8C18-883DBD7B17EB}"/>
                </c:ext>
              </c:extLst>
            </c:dLbl>
            <c:dLbl>
              <c:idx val="3"/>
              <c:layout>
                <c:manualLayout>
                  <c:x val="2.7023473917612152E-2"/>
                  <c:y val="8.778873229081658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2,8%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DC-496E-8C18-883DBD7B17EB}"/>
                </c:ext>
              </c:extLst>
            </c:dLbl>
            <c:dLbl>
              <c:idx val="4"/>
              <c:layout>
                <c:manualLayout>
                  <c:x val="5.2558337615205522E-2"/>
                  <c:y val="3.47888866832822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DC-496E-8C18-883DBD7B17EB}"/>
                </c:ext>
              </c:extLst>
            </c:dLbl>
            <c:dLbl>
              <c:idx val="5"/>
              <c:layout>
                <c:manualLayout>
                  <c:x val="-3.3765964439630189E-2"/>
                  <c:y val="5.43952594161024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DC-496E-8C18-883DBD7B17EB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Ref>
              <c:f>'11 Динамика социальных расходов'!$B$5:$B$10</c:f>
              <c:numCache>
                <c:formatCode>0.0%</c:formatCode>
                <c:ptCount val="6"/>
                <c:pt idx="0">
                  <c:v>4.6044995098287805E-3</c:v>
                </c:pt>
                <c:pt idx="1">
                  <c:v>0.63480487933606689</c:v>
                </c:pt>
                <c:pt idx="2">
                  <c:v>1.5485203694305049E-3</c:v>
                </c:pt>
                <c:pt idx="3">
                  <c:v>2.8416871490746374E-2</c:v>
                </c:pt>
                <c:pt idx="4">
                  <c:v>0.10989593555987337</c:v>
                </c:pt>
                <c:pt idx="5">
                  <c:v>2.7536021487268646E-2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DC-496E-8C18-883DBD7B1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2E-3"/>
          <c:y val="2.8811827093041947E-2"/>
          <c:w val="0.13280811465297979"/>
          <c:h val="0.9562247576195838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2022 год (319 777,51 тыс. руб.) </a:t>
            </a:r>
          </a:p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(+ 7 166,81 тыс. руб. или + 2,3%)</a:t>
            </a:r>
          </a:p>
        </c:rich>
      </c:tx>
      <c:layout>
        <c:manualLayout>
          <c:xMode val="edge"/>
          <c:yMode val="edge"/>
          <c:x val="0.31040592148203722"/>
          <c:y val="1.1441647597254004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20961875342755"/>
          <c:y val="0.18535469107551489"/>
          <c:w val="0.69892511845550198"/>
          <c:h val="0.7191080558702837"/>
        </c:manualLayout>
      </c:layout>
      <c:pie3D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D54-4201-9BCC-C45684BFA002}"/>
              </c:ext>
            </c:extLst>
          </c:dPt>
          <c:dPt>
            <c:idx val="1"/>
            <c:bubble3D val="0"/>
            <c:explosion val="8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D54-4201-9BCC-C45684BFA002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D54-4201-9BCC-C45684BFA002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D54-4201-9BCC-C45684BFA002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D54-4201-9BCC-C45684BFA002}"/>
              </c:ext>
            </c:extLst>
          </c:dPt>
          <c:dLbls>
            <c:dLbl>
              <c:idx val="0"/>
              <c:layout>
                <c:manualLayout>
                  <c:x val="-3.9191000335172317E-2"/>
                  <c:y val="5.328864784350478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1,0%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54-4201-9BCC-C45684BFA002}"/>
                </c:ext>
              </c:extLst>
            </c:dLbl>
            <c:dLbl>
              <c:idx val="1"/>
              <c:layout>
                <c:manualLayout>
                  <c:x val="7.0483782119827691E-3"/>
                  <c:y val="0.14368210838633741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63,0%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(- 0,5%)</a:t>
                    </a:r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54-4201-9BCC-C45684BFA002}"/>
                </c:ext>
              </c:extLst>
            </c:dLbl>
            <c:dLbl>
              <c:idx val="2"/>
              <c:layout>
                <c:manualLayout>
                  <c:x val="4.2492410556000774E-2"/>
                  <c:y val="6.473029544075875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0,1%
( - 0,1%)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54-4201-9BCC-C45684BFA002}"/>
                </c:ext>
              </c:extLst>
            </c:dLbl>
            <c:dLbl>
              <c:idx val="3"/>
              <c:layout>
                <c:manualLayout>
                  <c:x val="-1.9266573159836431E-2"/>
                  <c:y val="6.494699604197078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2,8%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54-4201-9BCC-C45684BFA002}"/>
                </c:ext>
              </c:extLst>
            </c:dLbl>
            <c:dLbl>
              <c:idx val="4"/>
              <c:layout>
                <c:manualLayout>
                  <c:x val="-1.8859409987783553E-2"/>
                  <c:y val="0.10877601398223405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10,4%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54-4201-9BCC-C45684BFA002}"/>
                </c:ext>
              </c:extLst>
            </c:dLbl>
            <c:dLbl>
              <c:idx val="5"/>
              <c:layout>
                <c:manualLayout>
                  <c:x val="-2.9022298138658593E-3"/>
                  <c:y val="9.648798476849430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2,6%</a:t>
                    </a:r>
                  </a:p>
                  <a:p>
                    <a:r>
                      <a:rPr lang="en-US"/>
                      <a:t>( - 0,2%)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54-4201-9BCC-C45684BFA002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Ref>
              <c:f>'11 Динамика социальных расходов'!$F$5:$F$10</c:f>
              <c:numCache>
                <c:formatCode>0.0%</c:formatCode>
                <c:ptCount val="6"/>
                <c:pt idx="0">
                  <c:v>9.6892821400573741E-3</c:v>
                </c:pt>
                <c:pt idx="1">
                  <c:v>0.62964051542457344</c:v>
                </c:pt>
                <c:pt idx="2">
                  <c:v>1.4979179315231319E-3</c:v>
                </c:pt>
                <c:pt idx="3">
                  <c:v>2.7535451410925109E-2</c:v>
                </c:pt>
                <c:pt idx="4">
                  <c:v>0.10418808117187314</c:v>
                </c:pt>
                <c:pt idx="5">
                  <c:v>2.5782862465744193E-2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54-4201-9BCC-C45684BFA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2E-3"/>
          <c:y val="5.9496567505720896E-2"/>
          <c:w val="0.14092533090336468"/>
          <c:h val="0.9153318077803203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2021</a:t>
            </a:r>
          </a:p>
        </c:rich>
      </c:tx>
      <c:layout>
        <c:manualLayout>
          <c:xMode val="edge"/>
          <c:yMode val="edge"/>
          <c:x val="0.45376707148894535"/>
          <c:y val="8.3319391270590317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052776332349835"/>
          <c:y val="0.26433079990146102"/>
          <c:w val="0.62781032959410088"/>
          <c:h val="0.63781315863906363"/>
        </c:manualLayout>
      </c:layout>
      <c:pieChart>
        <c:varyColors val="1"/>
        <c:ser>
          <c:idx val="0"/>
          <c:order val="0"/>
          <c:tx>
            <c:v>2021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43B-4B4A-8E61-F3E9694FFD20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43B-4B4A-8E61-F3E9694FFD20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43B-4B4A-8E61-F3E9694FFD20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43B-4B4A-8E61-F3E9694FFD20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43B-4B4A-8E61-F3E9694FFD20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43B-4B4A-8E61-F3E9694FFD20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D43B-4B4A-8E61-F3E9694FFD20}"/>
              </c:ext>
            </c:extLst>
          </c:dPt>
          <c:dLbls>
            <c:dLbl>
              <c:idx val="0"/>
              <c:layout>
                <c:manualLayout>
                  <c:x val="6.3946496838532527E-2"/>
                  <c:y val="-0.19398928841890131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253 334,28;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65,4%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43B-4B4A-8E61-F3E9694FFD20}"/>
                </c:ext>
              </c:extLst>
            </c:dLbl>
            <c:dLbl>
              <c:idx val="1"/>
              <c:layout>
                <c:manualLayout>
                  <c:x val="1.7430268250367018E-2"/>
                  <c:y val="-7.010637658513133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2 328,24;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0,6%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3B-4B4A-8E61-F3E9694FFD20}"/>
                </c:ext>
              </c:extLst>
            </c:dLbl>
            <c:dLbl>
              <c:idx val="2"/>
              <c:layout>
                <c:manualLayout>
                  <c:x val="2.5028693447217448E-2"/>
                  <c:y val="-0.11418508778626577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46 553,43;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43B-4B4A-8E61-F3E9694FFD20}"/>
                </c:ext>
              </c:extLst>
            </c:dLbl>
            <c:dLbl>
              <c:idx val="3"/>
              <c:layout>
                <c:manualLayout>
                  <c:x val="-9.9530478736507999E-2"/>
                  <c:y val="-7.4293482723697804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23 965,07;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3B-4B4A-8E61-F3E9694FFD20}"/>
                </c:ext>
              </c:extLst>
            </c:dLbl>
            <c:dLbl>
              <c:idx val="4"/>
              <c:layout>
                <c:manualLayout>
                  <c:x val="-2.5897208967071494E-2"/>
                  <c:y val="-0.10353956624483353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4 561,01;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43B-4B4A-8E61-F3E9694FFD20}"/>
                </c:ext>
              </c:extLst>
            </c:dLbl>
            <c:dLbl>
              <c:idx val="5"/>
              <c:layout>
                <c:manualLayout>
                  <c:x val="3.4765741188492807E-2"/>
                  <c:y val="-4.303573872501163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16 768,56;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43B-4B4A-8E61-F3E9694FFD20}"/>
                </c:ext>
              </c:extLst>
            </c:dLbl>
            <c:dLbl>
              <c:idx val="6"/>
              <c:layout>
                <c:manualLayout>
                  <c:x val="-1.6753861734838203E-2"/>
                  <c:y val="-8.4976195366883667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39 956,06;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10,3%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43B-4B4A-8E61-F3E9694FFD20}"/>
                </c:ext>
              </c:extLst>
            </c:dLbl>
            <c:dLbl>
              <c:idx val="7"/>
              <c:layout>
                <c:manualLayout>
                  <c:x val="-0.16364847373530381"/>
                  <c:y val="4.906929223284917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45 079,6;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43B-4B4A-8E61-F3E9694FFD20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Ref>
              <c:f>'12 Расходы по экон. классиф.'!$B$3:$B$9</c:f>
              <c:numCache>
                <c:formatCode>#,##0.00</c:formatCode>
                <c:ptCount val="7"/>
                <c:pt idx="0">
                  <c:v>253334.28</c:v>
                </c:pt>
                <c:pt idx="1">
                  <c:v>2328.2399999999998</c:v>
                </c:pt>
                <c:pt idx="2">
                  <c:v>46553.43</c:v>
                </c:pt>
                <c:pt idx="3">
                  <c:v>23965.07</c:v>
                </c:pt>
                <c:pt idx="4">
                  <c:v>4561.01</c:v>
                </c:pt>
                <c:pt idx="5">
                  <c:v>16768.560000000001</c:v>
                </c:pt>
                <c:pt idx="6">
                  <c:v>39956.06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43B-4B4A-8E61-F3E9694FF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5410977975579138E-2"/>
          <c:y val="2.1178467066140606E-2"/>
          <c:w val="0.21367965656835269"/>
          <c:h val="0.97371061637994782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en-US"/>
              <a:t>202</a:t>
            </a:r>
            <a:r>
              <a:rPr lang="ru-RU"/>
              <a:t>2</a:t>
            </a:r>
            <a:endParaRPr lang="en-US"/>
          </a:p>
        </c:rich>
      </c:tx>
      <c:layout>
        <c:manualLayout>
          <c:xMode val="edge"/>
          <c:yMode val="edge"/>
          <c:x val="0.43105520708216571"/>
          <c:y val="6.8883295254862044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7416335012726943E-2"/>
          <c:y val="0.27659574468085107"/>
          <c:w val="0.88516849811287268"/>
          <c:h val="0.6055646481178395"/>
        </c:manualLayout>
      </c:layout>
      <c:pie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6D5A-4F16-A9F9-2C0DA8337755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D5A-4F16-A9F9-2C0DA8337755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6D5A-4F16-A9F9-2C0DA8337755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D5A-4F16-A9F9-2C0DA8337755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6D5A-4F16-A9F9-2C0DA8337755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D5A-4F16-A9F9-2C0DA8337755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6D5A-4F16-A9F9-2C0DA8337755}"/>
              </c:ext>
            </c:extLst>
          </c:dPt>
          <c:dLbls>
            <c:dLbl>
              <c:idx val="0"/>
              <c:layout>
                <c:manualLayout>
                  <c:x val="6.8808309789301816E-2"/>
                  <c:y val="-0.17298152803202169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261 515,38; 65,3%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5A-4F16-A9F9-2C0DA8337755}"/>
                </c:ext>
              </c:extLst>
            </c:dLbl>
            <c:dLbl>
              <c:idx val="1"/>
              <c:layout>
                <c:manualLayout>
                  <c:x val="-3.1533733442555383E-2"/>
                  <c:y val="-2.594711534250656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2 458,90; 0,6%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5A-4F16-A9F9-2C0DA8337755}"/>
                </c:ext>
              </c:extLst>
            </c:dLbl>
            <c:dLbl>
              <c:idx val="2"/>
              <c:layout>
                <c:manualLayout>
                  <c:x val="2.2443341079180425E-2"/>
                  <c:y val="-7.692957179017805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47 710,41;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11,9%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5A-4F16-A9F9-2C0DA8337755}"/>
                </c:ext>
              </c:extLst>
            </c:dLbl>
            <c:dLbl>
              <c:idx val="3"/>
              <c:layout>
                <c:manualLayout>
                  <c:x val="-8.4317807731660685E-2"/>
                  <c:y val="-0.1092705829797475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24 631,23; 6,1%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5A-4F16-A9F9-2C0DA8337755}"/>
                </c:ext>
              </c:extLst>
            </c:dLbl>
            <c:dLbl>
              <c:idx val="4"/>
              <c:layout>
                <c:manualLayout>
                  <c:x val="2.9647313194131008E-2"/>
                  <c:y val="-0.14099848475559046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6 508,64; 1,6%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D5A-4F16-A9F9-2C0DA8337755}"/>
                </c:ext>
              </c:extLst>
            </c:dLbl>
            <c:dLbl>
              <c:idx val="5"/>
              <c:layout>
                <c:manualLayout>
                  <c:x val="5.4718001014204517E-3"/>
                  <c:y val="-2.848712042251674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16 829,43;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5A-4F16-A9F9-2C0DA8337755}"/>
                </c:ext>
              </c:extLst>
            </c:dLbl>
            <c:dLbl>
              <c:idx val="6"/>
              <c:layout>
                <c:manualLayout>
                  <c:x val="-5.661712668082095E-3"/>
                  <c:y val="-7.7433894178133247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40 902,00; 10,2%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D5A-4F16-A9F9-2C0DA8337755}"/>
                </c:ext>
              </c:extLst>
            </c:dLbl>
            <c:dLbl>
              <c:idx val="7"/>
              <c:layout>
                <c:manualLayout>
                  <c:x val="-0.11885318693536615"/>
                  <c:y val="6.284988569977138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35 991,0; 11,2%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D5A-4F16-A9F9-2C0DA8337755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Ref>
              <c:f>'12 Расходы по экон. классиф.'!$F$3:$F$9</c:f>
              <c:numCache>
                <c:formatCode>#,##0.00</c:formatCode>
                <c:ptCount val="7"/>
                <c:pt idx="0">
                  <c:v>261515.37999999998</c:v>
                </c:pt>
                <c:pt idx="1">
                  <c:v>2458.9</c:v>
                </c:pt>
                <c:pt idx="2">
                  <c:v>47710.41</c:v>
                </c:pt>
                <c:pt idx="3">
                  <c:v>24631.23</c:v>
                </c:pt>
                <c:pt idx="4">
                  <c:v>6508.64</c:v>
                </c:pt>
                <c:pt idx="5">
                  <c:v>16829.43</c:v>
                </c:pt>
                <c:pt idx="6">
                  <c:v>40902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D5A-4F16-A9F9-2C0DA83377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</a:p>
        </c:rich>
      </c:tx>
      <c:layout>
        <c:manualLayout>
          <c:xMode val="edge"/>
          <c:yMode val="edge"/>
          <c:x val="0.50917925799815578"/>
          <c:y val="3.53536016331292E-2"/>
        </c:manualLayout>
      </c:layout>
      <c:overlay val="0"/>
      <c:spPr>
        <a:scene3d>
          <a:camera prst="orthographicFront"/>
          <a:lightRig rig="threePt" dir="t"/>
        </a:scene3d>
        <a:sp3d prstMaterial="matte">
          <a:bevelT w="63500" h="63500" prst="artDeco"/>
          <a:contourClr>
            <a:srgbClr val="000000"/>
          </a:contourClr>
        </a:sp3d>
      </c:spPr>
    </c:title>
    <c:autoTitleDeleted val="0"/>
    <c:plotArea>
      <c:layout>
        <c:manualLayout>
          <c:layoutTarget val="inner"/>
          <c:xMode val="edge"/>
          <c:yMode val="edge"/>
          <c:x val="0.23886252394126409"/>
          <c:y val="0.1635029649071644"/>
          <c:w val="0.54479747463999595"/>
          <c:h val="0.7465743170992517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</a:p>
        </c:rich>
      </c:tx>
      <c:layout>
        <c:manualLayout>
          <c:xMode val="edge"/>
          <c:yMode val="edge"/>
          <c:x val="0.17085385603395317"/>
          <c:y val="9.72222222222222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0582872619646073"/>
          <c:y val="0.16718722659667543"/>
          <c:w val="0.45926453342268386"/>
          <c:h val="0.7195144356955386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802919060793127"/>
          <c:y val="0.18072904949381341"/>
          <c:w val="0.54592360076612045"/>
          <c:h val="0.7213990438695179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r>
              <a:rPr lang="en-US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en-US" sz="2400" i="1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774409474216131"/>
          <c:y val="0.16626092471206905"/>
          <c:w val="0.65536333776533784"/>
          <c:h val="0.67720878235751591"/>
        </c:manualLayout>
      </c:layout>
      <c:pieChart>
        <c:varyColors val="1"/>
        <c:ser>
          <c:idx val="0"/>
          <c:order val="0"/>
          <c:tx>
            <c:strRef>
              <c:f>'2 Доходы всего'!$B$4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FF00"/>
            </a:solidFill>
            <a:effectLst>
              <a:outerShdw blurRad="50800" dist="38100" dir="2400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101600"/>
              <a:bevelB w="101600" h="101600"/>
            </a:sp3d>
          </c:spPr>
          <c:explosion val="7"/>
          <c:dPt>
            <c:idx val="0"/>
            <c:bubble3D val="0"/>
            <c:spPr>
              <a:solidFill>
                <a:srgbClr val="C00000"/>
              </a:solidFill>
              <a:effectLst>
                <a:outerShdw blurRad="50800" dist="38100" dir="24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160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0-03A1-4B1F-8BEE-30E4FD5348D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160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1-03A1-4B1F-8BEE-30E4FD5348D1}"/>
              </c:ext>
            </c:extLst>
          </c:dPt>
          <c:dLbls>
            <c:dLbl>
              <c:idx val="0"/>
              <c:layout>
                <c:manualLayout>
                  <c:x val="-0.19912662033967557"/>
                  <c:y val="0.18198232603784764"/>
                </c:manualLayout>
              </c:layout>
              <c:tx>
                <c:rich>
                  <a:bodyPr/>
                  <a:lstStyle/>
                  <a:p>
                    <a:r>
                      <a:rPr lang="en-US" sz="2200" b="1" dirty="0">
                        <a:latin typeface="Times New Roman" pitchFamily="18" charset="0"/>
                        <a:cs typeface="Times New Roman" pitchFamily="18" charset="0"/>
                      </a:rPr>
                      <a:t>92 913,31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323140618784292"/>
                      <c:h val="0.1587323630707699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03A1-4B1F-8BEE-30E4FD5348D1}"/>
                </c:ext>
              </c:extLst>
            </c:dLbl>
            <c:dLbl>
              <c:idx val="1"/>
              <c:layout>
                <c:manualLayout>
                  <c:x val="0.22454875085563969"/>
                  <c:y val="-0.18052866811095064"/>
                </c:manualLayout>
              </c:layout>
              <c:tx>
                <c:rich>
                  <a:bodyPr/>
                  <a:lstStyle/>
                  <a:p>
                    <a:r>
                      <a:rPr lang="en-US" sz="2200" b="1" dirty="0">
                        <a:latin typeface="Times New Roman" pitchFamily="18" charset="0"/>
                        <a:cs typeface="Times New Roman" pitchFamily="18" charset="0"/>
                      </a:rPr>
                      <a:t>294 553,34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39862416720723"/>
                      <c:h val="0.1575565677887641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03A1-4B1F-8BEE-30E4FD5348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'2 Доходы всего'!$A$6:$A$7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'2 Доходы всего'!$B$6:$B$7</c:f>
              <c:numCache>
                <c:formatCode>#,##0.00</c:formatCode>
                <c:ptCount val="2"/>
                <c:pt idx="0">
                  <c:v>92913.31</c:v>
                </c:pt>
                <c:pt idx="1">
                  <c:v>294553.34000000003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A1-4B1F-8BEE-30E4FD534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en-US" sz="2400" i="1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6.425196850393701E-2"/>
          <c:y val="0.12141073019177208"/>
          <c:w val="0.75745603674540707"/>
          <c:h val="0.84373885357767286"/>
        </c:manualLayout>
      </c:layout>
      <c:pieChart>
        <c:varyColors val="1"/>
        <c:ser>
          <c:idx val="0"/>
          <c:order val="0"/>
          <c:tx>
            <c:strRef>
              <c:f>'2 Доходы всего'!$C$4</c:f>
              <c:strCache>
                <c:ptCount val="1"/>
                <c:pt idx="0">
                  <c:v>2022</c:v>
                </c:pt>
              </c:strCache>
            </c:strRef>
          </c:tx>
          <c:spPr>
            <a:effectLst>
              <a:outerShdw blurRad="50800" dist="38100" dir="3000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107950"/>
              <a:bevelB w="101600" h="101600"/>
            </a:sp3d>
          </c:spPr>
          <c:explosion val="7"/>
          <c:dPt>
            <c:idx val="0"/>
            <c:bubble3D val="0"/>
            <c:spPr>
              <a:solidFill>
                <a:srgbClr val="C00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795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0-C5AA-4824-8C39-099547FA768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795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1-C5AA-4824-8C39-099547FA768C}"/>
              </c:ext>
            </c:extLst>
          </c:dPt>
          <c:dLbls>
            <c:dLbl>
              <c:idx val="0"/>
              <c:layout>
                <c:manualLayout>
                  <c:x val="-0.18194444444444444"/>
                  <c:y val="0.195022921429782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486111111111112"/>
                      <c:h val="0.162445400803419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5AA-4824-8C39-099547FA768C}"/>
                </c:ext>
              </c:extLst>
            </c:dLbl>
            <c:dLbl>
              <c:idx val="1"/>
              <c:layout>
                <c:manualLayout>
                  <c:x val="0.17497561242344706"/>
                  <c:y val="-0.182214524896843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083333333333328"/>
                      <c:h val="0.165849018725014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5AA-4824-8C39-099547FA76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'2 Доходы всего'!$C$6:$C$7</c:f>
              <c:numCache>
                <c:formatCode>#,##0.00</c:formatCode>
                <c:ptCount val="2"/>
                <c:pt idx="0">
                  <c:v>102566.9</c:v>
                </c:pt>
                <c:pt idx="1">
                  <c:v>297989.09000000008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AA-4824-8C39-099547FA76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hPercent val="62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94772482472135E-2"/>
          <c:y val="4.065047105321249E-2"/>
          <c:w val="0.91082896972549443"/>
          <c:h val="0.9489699620880729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'3 Доходы по видам налогов по '!$B$3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399496937882764E-2"/>
                  <c:y val="0.113608048993875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AF9-466B-A4F3-D67CF99FF44E}"/>
                </c:ext>
              </c:extLst>
            </c:dLbl>
            <c:dLbl>
              <c:idx val="1"/>
              <c:layout>
                <c:manualLayout>
                  <c:x val="0.12481889763779518"/>
                  <c:y val="5.9383202099737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F9-466B-A4F3-D67CF99FF44E}"/>
                </c:ext>
              </c:extLst>
            </c:dLbl>
            <c:dLbl>
              <c:idx val="2"/>
              <c:layout>
                <c:manualLayout>
                  <c:x val="-1.3575459317585329E-2"/>
                  <c:y val="5.1195246427529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AF9-466B-A4F3-D67CF99FF44E}"/>
                </c:ext>
              </c:extLst>
            </c:dLbl>
            <c:dLbl>
              <c:idx val="3"/>
              <c:layout>
                <c:manualLayout>
                  <c:x val="-1.3130249343831973E-2"/>
                  <c:y val="3.10775736366287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AF9-466B-A4F3-D67CF99FF44E}"/>
                </c:ext>
              </c:extLst>
            </c:dLbl>
            <c:dLbl>
              <c:idx val="4"/>
              <c:layout>
                <c:manualLayout>
                  <c:x val="-1.8559383202099738E-2"/>
                  <c:y val="4.69467774861475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AF9-466B-A4F3-D67CF99FF44E}"/>
                </c:ext>
              </c:extLst>
            </c:dLbl>
            <c:dLbl>
              <c:idx val="5"/>
              <c:layout>
                <c:manualLayout>
                  <c:x val="-9.7764654418197733E-3"/>
                  <c:y val="3.4377515310586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AF9-466B-A4F3-D67CF99FF44E}"/>
                </c:ext>
              </c:extLst>
            </c:dLbl>
            <c:dLbl>
              <c:idx val="6"/>
              <c:layout>
                <c:manualLayout>
                  <c:x val="-9.7224409448818053E-3"/>
                  <c:y val="2.7913240011665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AF9-466B-A4F3-D67CF99FF44E}"/>
                </c:ext>
              </c:extLst>
            </c:dLbl>
            <c:dLbl>
              <c:idx val="7"/>
              <c:layout>
                <c:manualLayout>
                  <c:x val="-5.5343394575677026E-3"/>
                  <c:y val="3.3785068533100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AF9-466B-A4F3-D67CF99FF4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2">
                        <a:lumMod val="20000"/>
                        <a:lumOff val="8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 Доходы по видам налогов по '!$A$5:$A$12</c:f>
              <c:strCache>
                <c:ptCount val="8"/>
                <c:pt idx="0">
                  <c:v>Налоговые поступления всего</c:v>
                </c:pt>
                <c:pt idx="1">
                  <c:v>НДФЛ</c:v>
                </c:pt>
                <c:pt idx="2">
                  <c:v>Акцизы</c:v>
                </c:pt>
                <c:pt idx="3">
                  <c:v>УСНО</c:v>
                </c:pt>
                <c:pt idx="4">
                  <c:v>ЕНВД</c:v>
                </c:pt>
                <c:pt idx="5">
                  <c:v>ЕСХН</c:v>
                </c:pt>
                <c:pt idx="6">
                  <c:v>Патентная система  </c:v>
                </c:pt>
                <c:pt idx="7">
                  <c:v>Госпошлина</c:v>
                </c:pt>
              </c:strCache>
            </c:strRef>
          </c:cat>
          <c:val>
            <c:numRef>
              <c:f>'3 Доходы по видам налогов по '!$B$5:$B$12</c:f>
              <c:numCache>
                <c:formatCode>#,##0.00</c:formatCode>
                <c:ptCount val="8"/>
                <c:pt idx="0">
                  <c:v>80627.51999999999</c:v>
                </c:pt>
                <c:pt idx="1">
                  <c:v>67634.09</c:v>
                </c:pt>
                <c:pt idx="2">
                  <c:v>4962.4299999999994</c:v>
                </c:pt>
                <c:pt idx="3">
                  <c:v>637</c:v>
                </c:pt>
                <c:pt idx="4">
                  <c:v>4438</c:v>
                </c:pt>
                <c:pt idx="5">
                  <c:v>1548</c:v>
                </c:pt>
                <c:pt idx="6">
                  <c:v>163</c:v>
                </c:pt>
                <c:pt idx="7">
                  <c:v>1245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8-0AF9-466B-A4F3-D67CF99FF44E}"/>
            </c:ext>
          </c:extLst>
        </c:ser>
        <c:ser>
          <c:idx val="1"/>
          <c:order val="1"/>
          <c:tx>
            <c:strRef>
              <c:f>'3 Доходы по видам налогов по '!$C$3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022430008748909E-2"/>
                  <c:y val="-4.53772236803732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AF9-466B-A4F3-D67CF99FF44E}"/>
                </c:ext>
              </c:extLst>
            </c:dLbl>
            <c:dLbl>
              <c:idx val="1"/>
              <c:layout>
                <c:manualLayout>
                  <c:x val="1.2882436570428696E-2"/>
                  <c:y val="-3.76130067074952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AF9-466B-A4F3-D67CF99FF44E}"/>
                </c:ext>
              </c:extLst>
            </c:dLbl>
            <c:dLbl>
              <c:idx val="2"/>
              <c:layout>
                <c:manualLayout>
                  <c:x val="1.1413713910761155E-2"/>
                  <c:y val="-1.83372703412074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AF9-466B-A4F3-D67CF99FF44E}"/>
                </c:ext>
              </c:extLst>
            </c:dLbl>
            <c:dLbl>
              <c:idx val="3"/>
              <c:layout>
                <c:manualLayout>
                  <c:x val="1.6869422572178477E-2"/>
                  <c:y val="-3.915252260134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AF9-466B-A4F3-D67CF99FF44E}"/>
                </c:ext>
              </c:extLst>
            </c:dLbl>
            <c:dLbl>
              <c:idx val="4"/>
              <c:layout>
                <c:manualLayout>
                  <c:x val="2.0086286089238844E-2"/>
                  <c:y val="-3.5005249343832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AF9-466B-A4F3-D67CF99FF44E}"/>
                </c:ext>
              </c:extLst>
            </c:dLbl>
            <c:dLbl>
              <c:idx val="5"/>
              <c:layout>
                <c:manualLayout>
                  <c:x val="1.7288932633420823E-2"/>
                  <c:y val="-3.031714785651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AF9-466B-A4F3-D67CF99FF44E}"/>
                </c:ext>
              </c:extLst>
            </c:dLbl>
            <c:dLbl>
              <c:idx val="6"/>
              <c:layout>
                <c:manualLayout>
                  <c:x val="2.4594050743657139E-2"/>
                  <c:y val="-3.9972878390201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AF9-466B-A4F3-D67CF99FF44E}"/>
                </c:ext>
              </c:extLst>
            </c:dLbl>
            <c:dLbl>
              <c:idx val="7"/>
              <c:layout>
                <c:manualLayout>
                  <c:x val="2.8782042869641294E-2"/>
                  <c:y val="-3.3468795567220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AF9-466B-A4F3-D67CF99FF4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6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 Доходы по видам налогов по '!$A$5:$A$12</c:f>
              <c:strCache>
                <c:ptCount val="8"/>
                <c:pt idx="0">
                  <c:v>Налоговые поступления всего</c:v>
                </c:pt>
                <c:pt idx="1">
                  <c:v>НДФЛ</c:v>
                </c:pt>
                <c:pt idx="2">
                  <c:v>Акцизы</c:v>
                </c:pt>
                <c:pt idx="3">
                  <c:v>УСНО</c:v>
                </c:pt>
                <c:pt idx="4">
                  <c:v>ЕНВД</c:v>
                </c:pt>
                <c:pt idx="5">
                  <c:v>ЕСХН</c:v>
                </c:pt>
                <c:pt idx="6">
                  <c:v>Патентная система  </c:v>
                </c:pt>
                <c:pt idx="7">
                  <c:v>Госпошлина</c:v>
                </c:pt>
              </c:strCache>
            </c:strRef>
          </c:cat>
          <c:val>
            <c:numRef>
              <c:f>'3 Доходы по видам налогов по '!$C$5:$C$12</c:f>
              <c:numCache>
                <c:formatCode>#,##0.00</c:formatCode>
                <c:ptCount val="8"/>
                <c:pt idx="0">
                  <c:v>89321.82</c:v>
                </c:pt>
                <c:pt idx="1">
                  <c:v>78263.13</c:v>
                </c:pt>
                <c:pt idx="2">
                  <c:v>5873.6900000000014</c:v>
                </c:pt>
                <c:pt idx="3">
                  <c:v>763</c:v>
                </c:pt>
                <c:pt idx="4">
                  <c:v>989</c:v>
                </c:pt>
                <c:pt idx="5">
                  <c:v>1845</c:v>
                </c:pt>
                <c:pt idx="6">
                  <c:v>145</c:v>
                </c:pt>
                <c:pt idx="7">
                  <c:v>1443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1-0AF9-466B-A4F3-D67CF99FF4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82436096"/>
        <c:axId val="82437632"/>
        <c:axId val="81701504"/>
      </c:bar3DChart>
      <c:catAx>
        <c:axId val="82436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824376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437632"/>
        <c:scaling>
          <c:orientation val="minMax"/>
          <c:max val="90000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2436096"/>
        <c:crosses val="autoZero"/>
        <c:crossBetween val="between"/>
      </c:valAx>
      <c:serAx>
        <c:axId val="81701504"/>
        <c:scaling>
          <c:orientation val="minMax"/>
        </c:scaling>
        <c:delete val="1"/>
        <c:axPos val="b"/>
        <c:majorTickMark val="out"/>
        <c:minorTickMark val="none"/>
        <c:tickLblPos val="none"/>
        <c:crossAx val="82437632"/>
        <c:crosses val="autoZero"/>
      </c:serAx>
    </c:plotArea>
    <c:legend>
      <c:legendPos val="r"/>
      <c:layout>
        <c:manualLayout>
          <c:xMode val="edge"/>
          <c:yMode val="edge"/>
          <c:x val="0.7630384817282454"/>
          <c:y val="3.6856539274054155E-2"/>
          <c:w val="0.20276034726428441"/>
          <c:h val="6.178878859654739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hPercent val="10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7494772482472135E-2"/>
          <c:y val="1.8428258967629049E-2"/>
          <c:w val="0.91082896972549443"/>
          <c:h val="0.94959492563429559"/>
        </c:manualLayout>
      </c:layout>
      <c:bar3DChart>
        <c:barDir val="col"/>
        <c:grouping val="standard"/>
        <c:varyColors val="0"/>
        <c:ser>
          <c:idx val="0"/>
          <c:order val="0"/>
          <c:tx>
            <c:v>2021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7.566161922067439E-3"/>
                  <c:y val="6.5459915071591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C02-489A-9113-1E2169B40FF3}"/>
                </c:ext>
              </c:extLst>
            </c:dLbl>
            <c:dLbl>
              <c:idx val="1"/>
              <c:layout>
                <c:manualLayout>
                  <c:x val="8.1522578908405727E-3"/>
                  <c:y val="6.8642468471928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02-489A-9113-1E2169B40FF3}"/>
                </c:ext>
              </c:extLst>
            </c:dLbl>
            <c:dLbl>
              <c:idx val="2"/>
              <c:layout>
                <c:manualLayout>
                  <c:x val="-1.0797681539807523E-2"/>
                  <c:y val="5.3047098279381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C02-489A-9113-1E2169B40FF3}"/>
                </c:ext>
              </c:extLst>
            </c:dLbl>
            <c:dLbl>
              <c:idx val="3"/>
              <c:layout>
                <c:manualLayout>
                  <c:x val="-3.4080271216098005E-3"/>
                  <c:y val="3.1077573636628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02-489A-9113-1E2169B40FF3}"/>
                </c:ext>
              </c:extLst>
            </c:dLbl>
            <c:dLbl>
              <c:idx val="4"/>
              <c:layout>
                <c:manualLayout>
                  <c:x val="3.6628390201224859E-3"/>
                  <c:y val="3.2990230387868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02-489A-9113-1E2169B40FF3}"/>
                </c:ext>
              </c:extLst>
            </c:dLbl>
            <c:dLbl>
              <c:idx val="5"/>
              <c:layout>
                <c:manualLayout>
                  <c:x val="8.2790901137357823E-3"/>
                  <c:y val="3.6229367162438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C02-489A-9113-1E2169B40FF3}"/>
                </c:ext>
              </c:extLst>
            </c:dLbl>
            <c:dLbl>
              <c:idx val="6"/>
              <c:layout>
                <c:manualLayout>
                  <c:x val="-1.0936132983377087E-7"/>
                  <c:y val="2.7913240011665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02-489A-9113-1E2169B40FF3}"/>
                </c:ext>
              </c:extLst>
            </c:dLbl>
            <c:dLbl>
              <c:idx val="7"/>
              <c:layout>
                <c:manualLayout>
                  <c:x val="-1.3675634295713046E-3"/>
                  <c:y val="3.3785068533100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C02-489A-9113-1E2169B40F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Налоговые поступления всего</c:v>
              </c:pt>
              <c:pt idx="1">
                <c:v>НДФЛ</c:v>
              </c:pt>
              <c:pt idx="2">
                <c:v>Акцизы</c:v>
              </c:pt>
              <c:pt idx="3">
                <c:v>УСНО</c:v>
              </c:pt>
              <c:pt idx="4">
                <c:v>ЕНВД</c:v>
              </c:pt>
              <c:pt idx="5">
                <c:v>ЕСХН</c:v>
              </c:pt>
              <c:pt idx="6">
                <c:v>Патентная система  </c:v>
              </c:pt>
              <c:pt idx="7">
                <c:v>Госпошлина</c:v>
              </c:pt>
            </c:strLit>
          </c:cat>
          <c:val>
            <c:numRef>
              <c:f>'3 Доходы по видам налогов по '!$B$5:$B$12</c:f>
              <c:numCache>
                <c:formatCode>#,##0.00</c:formatCode>
                <c:ptCount val="8"/>
                <c:pt idx="0">
                  <c:v>89321.82</c:v>
                </c:pt>
                <c:pt idx="1">
                  <c:v>78263.13</c:v>
                </c:pt>
                <c:pt idx="2">
                  <c:v>5873.6900000000014</c:v>
                </c:pt>
                <c:pt idx="3">
                  <c:v>763</c:v>
                </c:pt>
                <c:pt idx="4">
                  <c:v>989</c:v>
                </c:pt>
                <c:pt idx="5">
                  <c:v>1845</c:v>
                </c:pt>
                <c:pt idx="6">
                  <c:v>145</c:v>
                </c:pt>
                <c:pt idx="7">
                  <c:v>1443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8-6C02-489A-9113-1E2169B40FF3}"/>
            </c:ext>
          </c:extLst>
        </c:ser>
        <c:ser>
          <c:idx val="1"/>
          <c:order val="1"/>
          <c:tx>
            <c:v>2022</c:v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2831253785584552E-2"/>
                  <c:y val="-2.31549836758210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C02-489A-9113-1E2169B40FF3}"/>
                </c:ext>
              </c:extLst>
            </c:dLbl>
            <c:dLbl>
              <c:idx val="1"/>
              <c:layout>
                <c:manualLayout>
                  <c:x val="3.9271337236691607E-2"/>
                  <c:y val="-2.7835349849561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C02-489A-9113-1E2169B40FF3}"/>
                </c:ext>
              </c:extLst>
            </c:dLbl>
            <c:dLbl>
              <c:idx val="2"/>
              <c:layout>
                <c:manualLayout>
                  <c:x val="1.8358158355205611E-2"/>
                  <c:y val="-2.389297171186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C02-489A-9113-1E2169B40FF3}"/>
                </c:ext>
              </c:extLst>
            </c:dLbl>
            <c:dLbl>
              <c:idx val="3"/>
              <c:layout>
                <c:manualLayout>
                  <c:x val="1.6869422572178477E-2"/>
                  <c:y val="-2.8041411490230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C02-489A-9113-1E2169B40FF3}"/>
                </c:ext>
              </c:extLst>
            </c:dLbl>
            <c:dLbl>
              <c:idx val="4"/>
              <c:layout>
                <c:manualLayout>
                  <c:x val="2.2864095834174598E-2"/>
                  <c:y val="-4.42645157160233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C02-489A-9113-1E2169B40FF3}"/>
                </c:ext>
              </c:extLst>
            </c:dLbl>
            <c:dLbl>
              <c:idx val="5"/>
              <c:layout>
                <c:manualLayout>
                  <c:x val="1.8677865266841662E-2"/>
                  <c:y val="-3.4020869342551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C02-489A-9113-1E2169B40FF3}"/>
                </c:ext>
              </c:extLst>
            </c:dLbl>
            <c:dLbl>
              <c:idx val="6"/>
              <c:layout>
                <c:manualLayout>
                  <c:x val="2.1816272965879298E-2"/>
                  <c:y val="-3.6269174686497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C02-489A-9113-1E2169B40FF3}"/>
                </c:ext>
              </c:extLst>
            </c:dLbl>
            <c:dLbl>
              <c:idx val="7"/>
              <c:layout>
                <c:manualLayout>
                  <c:x val="1.7670931758530285E-2"/>
                  <c:y val="-3.1616943715368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C02-489A-9113-1E2169B40F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6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Налоговые поступления всего</c:v>
              </c:pt>
              <c:pt idx="1">
                <c:v>НДФЛ</c:v>
              </c:pt>
              <c:pt idx="2">
                <c:v>Акцизы</c:v>
              </c:pt>
              <c:pt idx="3">
                <c:v>УСНО</c:v>
              </c:pt>
              <c:pt idx="4">
                <c:v>ЕНВД</c:v>
              </c:pt>
              <c:pt idx="5">
                <c:v>ЕСХН</c:v>
              </c:pt>
              <c:pt idx="6">
                <c:v>Патентная система  </c:v>
              </c:pt>
              <c:pt idx="7">
                <c:v>Госпошлина</c:v>
              </c:pt>
            </c:strLit>
          </c:cat>
          <c:val>
            <c:numRef>
              <c:f>'3 Доходы по видам налогов по '!$C$5:$C$12</c:f>
              <c:numCache>
                <c:formatCode>#,##0.00</c:formatCode>
                <c:ptCount val="8"/>
                <c:pt idx="0">
                  <c:v>98425.58</c:v>
                </c:pt>
                <c:pt idx="1">
                  <c:v>86350.89</c:v>
                </c:pt>
                <c:pt idx="2">
                  <c:v>5896.6900000000014</c:v>
                </c:pt>
                <c:pt idx="3">
                  <c:v>2530</c:v>
                </c:pt>
                <c:pt idx="4">
                  <c:v>0</c:v>
                </c:pt>
                <c:pt idx="5">
                  <c:v>1153</c:v>
                </c:pt>
                <c:pt idx="6">
                  <c:v>815</c:v>
                </c:pt>
                <c:pt idx="7">
                  <c:v>1680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1-6C02-489A-9113-1E2169B40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83177472"/>
        <c:axId val="83179008"/>
        <c:axId val="83427328"/>
      </c:bar3DChart>
      <c:catAx>
        <c:axId val="831774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79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3179008"/>
        <c:scaling>
          <c:orientation val="minMax"/>
          <c:max val="1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77472"/>
        <c:crosses val="autoZero"/>
        <c:crossBetween val="between"/>
      </c:valAx>
      <c:serAx>
        <c:axId val="8342732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79008"/>
        <c:crosses val="autoZero"/>
      </c:ser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0.08917</cdr:x>
      <cdr:y>0.03235</cdr:y>
    </cdr:from>
    <cdr:to>
      <cdr:x>0.88579</cdr:x>
      <cdr:y>0.13803</cdr:y>
    </cdr:to>
    <cdr:sp macro="" textlink="">
      <cdr:nvSpPr>
        <cdr:cNvPr id="145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6349" y="180875"/>
          <a:ext cx="5774320" cy="5908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00" b="1" i="0" u="none" strike="noStrike" dirty="0">
              <a:solidFill>
                <a:schemeClr val="tx1"/>
              </a:solidFill>
              <a:latin typeface="Arial Cyr"/>
              <a:cs typeface="Arial Cyr"/>
            </a:rPr>
            <a:t>Основные показатели проекта районного бюджета на 2021 год и на плановый период 2022 и 2023 годов </a:t>
          </a:r>
          <a:r>
            <a:rPr lang="ru-RU" sz="1400" b="1" i="0" u="none" strike="noStrike" dirty="0">
              <a:solidFill>
                <a:schemeClr val="tx1"/>
              </a:solidFill>
              <a:latin typeface="Arial Cyr"/>
              <a:cs typeface="Arial Cyr"/>
            </a:rPr>
            <a:t>(тыс. руб.)</a:t>
          </a:r>
        </a:p>
      </cdr:txBody>
    </cdr:sp>
  </cdr:relSizeAnchor>
  <cdr:relSizeAnchor xmlns:cdr="http://schemas.openxmlformats.org/drawingml/2006/chartDrawing">
    <cdr:from>
      <cdr:x>0.23225</cdr:x>
      <cdr:y>0.794</cdr:y>
    </cdr:from>
    <cdr:to>
      <cdr:x>0.30025</cdr:x>
      <cdr:y>0.84266</cdr:y>
    </cdr:to>
    <cdr:sp macro="" textlink="">
      <cdr:nvSpPr>
        <cdr:cNvPr id="14541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23727" y="5445224"/>
          <a:ext cx="621792" cy="3337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2021</a:t>
          </a:r>
        </a:p>
      </cdr:txBody>
    </cdr:sp>
  </cdr:relSizeAnchor>
  <cdr:relSizeAnchor xmlns:cdr="http://schemas.openxmlformats.org/drawingml/2006/chartDrawing">
    <cdr:from>
      <cdr:x>0.31888</cdr:x>
      <cdr:y>0.794</cdr:y>
    </cdr:from>
    <cdr:to>
      <cdr:x>0.38793</cdr:x>
      <cdr:y>0.84427</cdr:y>
    </cdr:to>
    <cdr:sp macro="" textlink="">
      <cdr:nvSpPr>
        <cdr:cNvPr id="14541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15815" y="5445224"/>
          <a:ext cx="631393" cy="3447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2022</a:t>
          </a:r>
        </a:p>
      </cdr:txBody>
    </cdr:sp>
  </cdr:relSizeAnchor>
  <cdr:relSizeAnchor xmlns:cdr="http://schemas.openxmlformats.org/drawingml/2006/chartDrawing">
    <cdr:from>
      <cdr:x>0.4055</cdr:x>
      <cdr:y>0.794</cdr:y>
    </cdr:from>
    <cdr:to>
      <cdr:x>0.46954</cdr:x>
      <cdr:y>0.83873</cdr:y>
    </cdr:to>
    <cdr:sp macro="" textlink="">
      <cdr:nvSpPr>
        <cdr:cNvPr id="145412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07903" y="5445224"/>
          <a:ext cx="585582" cy="3067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0.626</cdr:x>
      <cdr:y>0.794</cdr:y>
    </cdr:from>
    <cdr:to>
      <cdr:x>0.68633</cdr:x>
      <cdr:y>0.836</cdr:y>
    </cdr:to>
    <cdr:sp macro="" textlink="">
      <cdr:nvSpPr>
        <cdr:cNvPr id="14541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24127" y="5445224"/>
          <a:ext cx="551657" cy="2880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2021</a:t>
          </a:r>
        </a:p>
      </cdr:txBody>
    </cdr:sp>
  </cdr:relSizeAnchor>
  <cdr:relSizeAnchor xmlns:cdr="http://schemas.openxmlformats.org/drawingml/2006/chartDrawing">
    <cdr:from>
      <cdr:x>0.71262</cdr:x>
      <cdr:y>0.794</cdr:y>
    </cdr:from>
    <cdr:to>
      <cdr:x>0.77493</cdr:x>
      <cdr:y>0.84167</cdr:y>
    </cdr:to>
    <cdr:sp macro="" textlink="">
      <cdr:nvSpPr>
        <cdr:cNvPr id="14541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16215" y="5445224"/>
          <a:ext cx="569763" cy="326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2022</a:t>
          </a:r>
        </a:p>
      </cdr:txBody>
    </cdr:sp>
  </cdr:relSizeAnchor>
  <cdr:relSizeAnchor xmlns:cdr="http://schemas.openxmlformats.org/drawingml/2006/chartDrawing">
    <cdr:from>
      <cdr:x>0.79925</cdr:x>
      <cdr:y>0.794</cdr:y>
    </cdr:from>
    <cdr:to>
      <cdr:x>0.85958</cdr:x>
      <cdr:y>0.83873</cdr:y>
    </cdr:to>
    <cdr:sp macro="" textlink="">
      <cdr:nvSpPr>
        <cdr:cNvPr id="14541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08303" y="5445224"/>
          <a:ext cx="551658" cy="3067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0.311</cdr:x>
      <cdr:y>0.521</cdr:y>
    </cdr:from>
    <cdr:to>
      <cdr:x>0.39481</cdr:x>
      <cdr:y>0.56597</cdr:y>
    </cdr:to>
    <cdr:sp macro="" textlink="">
      <cdr:nvSpPr>
        <cdr:cNvPr id="1454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43807" y="3573016"/>
          <a:ext cx="766358" cy="3084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(- 3,88%)</a:t>
          </a:r>
        </a:p>
      </cdr:txBody>
    </cdr:sp>
  </cdr:relSizeAnchor>
  <cdr:relSizeAnchor xmlns:cdr="http://schemas.openxmlformats.org/drawingml/2006/chartDrawing">
    <cdr:from>
      <cdr:x>0.39763</cdr:x>
      <cdr:y>0.521</cdr:y>
    </cdr:from>
    <cdr:to>
      <cdr:x>0.4685</cdr:x>
      <cdr:y>0.5735</cdr:y>
    </cdr:to>
    <cdr:sp macro="" textlink="">
      <cdr:nvSpPr>
        <cdr:cNvPr id="14541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35895" y="3573016"/>
          <a:ext cx="648072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(+ 1,3%)</a:t>
          </a:r>
        </a:p>
      </cdr:txBody>
    </cdr:sp>
  </cdr:relSizeAnchor>
  <cdr:relSizeAnchor xmlns:cdr="http://schemas.openxmlformats.org/drawingml/2006/chartDrawing">
    <cdr:from>
      <cdr:x>0.70475</cdr:x>
      <cdr:y>0.5105</cdr:y>
    </cdr:from>
    <cdr:to>
      <cdr:x>0.78515</cdr:x>
      <cdr:y>0.55362</cdr:y>
    </cdr:to>
    <cdr:sp macro="" textlink="">
      <cdr:nvSpPr>
        <cdr:cNvPr id="14541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44207" y="3501008"/>
          <a:ext cx="735178" cy="2957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(- 3,88%)</a:t>
          </a:r>
        </a:p>
      </cdr:txBody>
    </cdr:sp>
  </cdr:relSizeAnchor>
  <cdr:relSizeAnchor xmlns:cdr="http://schemas.openxmlformats.org/drawingml/2006/chartDrawing">
    <cdr:from>
      <cdr:x>0.79137</cdr:x>
      <cdr:y>0.5105</cdr:y>
    </cdr:from>
    <cdr:to>
      <cdr:x>0.87144</cdr:x>
      <cdr:y>0.54951</cdr:y>
    </cdr:to>
    <cdr:sp macro="" textlink="">
      <cdr:nvSpPr>
        <cdr:cNvPr id="145419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36295" y="3501008"/>
          <a:ext cx="732160" cy="2675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</a:t>
          </a:r>
          <a:r>
            <a:rPr lang="ru-RU" b="1" dirty="0">
              <a:solidFill>
                <a:srgbClr val="000000"/>
              </a:solidFill>
              <a:latin typeface="Arial Cyr"/>
              <a:cs typeface="Arial Cyr"/>
            </a:rPr>
            <a:t>1</a:t>
          </a: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,3%)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0.311</cdr:x>
      <cdr:y>0.29</cdr:y>
    </cdr:from>
    <cdr:to>
      <cdr:x>0.68112</cdr:x>
      <cdr:y>0.34339</cdr:y>
    </cdr:to>
    <cdr:sp macro="" textlink="">
      <cdr:nvSpPr>
        <cdr:cNvPr id="202753" name="Line 10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843809" y="1988839"/>
          <a:ext cx="3384376" cy="36614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>
          <a:solidFill>
            <a:srgbClr val="660066"/>
          </a:solidFill>
          <a:round/>
          <a:headEnd/>
          <a:tailEnd type="stealth" w="lg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0.42408</cdr:x>
      <cdr:y>0.1949</cdr:y>
    </cdr:from>
    <cdr:to>
      <cdr:x>0.54737</cdr:x>
      <cdr:y>0.27283</cdr:y>
    </cdr:to>
    <cdr:sp macro="" textlink="">
      <cdr:nvSpPr>
        <cdr:cNvPr id="20275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836" y="1110143"/>
          <a:ext cx="1485537" cy="4438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+ 17 129,29 </a:t>
          </a:r>
        </a:p>
        <a:p xmlns:a="http://schemas.openxmlformats.org/drawingml/2006/main">
          <a:pPr algn="l" rtl="0"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 + 4,6%)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0.311</cdr:x>
      <cdr:y>0.3005</cdr:y>
    </cdr:from>
    <cdr:to>
      <cdr:x>0.68112</cdr:x>
      <cdr:y>0.3425</cdr:y>
    </cdr:to>
    <cdr:sp macro="" textlink="">
      <cdr:nvSpPr>
        <cdr:cNvPr id="202753" name="Line 10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843809" y="2060848"/>
          <a:ext cx="3384376" cy="28803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>
          <a:solidFill>
            <a:schemeClr val="accent1">
              <a:lumMod val="75000"/>
            </a:schemeClr>
          </a:solidFill>
          <a:round/>
          <a:headEnd/>
          <a:tailEnd type="stealth" w="lg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0.42408</cdr:x>
      <cdr:y>0.1949</cdr:y>
    </cdr:from>
    <cdr:to>
      <cdr:x>0.54737</cdr:x>
      <cdr:y>0.27283</cdr:y>
    </cdr:to>
    <cdr:sp macro="" textlink="">
      <cdr:nvSpPr>
        <cdr:cNvPr id="20275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836" y="1110143"/>
          <a:ext cx="1485537" cy="4438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+ 13 089,34 </a:t>
          </a:r>
        </a:p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+ 3,4%)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0.13776</cdr:x>
      <cdr:y>0.668</cdr:y>
    </cdr:from>
    <cdr:to>
      <cdr:x>0.19412</cdr:x>
      <cdr:y>0.7015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59632" y="4581127"/>
          <a:ext cx="515356" cy="2297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Calibri" pitchFamily="34" charset="0"/>
              <a:cs typeface="Arial Cyr"/>
            </a:rPr>
            <a:t>( + 4,0%)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0.02775</cdr:x>
      <cdr:y>0.73601</cdr:y>
    </cdr:from>
    <cdr:to>
      <cdr:x>0.04976</cdr:x>
      <cdr:y>0.73601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0.21591</cdr:x>
      <cdr:y>0.73601</cdr:y>
    </cdr:from>
    <cdr:to>
      <cdr:x>0.36797</cdr:x>
      <cdr:y>0.73601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0.46786</cdr:x>
      <cdr:y>0.73601</cdr:y>
    </cdr:from>
    <cdr:to>
      <cdr:x>0.61917</cdr:x>
      <cdr:y>0.73601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0.61917</cdr:x>
      <cdr:y>0.73601</cdr:y>
    </cdr:from>
    <cdr:to>
      <cdr:x>0.77296</cdr:x>
      <cdr:y>0.73601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0.79373</cdr:x>
      <cdr:y>0.73601</cdr:y>
    </cdr:from>
    <cdr:to>
      <cdr:x>0.95296</cdr:x>
      <cdr:y>0.73601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0.25374</cdr:x>
      <cdr:y>0.20979</cdr:y>
    </cdr:from>
    <cdr:to>
      <cdr:x>0.33014</cdr:x>
      <cdr:y>0.2359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0.48425</cdr:x>
      <cdr:y>0.12201</cdr:y>
    </cdr:from>
    <cdr:to>
      <cdr:x>0.54826</cdr:x>
      <cdr:y>0.15388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27984" y="836711"/>
          <a:ext cx="585307" cy="2185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 + 5,7%)</a:t>
          </a:r>
        </a:p>
      </cdr:txBody>
    </cdr:sp>
  </cdr:relSizeAnchor>
  <cdr:relSizeAnchor xmlns:cdr="http://schemas.openxmlformats.org/drawingml/2006/chartDrawing">
    <cdr:from>
      <cdr:x>0.58662</cdr:x>
      <cdr:y>0.6575</cdr:y>
    </cdr:from>
    <cdr:to>
      <cdr:x>0.65412</cdr:x>
      <cdr:y>0.69297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088" y="4509119"/>
          <a:ext cx="617220" cy="2432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(+11,0%)</a:t>
          </a:r>
        </a:p>
      </cdr:txBody>
    </cdr:sp>
  </cdr:relSizeAnchor>
  <cdr:relSizeAnchor xmlns:cdr="http://schemas.openxmlformats.org/drawingml/2006/chartDrawing">
    <cdr:from>
      <cdr:x>0.689</cdr:x>
      <cdr:y>0.689</cdr:y>
    </cdr:from>
    <cdr:to>
      <cdr:x>0.74933</cdr:x>
      <cdr:y>0.71832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0192" y="4725143"/>
          <a:ext cx="551657" cy="2010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</a:t>
          </a:r>
          <a:r>
            <a:rPr lang="en-US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 - </a:t>
          </a: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9,2%)</a:t>
          </a:r>
        </a:p>
      </cdr:txBody>
    </cdr:sp>
  </cdr:relSizeAnchor>
  <cdr:relSizeAnchor xmlns:cdr="http://schemas.openxmlformats.org/drawingml/2006/chartDrawing">
    <cdr:from>
      <cdr:x>0.815</cdr:x>
      <cdr:y>0.689</cdr:y>
    </cdr:from>
    <cdr:to>
      <cdr:x>0.87805</cdr:x>
      <cdr:y>0.71586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452320" y="4725143"/>
          <a:ext cx="576529" cy="18420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</a:t>
          </a:r>
          <a:r>
            <a:rPr lang="en-US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 </a:t>
          </a: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0.91737</cdr:x>
      <cdr:y>0.689</cdr:y>
    </cdr:from>
    <cdr:to>
      <cdr:x>0.98165</cdr:x>
      <cdr:y>0.71881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388424" y="4725143"/>
          <a:ext cx="587776" cy="204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</a:t>
          </a:r>
          <a:r>
            <a:rPr lang="en-US" sz="82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 -</a:t>
          </a:r>
          <a:r>
            <a:rPr lang="ru-RU" sz="82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10,4%)</a:t>
          </a:r>
        </a:p>
      </cdr:txBody>
    </cdr:sp>
  </cdr:relSizeAnchor>
  <cdr:relSizeAnchor xmlns:cdr="http://schemas.openxmlformats.org/drawingml/2006/chartDrawing">
    <cdr:from>
      <cdr:x>0.24013</cdr:x>
      <cdr:y>0.689</cdr:y>
    </cdr:from>
    <cdr:to>
      <cdr:x>0.31105</cdr:x>
      <cdr:y>0.71775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195736" y="4725143"/>
          <a:ext cx="648528" cy="1972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 dirty="0">
              <a:solidFill>
                <a:schemeClr val="tx1">
                  <a:lumMod val="95000"/>
                </a:schemeClr>
              </a:solidFill>
            </a:rPr>
            <a:t>( </a:t>
          </a:r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+</a:t>
          </a:r>
          <a:r>
            <a:rPr lang="en-US" sz="900" b="1" dirty="0">
              <a:solidFill>
                <a:schemeClr val="tx1">
                  <a:lumMod val="95000"/>
                </a:schemeClr>
              </a:solidFill>
            </a:rPr>
            <a:t> </a:t>
          </a:r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9</a:t>
          </a:r>
          <a:r>
            <a:rPr lang="en-US" sz="900" b="1" dirty="0">
              <a:solidFill>
                <a:schemeClr val="tx1">
                  <a:lumMod val="95000"/>
                </a:schemeClr>
              </a:solidFill>
            </a:rPr>
            <a:t>.</a:t>
          </a:r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3% )</a:t>
          </a:r>
        </a:p>
      </cdr:txBody>
    </cdr:sp>
  </cdr:relSizeAnchor>
  <cdr:relSizeAnchor xmlns:cdr="http://schemas.openxmlformats.org/drawingml/2006/chartDrawing">
    <cdr:from>
      <cdr:x>0.38975</cdr:x>
      <cdr:y>0.6995</cdr:y>
    </cdr:from>
    <cdr:to>
      <cdr:x>0.45082</cdr:x>
      <cdr:y>0.73328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563888" y="4797151"/>
          <a:ext cx="558424" cy="2316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( + 38,3%)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0.14293</cdr:x>
      <cdr:y>0.56433</cdr:y>
    </cdr:from>
    <cdr:to>
      <cdr:x>0.19929</cdr:x>
      <cdr:y>0.59783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8596" y="3468799"/>
          <a:ext cx="486789" cy="2179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Calibri" pitchFamily="34" charset="0"/>
              <a:cs typeface="Arial Cyr"/>
            </a:rPr>
            <a:t>( + 9,2%)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0.02775</cdr:x>
      <cdr:y>0.73601</cdr:y>
    </cdr:from>
    <cdr:to>
      <cdr:x>0.04976</cdr:x>
      <cdr:y>0.73601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0.21591</cdr:x>
      <cdr:y>0.73601</cdr:y>
    </cdr:from>
    <cdr:to>
      <cdr:x>0.36797</cdr:x>
      <cdr:y>0.73601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0.46786</cdr:x>
      <cdr:y>0.73601</cdr:y>
    </cdr:from>
    <cdr:to>
      <cdr:x>0.61917</cdr:x>
      <cdr:y>0.73601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0.61917</cdr:x>
      <cdr:y>0.73601</cdr:y>
    </cdr:from>
    <cdr:to>
      <cdr:x>0.77296</cdr:x>
      <cdr:y>0.73601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0.79373</cdr:x>
      <cdr:y>0.73601</cdr:y>
    </cdr:from>
    <cdr:to>
      <cdr:x>0.95296</cdr:x>
      <cdr:y>0.73601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0.25374</cdr:x>
      <cdr:y>0.20979</cdr:y>
    </cdr:from>
    <cdr:to>
      <cdr:x>0.33014</cdr:x>
      <cdr:y>0.2359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0.59329</cdr:x>
      <cdr:y>0.0691</cdr:y>
    </cdr:from>
    <cdr:to>
      <cdr:x>0.6573</cdr:x>
      <cdr:y>0.10097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33763" y="449717"/>
          <a:ext cx="553885" cy="207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 + 2,8%)</a:t>
          </a:r>
        </a:p>
      </cdr:txBody>
    </cdr:sp>
  </cdr:relSizeAnchor>
  <cdr:relSizeAnchor xmlns:cdr="http://schemas.openxmlformats.org/drawingml/2006/chartDrawing">
    <cdr:from>
      <cdr:x>0.5892</cdr:x>
      <cdr:y>0.57331</cdr:y>
    </cdr:from>
    <cdr:to>
      <cdr:x>0.6567</cdr:x>
      <cdr:y>0.60878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99995" y="3721510"/>
          <a:ext cx="584270" cy="230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 - 1,3%)</a:t>
          </a:r>
        </a:p>
      </cdr:txBody>
    </cdr:sp>
  </cdr:relSizeAnchor>
  <cdr:relSizeAnchor xmlns:cdr="http://schemas.openxmlformats.org/drawingml/2006/chartDrawing">
    <cdr:from>
      <cdr:x>0.72858</cdr:x>
      <cdr:y>0.65064</cdr:y>
    </cdr:from>
    <cdr:to>
      <cdr:x>0.78891</cdr:x>
      <cdr:y>0.67996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4469" y="4234211"/>
          <a:ext cx="522042" cy="1908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 - </a:t>
          </a: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0,5%)</a:t>
          </a:r>
        </a:p>
      </cdr:txBody>
    </cdr:sp>
  </cdr:relSizeAnchor>
  <cdr:relSizeAnchor xmlns:cdr="http://schemas.openxmlformats.org/drawingml/2006/chartDrawing">
    <cdr:from>
      <cdr:x>0.81821</cdr:x>
      <cdr:y>0.67919</cdr:y>
    </cdr:from>
    <cdr:to>
      <cdr:x>0.88126</cdr:x>
      <cdr:y>0.70605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80040" y="4420003"/>
          <a:ext cx="545578" cy="1747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0.92947</cdr:x>
      <cdr:y>0.59751</cdr:y>
    </cdr:from>
    <cdr:to>
      <cdr:x>0.99375</cdr:x>
      <cdr:y>0.62732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97241" y="3637736"/>
          <a:ext cx="560875" cy="1950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en-US" sz="8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8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+2 ,8%)</a:t>
          </a:r>
        </a:p>
      </cdr:txBody>
    </cdr:sp>
  </cdr:relSizeAnchor>
  <cdr:relSizeAnchor xmlns:cdr="http://schemas.openxmlformats.org/drawingml/2006/chartDrawing">
    <cdr:from>
      <cdr:x>0.24241</cdr:x>
      <cdr:y>0.60737</cdr:y>
    </cdr:from>
    <cdr:to>
      <cdr:x>0.31875</cdr:x>
      <cdr:y>0.6389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097621" y="3952621"/>
          <a:ext cx="660577" cy="205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/>
            <a:t>( </a:t>
          </a:r>
          <a:r>
            <a:rPr lang="ru-RU" sz="900" b="1"/>
            <a:t>+</a:t>
          </a:r>
          <a:r>
            <a:rPr lang="en-US" sz="900" b="1"/>
            <a:t> </a:t>
          </a:r>
          <a:r>
            <a:rPr lang="ru-RU" sz="900" b="1"/>
            <a:t>1</a:t>
          </a:r>
          <a:r>
            <a:rPr lang="en-US" sz="900" b="1"/>
            <a:t>.</a:t>
          </a:r>
          <a:r>
            <a:rPr lang="ru-RU" sz="900" b="1"/>
            <a:t>5% )</a:t>
          </a:r>
        </a:p>
      </cdr:txBody>
    </cdr:sp>
  </cdr:relSizeAnchor>
  <cdr:relSizeAnchor xmlns:cdr="http://schemas.openxmlformats.org/drawingml/2006/chartDrawing">
    <cdr:from>
      <cdr:x>0.37629</cdr:x>
      <cdr:y>0.65541</cdr:y>
    </cdr:from>
    <cdr:to>
      <cdr:x>0.43736</cdr:x>
      <cdr:y>0.68919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256055" y="4265260"/>
          <a:ext cx="528444" cy="219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/>
            <a:t>( + 117,5%)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0.11413</cdr:x>
      <cdr:y>0.01701</cdr:y>
    </cdr:from>
    <cdr:to>
      <cdr:x>0.94644</cdr:x>
      <cdr:y>0.14399</cdr:y>
    </cdr:to>
    <cdr:sp macro="" textlink="">
      <cdr:nvSpPr>
        <cdr:cNvPr id="145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43608" y="116632"/>
          <a:ext cx="7610643" cy="8708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Основные показатели проекта районного бюджета на 2022 год и на плановый период 2023 и 2024 годов (</a:t>
          </a:r>
          <a:r>
            <a:rPr lang="ru-RU" sz="1800" b="1" i="1" u="none" strike="noStrik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 </a:t>
          </a: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тыс. руб.)</a:t>
          </a:r>
        </a:p>
      </cdr:txBody>
    </cdr:sp>
  </cdr:relSizeAnchor>
  <cdr:relSizeAnchor xmlns:cdr="http://schemas.openxmlformats.org/drawingml/2006/chartDrawing">
    <cdr:from>
      <cdr:x>0.185</cdr:x>
      <cdr:y>0.815</cdr:y>
    </cdr:from>
    <cdr:to>
      <cdr:x>0.25017</cdr:x>
      <cdr:y>0.86366</cdr:y>
    </cdr:to>
    <cdr:sp macro="" textlink="">
      <cdr:nvSpPr>
        <cdr:cNvPr id="14541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0" y="5589240"/>
          <a:ext cx="595914" cy="3337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2022</a:t>
          </a:r>
        </a:p>
      </cdr:txBody>
    </cdr:sp>
  </cdr:relSizeAnchor>
  <cdr:relSizeAnchor xmlns:cdr="http://schemas.openxmlformats.org/drawingml/2006/chartDrawing">
    <cdr:from>
      <cdr:x>0.2795</cdr:x>
      <cdr:y>0.815</cdr:y>
    </cdr:from>
    <cdr:to>
      <cdr:x>0.35</cdr:x>
      <cdr:y>0.86749</cdr:y>
    </cdr:to>
    <cdr:sp macro="" textlink="">
      <cdr:nvSpPr>
        <cdr:cNvPr id="14541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55776" y="5589240"/>
          <a:ext cx="644652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0.374</cdr:x>
      <cdr:y>0.815</cdr:y>
    </cdr:from>
    <cdr:to>
      <cdr:x>0.43457</cdr:x>
      <cdr:y>0.86267</cdr:y>
    </cdr:to>
    <cdr:sp macro="" textlink="">
      <cdr:nvSpPr>
        <cdr:cNvPr id="145412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19872" y="5589240"/>
          <a:ext cx="553852" cy="3269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0.61025</cdr:x>
      <cdr:y>0.815</cdr:y>
    </cdr:from>
    <cdr:to>
      <cdr:x>0.67058</cdr:x>
      <cdr:y>0.86464</cdr:y>
    </cdr:to>
    <cdr:sp macro="" textlink="">
      <cdr:nvSpPr>
        <cdr:cNvPr id="14541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80112" y="5589240"/>
          <a:ext cx="551658" cy="3404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2022</a:t>
          </a:r>
        </a:p>
      </cdr:txBody>
    </cdr:sp>
  </cdr:relSizeAnchor>
  <cdr:relSizeAnchor xmlns:cdr="http://schemas.openxmlformats.org/drawingml/2006/chartDrawing">
    <cdr:from>
      <cdr:x>0.69687</cdr:x>
      <cdr:y>0.815</cdr:y>
    </cdr:from>
    <cdr:to>
      <cdr:x>0.75918</cdr:x>
      <cdr:y>0.86267</cdr:y>
    </cdr:to>
    <cdr:sp macro="" textlink="">
      <cdr:nvSpPr>
        <cdr:cNvPr id="14541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72200" y="5589240"/>
          <a:ext cx="569763" cy="326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0.79137</cdr:x>
      <cdr:y>0.815</cdr:y>
    </cdr:from>
    <cdr:to>
      <cdr:x>0.8517</cdr:x>
      <cdr:y>0.87276</cdr:y>
    </cdr:to>
    <cdr:sp macro="" textlink="">
      <cdr:nvSpPr>
        <cdr:cNvPr id="14541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36296" y="5589240"/>
          <a:ext cx="551658" cy="3961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0.27163</cdr:x>
      <cdr:y>0.4685</cdr:y>
    </cdr:from>
    <cdr:to>
      <cdr:x>0.35544</cdr:x>
      <cdr:y>0.51347</cdr:y>
    </cdr:to>
    <cdr:sp macro="" textlink="">
      <cdr:nvSpPr>
        <cdr:cNvPr id="1454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83768" y="3212976"/>
          <a:ext cx="766358" cy="3084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(- 3,76%)</a:t>
          </a:r>
        </a:p>
      </cdr:txBody>
    </cdr:sp>
  </cdr:relSizeAnchor>
  <cdr:relSizeAnchor xmlns:cdr="http://schemas.openxmlformats.org/drawingml/2006/chartDrawing">
    <cdr:from>
      <cdr:x>0.36613</cdr:x>
      <cdr:y>0.458</cdr:y>
    </cdr:from>
    <cdr:to>
      <cdr:x>0.45069</cdr:x>
      <cdr:y>0.50297</cdr:y>
    </cdr:to>
    <cdr:sp macro="" textlink="">
      <cdr:nvSpPr>
        <cdr:cNvPr id="14541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47864" y="3140968"/>
          <a:ext cx="773217" cy="3084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(+ 0,37%)</a:t>
          </a:r>
        </a:p>
      </cdr:txBody>
    </cdr:sp>
  </cdr:relSizeAnchor>
  <cdr:relSizeAnchor xmlns:cdr="http://schemas.openxmlformats.org/drawingml/2006/chartDrawing">
    <cdr:from>
      <cdr:x>0.68112</cdr:x>
      <cdr:y>0.458</cdr:y>
    </cdr:from>
    <cdr:to>
      <cdr:x>0.77235</cdr:x>
      <cdr:y>0.52951</cdr:y>
    </cdr:to>
    <cdr:sp macro="" textlink="">
      <cdr:nvSpPr>
        <cdr:cNvPr id="14541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3140968"/>
          <a:ext cx="834207" cy="4904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(- 3,76%)</a:t>
          </a:r>
        </a:p>
      </cdr:txBody>
    </cdr:sp>
  </cdr:relSizeAnchor>
  <cdr:relSizeAnchor xmlns:cdr="http://schemas.openxmlformats.org/drawingml/2006/chartDrawing">
    <cdr:from>
      <cdr:x>0.77562</cdr:x>
      <cdr:y>0.458</cdr:y>
    </cdr:from>
    <cdr:to>
      <cdr:x>0.87377</cdr:x>
      <cdr:y>0.50199</cdr:y>
    </cdr:to>
    <cdr:sp macro="" textlink="">
      <cdr:nvSpPr>
        <cdr:cNvPr id="145419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92280" y="3140968"/>
          <a:ext cx="897484" cy="301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(+ 0,37%)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0.25588</cdr:x>
      <cdr:y>0.03801</cdr:y>
    </cdr:from>
    <cdr:to>
      <cdr:x>0.7205</cdr:x>
      <cdr:y>0.11151</cdr:y>
    </cdr:to>
    <cdr:sp macro="" textlink="">
      <cdr:nvSpPr>
        <cdr:cNvPr id="1802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39752" y="260648"/>
          <a:ext cx="4248472" cy="5040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2000" b="1" i="0" u="none" strike="noStrike" dirty="0">
              <a:solidFill>
                <a:schemeClr val="tx1"/>
              </a:solidFill>
              <a:latin typeface="Arial Cyr"/>
              <a:cs typeface="Arial Cyr"/>
            </a:rPr>
            <a:t>Налоговые доходы  (тыс.руб.)</a:t>
          </a:r>
        </a:p>
      </cdr:txBody>
    </cdr:sp>
  </cdr:relSizeAnchor>
  <cdr:relSizeAnchor xmlns:cdr="http://schemas.openxmlformats.org/drawingml/2006/chartDrawing">
    <cdr:from>
      <cdr:x>0.28738</cdr:x>
      <cdr:y>0.2375</cdr:y>
    </cdr:from>
    <cdr:to>
      <cdr:x>0.36803</cdr:x>
      <cdr:y>0.27809</cdr:y>
    </cdr:to>
    <cdr:sp macro="" textlink="">
      <cdr:nvSpPr>
        <cdr:cNvPr id="69632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27784" y="1628800"/>
          <a:ext cx="737463" cy="2783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(+15,7 %)</a:t>
          </a:r>
        </a:p>
      </cdr:txBody>
    </cdr:sp>
  </cdr:relSizeAnchor>
  <cdr:relSizeAnchor xmlns:cdr="http://schemas.openxmlformats.org/drawingml/2006/chartDrawing">
    <cdr:from>
      <cdr:x>0.89374</cdr:x>
      <cdr:y>0.5735</cdr:y>
    </cdr:from>
    <cdr:to>
      <cdr:x>0.98744</cdr:x>
      <cdr:y>0.61358</cdr:y>
    </cdr:to>
    <cdr:sp macro="" textlink="">
      <cdr:nvSpPr>
        <cdr:cNvPr id="69632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72400" y="3933063"/>
          <a:ext cx="856751" cy="2748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 +15,9 %)</a:t>
          </a:r>
        </a:p>
      </cdr:txBody>
    </cdr:sp>
  </cdr:relSizeAnchor>
  <cdr:relSizeAnchor xmlns:cdr="http://schemas.openxmlformats.org/drawingml/2006/chartDrawing">
    <cdr:from>
      <cdr:x>0.06615</cdr:x>
      <cdr:y>0.23955</cdr:y>
    </cdr:from>
    <cdr:to>
      <cdr:x>0.14184</cdr:x>
      <cdr:y>0.27595</cdr:y>
    </cdr:to>
    <cdr:sp macro="" textlink="">
      <cdr:nvSpPr>
        <cdr:cNvPr id="1802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7340" y="1408698"/>
          <a:ext cx="679842" cy="2135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0.79925</cdr:x>
      <cdr:y>0.5735</cdr:y>
    </cdr:from>
    <cdr:to>
      <cdr:x>0.87012</cdr:x>
      <cdr:y>0.61599</cdr:y>
    </cdr:to>
    <cdr:sp macro="" textlink="">
      <cdr:nvSpPr>
        <cdr:cNvPr id="1802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08304" y="3933063"/>
          <a:ext cx="648072" cy="2913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(- 11,0 %) </a:t>
          </a:r>
        </a:p>
      </cdr:txBody>
    </cdr:sp>
  </cdr:relSizeAnchor>
  <cdr:relSizeAnchor xmlns:cdr="http://schemas.openxmlformats.org/drawingml/2006/chartDrawing">
    <cdr:from>
      <cdr:x>0.68774</cdr:x>
      <cdr:y>0.00812</cdr:y>
    </cdr:from>
    <cdr:to>
      <cdr:x>0.72212</cdr:x>
      <cdr:y>0.03591</cdr:y>
    </cdr:to>
    <cdr:sp macro="" textlink="">
      <cdr:nvSpPr>
        <cdr:cNvPr id="1802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80488" y="50800"/>
          <a:ext cx="308817" cy="1630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0.16925</cdr:x>
      <cdr:y>0.164</cdr:y>
    </cdr:from>
    <cdr:to>
      <cdr:x>0.24663</cdr:x>
      <cdr:y>0.1955</cdr:y>
    </cdr:to>
    <cdr:sp macro="" textlink="">
      <cdr:nvSpPr>
        <cdr:cNvPr id="18023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7664" y="1124744"/>
          <a:ext cx="707562" cy="21602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(+10,8 %)</a:t>
          </a:r>
        </a:p>
      </cdr:txBody>
    </cdr:sp>
  </cdr:relSizeAnchor>
  <cdr:relSizeAnchor xmlns:cdr="http://schemas.openxmlformats.org/drawingml/2006/chartDrawing">
    <cdr:from>
      <cdr:x>0.689</cdr:x>
      <cdr:y>0.5735</cdr:y>
    </cdr:from>
    <cdr:to>
      <cdr:x>0.77562</cdr:x>
      <cdr:y>0.61555</cdr:y>
    </cdr:to>
    <cdr:sp macro="" textlink="">
      <cdr:nvSpPr>
        <cdr:cNvPr id="1802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0192" y="3933063"/>
          <a:ext cx="792088" cy="2883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(+ 19,2 %)</a:t>
          </a:r>
        </a:p>
      </cdr:txBody>
    </cdr:sp>
  </cdr:relSizeAnchor>
  <cdr:relSizeAnchor xmlns:cdr="http://schemas.openxmlformats.org/drawingml/2006/chartDrawing">
    <cdr:from>
      <cdr:x>0.60237</cdr:x>
      <cdr:y>0.5735</cdr:y>
    </cdr:from>
    <cdr:to>
      <cdr:x>0.67121</cdr:x>
      <cdr:y>0.61116</cdr:y>
    </cdr:to>
    <cdr:sp macro="" textlink="">
      <cdr:nvSpPr>
        <cdr:cNvPr id="18023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08104" y="3933063"/>
          <a:ext cx="629440" cy="258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(-77,7 %)</a:t>
          </a:r>
        </a:p>
      </cdr:txBody>
    </cdr:sp>
  </cdr:relSizeAnchor>
  <cdr:relSizeAnchor xmlns:cdr="http://schemas.openxmlformats.org/drawingml/2006/chartDrawing">
    <cdr:from>
      <cdr:x>0.38975</cdr:x>
      <cdr:y>0.5735</cdr:y>
    </cdr:from>
    <cdr:to>
      <cdr:x>0.47123</cdr:x>
      <cdr:y>0.6121</cdr:y>
    </cdr:to>
    <cdr:sp macro="" textlink="">
      <cdr:nvSpPr>
        <cdr:cNvPr id="11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888" y="3933056"/>
          <a:ext cx="745053" cy="2647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(+18,4 %)</a:t>
          </a:r>
        </a:p>
      </cdr:txBody>
    </cdr:sp>
  </cdr:relSizeAnchor>
  <cdr:relSizeAnchor xmlns:cdr="http://schemas.openxmlformats.org/drawingml/2006/chartDrawing">
    <cdr:from>
      <cdr:x>0.49213</cdr:x>
      <cdr:y>0.5735</cdr:y>
    </cdr:from>
    <cdr:to>
      <cdr:x>0.57875</cdr:x>
      <cdr:y>0.60885</cdr:y>
    </cdr:to>
    <cdr:sp macro="" textlink="">
      <cdr:nvSpPr>
        <cdr:cNvPr id="1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99992" y="3933063"/>
          <a:ext cx="792088" cy="2424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(+19,8 %)</a:t>
          </a:r>
        </a:p>
      </cdr:txBody>
    </cdr:sp>
  </cdr:relSizeAnchor>
  <cdr:relSizeAnchor xmlns:cdr="http://schemas.openxmlformats.org/drawingml/2006/chartDrawing">
    <cdr:from>
      <cdr:x>0.12201</cdr:x>
      <cdr:y>0.7835</cdr:y>
    </cdr:from>
    <cdr:to>
      <cdr:x>0.23111</cdr:x>
      <cdr:y>0.88106</cdr:y>
    </cdr:to>
    <cdr:sp macro="" textlink="">
      <cdr:nvSpPr>
        <cdr:cNvPr id="1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15616" y="5373216"/>
          <a:ext cx="997610" cy="6690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Налоговые</a:t>
          </a:r>
        </a:p>
        <a:p xmlns:a="http://schemas.openxmlformats.org/drawingml/2006/main">
          <a:pPr algn="ctr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поступления всего</a:t>
          </a:r>
        </a:p>
      </cdr:txBody>
    </cdr:sp>
  </cdr:relSizeAnchor>
  <cdr:relSizeAnchor xmlns:cdr="http://schemas.openxmlformats.org/drawingml/2006/chartDrawing">
    <cdr:from>
      <cdr:x>0.248</cdr:x>
      <cdr:y>0.794</cdr:y>
    </cdr:from>
    <cdr:to>
      <cdr:x>0.30543</cdr:x>
      <cdr:y>0.84441</cdr:y>
    </cdr:to>
    <cdr:sp macro="" textlink="">
      <cdr:nvSpPr>
        <cdr:cNvPr id="1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67744" y="5445224"/>
          <a:ext cx="525140" cy="3457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НДФЛ</a:t>
          </a:r>
        </a:p>
      </cdr:txBody>
    </cdr:sp>
  </cdr:relSizeAnchor>
  <cdr:relSizeAnchor xmlns:cdr="http://schemas.openxmlformats.org/drawingml/2006/chartDrawing">
    <cdr:from>
      <cdr:x>0.3425</cdr:x>
      <cdr:y>0.794</cdr:y>
    </cdr:from>
    <cdr:to>
      <cdr:x>0.4086</cdr:x>
      <cdr:y>0.83098</cdr:y>
    </cdr:to>
    <cdr:sp macro="" textlink="">
      <cdr:nvSpPr>
        <cdr:cNvPr id="15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31840" y="5445224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Акцизы</a:t>
          </a:r>
        </a:p>
      </cdr:txBody>
    </cdr:sp>
  </cdr:relSizeAnchor>
  <cdr:relSizeAnchor xmlns:cdr="http://schemas.openxmlformats.org/drawingml/2006/chartDrawing">
    <cdr:from>
      <cdr:x>0.44488</cdr:x>
      <cdr:y>0.794</cdr:y>
    </cdr:from>
    <cdr:to>
      <cdr:x>0.51098</cdr:x>
      <cdr:y>0.83098</cdr:y>
    </cdr:to>
    <cdr:sp macro="" textlink="">
      <cdr:nvSpPr>
        <cdr:cNvPr id="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67944" y="5445224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УСНО</a:t>
          </a:r>
        </a:p>
      </cdr:txBody>
    </cdr:sp>
  </cdr:relSizeAnchor>
  <cdr:relSizeAnchor xmlns:cdr="http://schemas.openxmlformats.org/drawingml/2006/chartDrawing">
    <cdr:from>
      <cdr:x>0.54725</cdr:x>
      <cdr:y>0.794</cdr:y>
    </cdr:from>
    <cdr:to>
      <cdr:x>0.61335</cdr:x>
      <cdr:y>0.83098</cdr:y>
    </cdr:to>
    <cdr:sp macro="" textlink="">
      <cdr:nvSpPr>
        <cdr:cNvPr id="17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04048" y="5445224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ЕНВД</a:t>
          </a:r>
        </a:p>
      </cdr:txBody>
    </cdr:sp>
  </cdr:relSizeAnchor>
  <cdr:relSizeAnchor xmlns:cdr="http://schemas.openxmlformats.org/drawingml/2006/chartDrawing">
    <cdr:from>
      <cdr:x>0.64175</cdr:x>
      <cdr:y>0.794</cdr:y>
    </cdr:from>
    <cdr:to>
      <cdr:x>0.70785</cdr:x>
      <cdr:y>0.83098</cdr:y>
    </cdr:to>
    <cdr:sp macro="" textlink="">
      <cdr:nvSpPr>
        <cdr:cNvPr id="1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68144" y="5445224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ЕСХН</a:t>
          </a:r>
        </a:p>
      </cdr:txBody>
    </cdr:sp>
  </cdr:relSizeAnchor>
  <cdr:relSizeAnchor xmlns:cdr="http://schemas.openxmlformats.org/drawingml/2006/chartDrawing">
    <cdr:from>
      <cdr:x>0.72837</cdr:x>
      <cdr:y>0.7835</cdr:y>
    </cdr:from>
    <cdr:to>
      <cdr:x>0.81247</cdr:x>
      <cdr:y>0.87619</cdr:y>
    </cdr:to>
    <cdr:sp macro="" textlink="">
      <cdr:nvSpPr>
        <cdr:cNvPr id="19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60232" y="5373216"/>
          <a:ext cx="769011" cy="6356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Патентная система</a:t>
          </a:r>
        </a:p>
      </cdr:txBody>
    </cdr:sp>
  </cdr:relSizeAnchor>
  <cdr:relSizeAnchor xmlns:cdr="http://schemas.openxmlformats.org/drawingml/2006/chartDrawing">
    <cdr:from>
      <cdr:x>0.83862</cdr:x>
      <cdr:y>0.794</cdr:y>
    </cdr:from>
    <cdr:to>
      <cdr:x>0.95452</cdr:x>
      <cdr:y>0.85091</cdr:y>
    </cdr:to>
    <cdr:sp macro="" textlink="">
      <cdr:nvSpPr>
        <cdr:cNvPr id="2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68344" y="5445224"/>
          <a:ext cx="1059789" cy="39028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Госпошлина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0.29525</cdr:x>
      <cdr:y>0.04851</cdr:y>
    </cdr:from>
    <cdr:to>
      <cdr:x>0.79391</cdr:x>
      <cdr:y>0.10237</cdr:y>
    </cdr:to>
    <cdr:sp macro="" textlink="">
      <cdr:nvSpPr>
        <cdr:cNvPr id="1802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99792" y="332656"/>
          <a:ext cx="4559747" cy="3693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Налоговые доходы  ( тыс. руб.)</a:t>
          </a:r>
        </a:p>
      </cdr:txBody>
    </cdr:sp>
  </cdr:relSizeAnchor>
  <cdr:relSizeAnchor xmlns:cdr="http://schemas.openxmlformats.org/drawingml/2006/chartDrawing">
    <cdr:from>
      <cdr:x>0.30313</cdr:x>
      <cdr:y>0.2165</cdr:y>
    </cdr:from>
    <cdr:to>
      <cdr:x>0.38378</cdr:x>
      <cdr:y>0.25709</cdr:y>
    </cdr:to>
    <cdr:sp macro="" textlink="">
      <cdr:nvSpPr>
        <cdr:cNvPr id="69632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1484784"/>
          <a:ext cx="737464" cy="2783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(+10,3 %)</a:t>
          </a:r>
        </a:p>
      </cdr:txBody>
    </cdr:sp>
  </cdr:relSizeAnchor>
  <cdr:relSizeAnchor xmlns:cdr="http://schemas.openxmlformats.org/drawingml/2006/chartDrawing">
    <cdr:from>
      <cdr:x>0.87012</cdr:x>
      <cdr:y>0.7205</cdr:y>
    </cdr:from>
    <cdr:to>
      <cdr:x>0.94807</cdr:x>
      <cdr:y>0.76058</cdr:y>
    </cdr:to>
    <cdr:sp macro="" textlink="">
      <cdr:nvSpPr>
        <cdr:cNvPr id="69632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56376" y="4941168"/>
          <a:ext cx="712775" cy="2748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+16,4 %)</a:t>
          </a:r>
        </a:p>
      </cdr:txBody>
    </cdr:sp>
  </cdr:relSizeAnchor>
  <cdr:relSizeAnchor xmlns:cdr="http://schemas.openxmlformats.org/drawingml/2006/chartDrawing">
    <cdr:from>
      <cdr:x>0.06615</cdr:x>
      <cdr:y>0.23955</cdr:y>
    </cdr:from>
    <cdr:to>
      <cdr:x>0.14184</cdr:x>
      <cdr:y>0.27595</cdr:y>
    </cdr:to>
    <cdr:sp macro="" textlink="">
      <cdr:nvSpPr>
        <cdr:cNvPr id="1802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7340" y="1408698"/>
          <a:ext cx="679842" cy="2135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0.76775</cdr:x>
      <cdr:y>0.7205</cdr:y>
    </cdr:from>
    <cdr:to>
      <cdr:x>0.85904</cdr:x>
      <cdr:y>0.76299</cdr:y>
    </cdr:to>
    <cdr:sp macro="" textlink="">
      <cdr:nvSpPr>
        <cdr:cNvPr id="1802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20272" y="4941168"/>
          <a:ext cx="834755" cy="2913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(+ 462,1 %) </a:t>
          </a:r>
        </a:p>
      </cdr:txBody>
    </cdr:sp>
  </cdr:relSizeAnchor>
  <cdr:relSizeAnchor xmlns:cdr="http://schemas.openxmlformats.org/drawingml/2006/chartDrawing">
    <cdr:from>
      <cdr:x>0.68774</cdr:x>
      <cdr:y>0.00812</cdr:y>
    </cdr:from>
    <cdr:to>
      <cdr:x>0.72212</cdr:x>
      <cdr:y>0.03591</cdr:y>
    </cdr:to>
    <cdr:sp macro="" textlink="">
      <cdr:nvSpPr>
        <cdr:cNvPr id="1802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80488" y="50800"/>
          <a:ext cx="308817" cy="1630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0.185</cdr:x>
      <cdr:y>0.143</cdr:y>
    </cdr:from>
    <cdr:to>
      <cdr:x>0.26238</cdr:x>
      <cdr:y>0.18366</cdr:y>
    </cdr:to>
    <cdr:sp macro="" textlink="">
      <cdr:nvSpPr>
        <cdr:cNvPr id="18023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0" y="980728"/>
          <a:ext cx="707563" cy="278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(+10,2 %)</a:t>
          </a:r>
        </a:p>
      </cdr:txBody>
    </cdr:sp>
  </cdr:relSizeAnchor>
  <cdr:relSizeAnchor xmlns:cdr="http://schemas.openxmlformats.org/drawingml/2006/chartDrawing">
    <cdr:from>
      <cdr:x>0.68112</cdr:x>
      <cdr:y>0.7205</cdr:y>
    </cdr:from>
    <cdr:to>
      <cdr:x>0.75804</cdr:x>
      <cdr:y>0.76255</cdr:y>
    </cdr:to>
    <cdr:sp macro="" textlink="">
      <cdr:nvSpPr>
        <cdr:cNvPr id="1802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4941168"/>
          <a:ext cx="703357" cy="2883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(- 37,5 %)</a:t>
          </a:r>
        </a:p>
      </cdr:txBody>
    </cdr:sp>
  </cdr:relSizeAnchor>
  <cdr:relSizeAnchor xmlns:cdr="http://schemas.openxmlformats.org/drawingml/2006/chartDrawing">
    <cdr:from>
      <cdr:x>0.57875</cdr:x>
      <cdr:y>0.7205</cdr:y>
    </cdr:from>
    <cdr:to>
      <cdr:x>0.66334</cdr:x>
      <cdr:y>0.75816</cdr:y>
    </cdr:to>
    <cdr:sp macro="" textlink="">
      <cdr:nvSpPr>
        <cdr:cNvPr id="18023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92080" y="4941168"/>
          <a:ext cx="773491" cy="258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(-100,0 %)</a:t>
          </a:r>
        </a:p>
      </cdr:txBody>
    </cdr:sp>
  </cdr:relSizeAnchor>
  <cdr:relSizeAnchor xmlns:cdr="http://schemas.openxmlformats.org/drawingml/2006/chartDrawing">
    <cdr:from>
      <cdr:x>0.38975</cdr:x>
      <cdr:y>0.6995</cdr:y>
    </cdr:from>
    <cdr:to>
      <cdr:x>0.47123</cdr:x>
      <cdr:y>0.7381</cdr:y>
    </cdr:to>
    <cdr:sp macro="" textlink="">
      <cdr:nvSpPr>
        <cdr:cNvPr id="11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888" y="4797152"/>
          <a:ext cx="745054" cy="2647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(+0,4 %)</a:t>
          </a:r>
        </a:p>
      </cdr:txBody>
    </cdr:sp>
  </cdr:relSizeAnchor>
  <cdr:relSizeAnchor xmlns:cdr="http://schemas.openxmlformats.org/drawingml/2006/chartDrawing">
    <cdr:from>
      <cdr:x>0.47638</cdr:x>
      <cdr:y>0.7205</cdr:y>
    </cdr:from>
    <cdr:to>
      <cdr:x>0.5589</cdr:x>
      <cdr:y>0.75585</cdr:y>
    </cdr:to>
    <cdr:sp macro="" textlink="">
      <cdr:nvSpPr>
        <cdr:cNvPr id="1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55976" y="4941168"/>
          <a:ext cx="754563" cy="2424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(+231,6 %)</a:t>
          </a:r>
        </a:p>
      </cdr:txBody>
    </cdr:sp>
  </cdr:relSizeAnchor>
  <cdr:relSizeAnchor xmlns:cdr="http://schemas.openxmlformats.org/drawingml/2006/chartDrawing">
    <cdr:from>
      <cdr:x>0.12201</cdr:x>
      <cdr:y>0.87799</cdr:y>
    </cdr:from>
    <cdr:to>
      <cdr:x>0.23225</cdr:x>
      <cdr:y>0.97555</cdr:y>
    </cdr:to>
    <cdr:sp macro="" textlink="">
      <cdr:nvSpPr>
        <cdr:cNvPr id="1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15658" y="6021255"/>
          <a:ext cx="1008069" cy="6690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Налоговые</a:t>
          </a:r>
        </a:p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поступления всего</a:t>
          </a:r>
        </a:p>
      </cdr:txBody>
    </cdr:sp>
  </cdr:relSizeAnchor>
  <cdr:relSizeAnchor xmlns:cdr="http://schemas.openxmlformats.org/drawingml/2006/chartDrawing">
    <cdr:from>
      <cdr:x>0.25588</cdr:x>
      <cdr:y>0.87799</cdr:y>
    </cdr:from>
    <cdr:to>
      <cdr:x>0.31331</cdr:x>
      <cdr:y>0.9284</cdr:y>
    </cdr:to>
    <cdr:sp macro="" textlink="">
      <cdr:nvSpPr>
        <cdr:cNvPr id="1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39752" y="6021288"/>
          <a:ext cx="525140" cy="3457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НДФЛ</a:t>
          </a:r>
        </a:p>
      </cdr:txBody>
    </cdr:sp>
  </cdr:relSizeAnchor>
  <cdr:relSizeAnchor xmlns:cdr="http://schemas.openxmlformats.org/drawingml/2006/chartDrawing">
    <cdr:from>
      <cdr:x>0.35825</cdr:x>
      <cdr:y>0.87799</cdr:y>
    </cdr:from>
    <cdr:to>
      <cdr:x>0.42435</cdr:x>
      <cdr:y>0.91497</cdr:y>
    </cdr:to>
    <cdr:sp macro="" textlink="">
      <cdr:nvSpPr>
        <cdr:cNvPr id="15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5856" y="6021288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Акцизы</a:t>
          </a:r>
        </a:p>
      </cdr:txBody>
    </cdr:sp>
  </cdr:relSizeAnchor>
  <cdr:relSizeAnchor xmlns:cdr="http://schemas.openxmlformats.org/drawingml/2006/chartDrawing">
    <cdr:from>
      <cdr:x>0.47638</cdr:x>
      <cdr:y>0.87799</cdr:y>
    </cdr:from>
    <cdr:to>
      <cdr:x>0.54248</cdr:x>
      <cdr:y>0.91497</cdr:y>
    </cdr:to>
    <cdr:sp macro="" textlink="">
      <cdr:nvSpPr>
        <cdr:cNvPr id="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55976" y="6021288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УСНО</a:t>
          </a:r>
        </a:p>
      </cdr:txBody>
    </cdr:sp>
  </cdr:relSizeAnchor>
  <cdr:relSizeAnchor xmlns:cdr="http://schemas.openxmlformats.org/drawingml/2006/chartDrawing">
    <cdr:from>
      <cdr:x>0.57875</cdr:x>
      <cdr:y>0.87799</cdr:y>
    </cdr:from>
    <cdr:to>
      <cdr:x>0.64485</cdr:x>
      <cdr:y>0.91497</cdr:y>
    </cdr:to>
    <cdr:sp macro="" textlink="">
      <cdr:nvSpPr>
        <cdr:cNvPr id="17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92080" y="6021288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ЕНВД</a:t>
          </a:r>
        </a:p>
      </cdr:txBody>
    </cdr:sp>
  </cdr:relSizeAnchor>
  <cdr:relSizeAnchor xmlns:cdr="http://schemas.openxmlformats.org/drawingml/2006/chartDrawing">
    <cdr:from>
      <cdr:x>0.68112</cdr:x>
      <cdr:y>0.87799</cdr:y>
    </cdr:from>
    <cdr:to>
      <cdr:x>0.74722</cdr:x>
      <cdr:y>0.91497</cdr:y>
    </cdr:to>
    <cdr:sp macro="" textlink="">
      <cdr:nvSpPr>
        <cdr:cNvPr id="1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6021288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ЕСХН</a:t>
          </a:r>
        </a:p>
      </cdr:txBody>
    </cdr:sp>
  </cdr:relSizeAnchor>
  <cdr:relSizeAnchor xmlns:cdr="http://schemas.openxmlformats.org/drawingml/2006/chartDrawing">
    <cdr:from>
      <cdr:x>0.76775</cdr:x>
      <cdr:y>0.87799</cdr:y>
    </cdr:from>
    <cdr:to>
      <cdr:x>0.85185</cdr:x>
      <cdr:y>0.97068</cdr:y>
    </cdr:to>
    <cdr:sp macro="" textlink="">
      <cdr:nvSpPr>
        <cdr:cNvPr id="19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20272" y="6021288"/>
          <a:ext cx="769011" cy="6356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Патентная система</a:t>
          </a:r>
        </a:p>
      </cdr:txBody>
    </cdr:sp>
  </cdr:relSizeAnchor>
  <cdr:relSizeAnchor xmlns:cdr="http://schemas.openxmlformats.org/drawingml/2006/chartDrawing">
    <cdr:from>
      <cdr:x>0.87012</cdr:x>
      <cdr:y>0.88849</cdr:y>
    </cdr:from>
    <cdr:to>
      <cdr:x>0.98602</cdr:x>
      <cdr:y>0.9454</cdr:y>
    </cdr:to>
    <cdr:sp macro="" textlink="">
      <cdr:nvSpPr>
        <cdr:cNvPr id="2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56376" y="6093296"/>
          <a:ext cx="1059789" cy="39028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Госпошлина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0.2395</cdr:x>
      <cdr:y>0.01665</cdr:y>
    </cdr:from>
    <cdr:to>
      <cdr:x>0.67664</cdr:x>
      <cdr:y>0.07713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88581" y="98811"/>
          <a:ext cx="3988870" cy="3473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00" b="1" i="0" u="none" strike="noStrike" dirty="0">
              <a:solidFill>
                <a:schemeClr val="tx1"/>
              </a:solidFill>
              <a:latin typeface="Arial Cyr"/>
              <a:cs typeface="Arial Cyr"/>
            </a:rPr>
            <a:t>Неналоговые доходы (тыс. руб.)</a:t>
          </a:r>
        </a:p>
      </cdr:txBody>
    </cdr:sp>
  </cdr:relSizeAnchor>
  <cdr:relSizeAnchor xmlns:cdr="http://schemas.openxmlformats.org/drawingml/2006/chartDrawing">
    <cdr:from>
      <cdr:x>0.28304</cdr:x>
      <cdr:y>0.63522</cdr:y>
    </cdr:from>
    <cdr:to>
      <cdr:x>0.38224</cdr:x>
      <cdr:y>0.68144</cdr:y>
    </cdr:to>
    <cdr:sp macro="" textlink="">
      <cdr:nvSpPr>
        <cdr:cNvPr id="819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85888" y="3651607"/>
          <a:ext cx="905228" cy="2654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0.5945</cdr:x>
      <cdr:y>0.47864</cdr:y>
    </cdr:from>
    <cdr:to>
      <cdr:x>0.66748</cdr:x>
      <cdr:y>0.52136</cdr:y>
    </cdr:to>
    <cdr:sp macro="" textlink="">
      <cdr:nvSpPr>
        <cdr:cNvPr id="819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36097" y="3282513"/>
          <a:ext cx="667329" cy="2929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(-18,8%)</a:t>
          </a:r>
        </a:p>
      </cdr:txBody>
    </cdr:sp>
  </cdr:relSizeAnchor>
  <cdr:relSizeAnchor xmlns:cdr="http://schemas.openxmlformats.org/drawingml/2006/chartDrawing">
    <cdr:from>
      <cdr:x>0.70475</cdr:x>
      <cdr:y>0.5945</cdr:y>
    </cdr:from>
    <cdr:to>
      <cdr:x>0.7807</cdr:x>
      <cdr:y>0.64268</cdr:y>
    </cdr:to>
    <cdr:sp macro="" textlink="">
      <cdr:nvSpPr>
        <cdr:cNvPr id="819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44209" y="4077072"/>
          <a:ext cx="694487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- 40,0%) </a:t>
          </a:r>
          <a:r>
            <a:rPr lang="ru-RU" sz="1450" b="0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0.185</cdr:x>
      <cdr:y>0.11151</cdr:y>
    </cdr:from>
    <cdr:to>
      <cdr:x>0.25796</cdr:x>
      <cdr:y>0.14141</cdr:y>
    </cdr:to>
    <cdr:sp macro="" textlink="">
      <cdr:nvSpPr>
        <cdr:cNvPr id="819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1" y="764704"/>
          <a:ext cx="667146" cy="2050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05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 - 13,8%)</a:t>
          </a:r>
          <a:endParaRPr lang="ru-RU" sz="1150" b="1" i="0" u="none" strike="noStrike" dirty="0">
            <a:solidFill>
              <a:schemeClr val="tx1">
                <a:lumMod val="95000"/>
              </a:schemeClr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0.46252</cdr:x>
      <cdr:y>0.689</cdr:y>
    </cdr:from>
    <cdr:to>
      <cdr:x>0.53748</cdr:x>
      <cdr:y>0.73841</cdr:y>
    </cdr:to>
    <cdr:sp macro="" textlink="">
      <cdr:nvSpPr>
        <cdr:cNvPr id="69735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29283" y="4725144"/>
          <a:ext cx="685434" cy="3388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(-26,5%)</a:t>
          </a:r>
        </a:p>
      </cdr:txBody>
    </cdr:sp>
  </cdr:relSizeAnchor>
  <cdr:relSizeAnchor xmlns:cdr="http://schemas.openxmlformats.org/drawingml/2006/chartDrawing">
    <cdr:from>
      <cdr:x>0.86224</cdr:x>
      <cdr:y>0.437</cdr:y>
    </cdr:from>
    <cdr:to>
      <cdr:x>0.93029</cdr:x>
      <cdr:y>0.47683</cdr:y>
    </cdr:to>
    <cdr:sp macro="" textlink="">
      <cdr:nvSpPr>
        <cdr:cNvPr id="8199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884369" y="2996952"/>
          <a:ext cx="622158" cy="2731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0.33732</cdr:x>
      <cdr:y>0.51738</cdr:y>
    </cdr:from>
    <cdr:to>
      <cdr:x>0.39817</cdr:x>
      <cdr:y>0.55893</cdr:y>
    </cdr:to>
    <cdr:sp macro="" textlink="">
      <cdr:nvSpPr>
        <cdr:cNvPr id="820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67564" y="2966686"/>
          <a:ext cx="589450" cy="2382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 + 2,2%)</a:t>
          </a:r>
        </a:p>
      </cdr:txBody>
    </cdr:sp>
  </cdr:relSizeAnchor>
  <cdr:relSizeAnchor xmlns:cdr="http://schemas.openxmlformats.org/drawingml/2006/chartDrawing">
    <cdr:from>
      <cdr:x>0.86224</cdr:x>
      <cdr:y>0.5945</cdr:y>
    </cdr:from>
    <cdr:to>
      <cdr:x>0.93819</cdr:x>
      <cdr:y>0.64268</cdr:y>
    </cdr:to>
    <cdr:sp macro="" textlink="">
      <cdr:nvSpPr>
        <cdr:cNvPr id="1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884369" y="4077072"/>
          <a:ext cx="694487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- 17,2%) </a:t>
          </a:r>
          <a:r>
            <a:rPr lang="ru-RU" sz="1450" b="0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0.13864</cdr:x>
      <cdr:y>0.88206</cdr:y>
    </cdr:from>
    <cdr:to>
      <cdr:x>0.25762</cdr:x>
      <cdr:y>0.98339</cdr:y>
    </cdr:to>
    <cdr:sp macro="" textlink="">
      <cdr:nvSpPr>
        <cdr:cNvPr id="1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3024" y="5057775"/>
          <a:ext cx="1152525" cy="5810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всего </a:t>
          </a:r>
          <a:r>
            <a:rPr lang="ru-RU" sz="1200" b="0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0.28024</cdr:x>
      <cdr:y>0.88206</cdr:y>
    </cdr:from>
    <cdr:to>
      <cdr:x>0.39921</cdr:x>
      <cdr:y>0.98339</cdr:y>
    </cdr:to>
    <cdr:sp macro="" textlink="">
      <cdr:nvSpPr>
        <cdr:cNvPr id="1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14625" y="5057775"/>
          <a:ext cx="1152525" cy="5810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от </a:t>
          </a:r>
          <a:r>
            <a:rPr lang="ru-RU" sz="1200" b="1" i="0" u="none" strike="noStrike" dirty="0" err="1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использов</a:t>
          </a: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0.67355</cdr:x>
      <cdr:y>0.88206</cdr:y>
    </cdr:from>
    <cdr:to>
      <cdr:x>0.79253</cdr:x>
      <cdr:y>0.98339</cdr:y>
    </cdr:to>
    <cdr:sp macro="" textlink="">
      <cdr:nvSpPr>
        <cdr:cNvPr id="1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24625" y="5057775"/>
          <a:ext cx="1152525" cy="5810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от продажи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0.815</cdr:x>
      <cdr:y>0.8465</cdr:y>
    </cdr:from>
    <cdr:to>
      <cdr:x>0.93398</cdr:x>
      <cdr:y>0.94783</cdr:y>
    </cdr:to>
    <cdr:sp macro="" textlink="">
      <cdr:nvSpPr>
        <cdr:cNvPr id="1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452321" y="5805264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Штрафы</a:t>
          </a:r>
        </a:p>
      </cdr:txBody>
    </cdr:sp>
  </cdr:relSizeAnchor>
  <cdr:relSizeAnchor xmlns:cdr="http://schemas.openxmlformats.org/drawingml/2006/chartDrawing">
    <cdr:from>
      <cdr:x>0.54474</cdr:x>
      <cdr:y>0.88206</cdr:y>
    </cdr:from>
    <cdr:to>
      <cdr:x>0.66372</cdr:x>
      <cdr:y>0.98339</cdr:y>
    </cdr:to>
    <cdr:sp macro="" textlink="">
      <cdr:nvSpPr>
        <cdr:cNvPr id="1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76850" y="5057775"/>
          <a:ext cx="1152525" cy="5810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от оказания платных услуг</a:t>
          </a:r>
          <a:endParaRPr lang="ru-RU" sz="1200" b="0" i="0" u="none" strike="noStrike" dirty="0">
            <a:solidFill>
              <a:schemeClr val="tx1">
                <a:lumMod val="95000"/>
              </a:schemeClr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0.40806</cdr:x>
      <cdr:y>0.8804</cdr:y>
    </cdr:from>
    <cdr:to>
      <cdr:x>0.52704</cdr:x>
      <cdr:y>0.99834</cdr:y>
    </cdr:to>
    <cdr:sp macro="" textlink="">
      <cdr:nvSpPr>
        <cdr:cNvPr id="1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52875" y="5048250"/>
          <a:ext cx="1152525" cy="6762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Платежи при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пользовании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природными ресурсами</a:t>
          </a:r>
          <a:r>
            <a:rPr lang="ru-RU" sz="1200" b="0" i="0" u="none" strike="noStrike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0.33463</cdr:x>
      <cdr:y>0.01701</cdr:y>
    </cdr:from>
    <cdr:to>
      <cdr:x>0.77177</cdr:x>
      <cdr:y>0.07749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59831" y="116632"/>
          <a:ext cx="3997208" cy="414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Неналоговые</a:t>
          </a:r>
          <a:r>
            <a:rPr lang="ru-RU" sz="16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 </a:t>
          </a: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доходы</a:t>
          </a:r>
          <a:r>
            <a:rPr lang="ru-RU" sz="16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 ( тыс. руб.)</a:t>
          </a:r>
        </a:p>
      </cdr:txBody>
    </cdr:sp>
  </cdr:relSizeAnchor>
  <cdr:relSizeAnchor xmlns:cdr="http://schemas.openxmlformats.org/drawingml/2006/chartDrawing">
    <cdr:from>
      <cdr:x>0.28304</cdr:x>
      <cdr:y>0.63522</cdr:y>
    </cdr:from>
    <cdr:to>
      <cdr:x>0.38224</cdr:x>
      <cdr:y>0.68144</cdr:y>
    </cdr:to>
    <cdr:sp macro="" textlink="">
      <cdr:nvSpPr>
        <cdr:cNvPr id="819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85888" y="3651607"/>
          <a:ext cx="905228" cy="2654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0.626</cdr:x>
      <cdr:y>0.5945</cdr:y>
    </cdr:from>
    <cdr:to>
      <cdr:x>0.69898</cdr:x>
      <cdr:y>0.63722</cdr:y>
    </cdr:to>
    <cdr:sp macro="" textlink="">
      <cdr:nvSpPr>
        <cdr:cNvPr id="819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24127" y="4077072"/>
          <a:ext cx="667329" cy="2929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(- 35,3%)</a:t>
          </a:r>
        </a:p>
      </cdr:txBody>
    </cdr:sp>
  </cdr:relSizeAnchor>
  <cdr:relSizeAnchor xmlns:cdr="http://schemas.openxmlformats.org/drawingml/2006/chartDrawing">
    <cdr:from>
      <cdr:x>0.752</cdr:x>
      <cdr:y>0.6785</cdr:y>
    </cdr:from>
    <cdr:to>
      <cdr:x>0.82795</cdr:x>
      <cdr:y>0.72668</cdr:y>
    </cdr:to>
    <cdr:sp macro="" textlink="">
      <cdr:nvSpPr>
        <cdr:cNvPr id="819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6255" y="4653136"/>
          <a:ext cx="694486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- 14,6%)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0.16925</cdr:x>
      <cdr:y>0.11151</cdr:y>
    </cdr:from>
    <cdr:to>
      <cdr:x>0.25543</cdr:x>
      <cdr:y>0.14109</cdr:y>
    </cdr:to>
    <cdr:sp macro="" textlink="">
      <cdr:nvSpPr>
        <cdr:cNvPr id="819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7663" y="764704"/>
          <a:ext cx="788000" cy="2028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+ 15,3%)</a:t>
          </a: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0.45048</cdr:x>
      <cdr:y>0.7149</cdr:y>
    </cdr:from>
    <cdr:to>
      <cdr:x>0.52544</cdr:x>
      <cdr:y>0.76431</cdr:y>
    </cdr:to>
    <cdr:sp macro="" textlink="">
      <cdr:nvSpPr>
        <cdr:cNvPr id="69735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63766" y="4099271"/>
          <a:ext cx="726132" cy="2833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(- 41,5%)</a:t>
          </a:r>
        </a:p>
      </cdr:txBody>
    </cdr:sp>
  </cdr:relSizeAnchor>
  <cdr:relSizeAnchor xmlns:cdr="http://schemas.openxmlformats.org/drawingml/2006/chartDrawing">
    <cdr:from>
      <cdr:x>0.6086</cdr:x>
      <cdr:y>0.45968</cdr:y>
    </cdr:from>
    <cdr:to>
      <cdr:x>0.67664</cdr:x>
      <cdr:y>0.49951</cdr:y>
    </cdr:to>
    <cdr:sp macro="" textlink="">
      <cdr:nvSpPr>
        <cdr:cNvPr id="8199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56660" y="2643381"/>
          <a:ext cx="620791" cy="22875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0.32675</cdr:x>
      <cdr:y>0.5315</cdr:y>
    </cdr:from>
    <cdr:to>
      <cdr:x>0.3876</cdr:x>
      <cdr:y>0.57305</cdr:y>
    </cdr:to>
    <cdr:sp macro="" textlink="">
      <cdr:nvSpPr>
        <cdr:cNvPr id="820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823" y="3645024"/>
          <a:ext cx="556412" cy="2849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+ 2,9%)</a:t>
          </a:r>
        </a:p>
      </cdr:txBody>
    </cdr:sp>
  </cdr:relSizeAnchor>
  <cdr:relSizeAnchor xmlns:cdr="http://schemas.openxmlformats.org/drawingml/2006/chartDrawing">
    <cdr:from>
      <cdr:x>0.88587</cdr:x>
      <cdr:y>0.521</cdr:y>
    </cdr:from>
    <cdr:to>
      <cdr:x>0.96182</cdr:x>
      <cdr:y>0.56918</cdr:y>
    </cdr:to>
    <cdr:sp macro="" textlink="">
      <cdr:nvSpPr>
        <cdr:cNvPr id="1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00391" y="3573016"/>
          <a:ext cx="694487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+ 301,7%)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0.12201</cdr:x>
      <cdr:y>0.8675</cdr:y>
    </cdr:from>
    <cdr:to>
      <cdr:x>0.24099</cdr:x>
      <cdr:y>0.96883</cdr:y>
    </cdr:to>
    <cdr:sp macro="" textlink="">
      <cdr:nvSpPr>
        <cdr:cNvPr id="1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15616" y="5949280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всего 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0.27163</cdr:x>
      <cdr:y>0.8675</cdr:y>
    </cdr:from>
    <cdr:to>
      <cdr:x>0.3906</cdr:x>
      <cdr:y>0.96883</cdr:y>
    </cdr:to>
    <cdr:sp macro="" textlink="">
      <cdr:nvSpPr>
        <cdr:cNvPr id="1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83768" y="5949280"/>
          <a:ext cx="1087861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</a:t>
          </a:r>
          <a:r>
            <a:rPr lang="ru-RU" sz="1200" b="1" i="0" u="none" strike="noStrike" baseline="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использов</a:t>
          </a: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0.69687</cdr:x>
      <cdr:y>0.87799</cdr:y>
    </cdr:from>
    <cdr:to>
      <cdr:x>0.81585</cdr:x>
      <cdr:y>0.97932</cdr:y>
    </cdr:to>
    <cdr:sp macro="" textlink="">
      <cdr:nvSpPr>
        <cdr:cNvPr id="1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72199" y="6021288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продажи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0.83075</cdr:x>
      <cdr:y>0.857</cdr:y>
    </cdr:from>
    <cdr:to>
      <cdr:x>0.94973</cdr:x>
      <cdr:y>0.95833</cdr:y>
    </cdr:to>
    <cdr:sp macro="" textlink="">
      <cdr:nvSpPr>
        <cdr:cNvPr id="1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96335" y="5877272"/>
          <a:ext cx="1087954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Штрафы</a:t>
          </a:r>
        </a:p>
      </cdr:txBody>
    </cdr:sp>
  </cdr:relSizeAnchor>
  <cdr:relSizeAnchor xmlns:cdr="http://schemas.openxmlformats.org/drawingml/2006/chartDrawing">
    <cdr:from>
      <cdr:x>0.55512</cdr:x>
      <cdr:y>0.87799</cdr:y>
    </cdr:from>
    <cdr:to>
      <cdr:x>0.6741</cdr:x>
      <cdr:y>0.97932</cdr:y>
    </cdr:to>
    <cdr:sp macro="" textlink="">
      <cdr:nvSpPr>
        <cdr:cNvPr id="1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76055" y="6021288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оказания платных услуг</a:t>
          </a:r>
          <a:endParaRPr lang="ru-RU" sz="1200" b="0" i="0" u="none" strike="noStrike" baseline="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0.41338</cdr:x>
      <cdr:y>0.8675</cdr:y>
    </cdr:from>
    <cdr:to>
      <cdr:x>0.53236</cdr:x>
      <cdr:y>0.98544</cdr:y>
    </cdr:to>
    <cdr:sp macro="" textlink="">
      <cdr:nvSpPr>
        <cdr:cNvPr id="1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79912" y="5949280"/>
          <a:ext cx="1087953" cy="8088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Платежи при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пользовании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природными ресурсами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0.35825</cdr:x>
      <cdr:y>0.08371</cdr:y>
    </cdr:from>
    <cdr:to>
      <cdr:x>0.39763</cdr:x>
      <cdr:y>0.83712</cdr:y>
    </cdr:to>
    <cdr:sp macro="" textlink="">
      <cdr:nvSpPr>
        <cdr:cNvPr id="2" name="Правая фигурная скобка 1"/>
        <cdr:cNvSpPr/>
      </cdr:nvSpPr>
      <cdr:spPr>
        <a:xfrm xmlns:a="http://schemas.openxmlformats.org/drawingml/2006/main">
          <a:off x="3275856" y="504056"/>
          <a:ext cx="360040" cy="4536504"/>
        </a:xfrm>
        <a:prstGeom xmlns:a="http://schemas.openxmlformats.org/drawingml/2006/main" prst="rightBrace">
          <a:avLst>
            <a:gd name="adj1" fmla="val 51660"/>
            <a:gd name="adj2" fmla="val 50000"/>
          </a:avLst>
        </a:prstGeom>
        <a:noFill xmlns:a="http://schemas.openxmlformats.org/drawingml/2006/main"/>
        <a:ln xmlns:a="http://schemas.openxmlformats.org/drawingml/2006/main" w="44450">
          <a:solidFill>
            <a:srgbClr val="FF00FF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0.04326</cdr:x>
      <cdr:y>0.02857</cdr:y>
    </cdr:from>
    <cdr:to>
      <cdr:x>0.15425</cdr:x>
      <cdr:y>0.14897</cdr:y>
    </cdr:to>
    <cdr:sp macro="" textlink="">
      <cdr:nvSpPr>
        <cdr:cNvPr id="14848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5536" y="72008"/>
          <a:ext cx="1014893" cy="3034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2021 год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0.0431</cdr:x>
      <cdr:y>0.04384</cdr:y>
    </cdr:from>
    <cdr:to>
      <cdr:x>0.14891</cdr:x>
      <cdr:y>0.1295</cdr:y>
    </cdr:to>
    <cdr:sp macro="" textlink="">
      <cdr:nvSpPr>
        <cdr:cNvPr id="1495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0040" y="144016"/>
          <a:ext cx="883823" cy="2813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2022 год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4DC9AE0D-E746-430E-8A2E-9DF505F955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FADEBA9-6C27-4065-9026-0B009651EA4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72495-CD8D-4AF9-BD81-6A4E92201023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4C9CE53-528E-4BD7-BD89-7FD9F760F5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7AF1A14-8EC2-4520-8CC5-7648160CDD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9A6C2-2DC6-4008-BCE8-02B4EDFF7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90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B000-FF89-49F4-BCE0-872ED23B4A8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14912-1D48-41A6-8737-A79431F6D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36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99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6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93855-0813-4CD5-AB8D-DE3921212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097D4C-C134-4F43-AAA8-2D29EFBEB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48FAE1-18CA-485D-8B78-2EB6468F8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6B5FE0-7584-4E09-9D5F-0E15F81A5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811364-344D-409C-95AC-38746525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81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06C268-624B-4041-9CB9-5BB146937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5C53EF-1252-4E20-952E-C504ED0B3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359071-6AC5-4741-AA8C-862955756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977D1D-CDB4-4A41-B7D8-3F41F97E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C72386-59FE-420B-9489-AC88B4CCE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00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B9AC08-A92D-4092-93D4-1909557A15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58D3E6-F586-42FC-A752-8A8CEE167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E68D8C-F425-4096-BE3D-B1B1B5ED7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B6D80C-B404-49F9-A154-626A68E99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6379FB-42F9-4057-B610-6E8C668FF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34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8BFB2-36A9-4A94-A4E9-6B37324E9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2FE281-6A91-48BC-BFA3-3FB229D5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7B5513-8DBD-41AC-9F6C-7B3B05A00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7AA466-A984-41AF-91B0-454BDFBC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38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7A4D87-056D-40F3-853B-B302BABCD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7CA952-57D2-499B-B517-AE107DD2F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6973A1-C43A-4B38-9746-A851559EC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468191-38EB-44CF-BD93-63E1682D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10012E-CF7F-4DAD-B66E-0D89CFD4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515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41363-B505-4CD8-832B-D381C239C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E70526-5732-45EC-992D-A1B8F96FA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3EB61B-B0A5-4911-8A7A-3291CE80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6A7261-200D-4E14-BC85-6FF1EE25C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1849C2-8424-4CC1-9902-03C3D7C1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27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B0E7F-008A-45A6-BA7C-DE8123D3F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0B587A-5FF4-4396-BE25-5DE21DE2D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F61F12-FEBB-4CD6-86F0-45512EB1C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9FA5F4-D44B-4F8D-BDF5-1804676A2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053A8A-9DC4-470A-9E0A-AA0529C70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66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7FF82-1B3A-4731-B6D1-5F2EA474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8AF6BF-AB0D-4054-9B87-1D0EE96782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03C6E0-1B2A-4EE3-95A9-6B81718D5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F1B3BA-61E1-4BC5-84A6-990B62B6E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038416-7B5B-4A00-94A5-A694D9527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E6BF0B-FBD4-43FC-9F7C-1DEA86F06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10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6F234-21AF-4916-B8AA-B7A821240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13B8E6-6BDB-497F-847C-E0C47AACF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469F53-D73F-49CA-8165-01645802F3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510B19B-1AE7-4B70-83C3-927D6AEF0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7D689DD-5F1E-4C95-8387-DB9EC4B14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FD4D3BC-0448-4814-A27E-0C0F6B76F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CFDFB90-95B4-4F63-BFE3-9E102508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7CB27D-365A-4F82-A280-7A1DAF335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D054E8-141C-45C2-A3DD-DA18636C0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2E55B40-E299-4C35-81B9-4812D761A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AF6CD7-058E-455C-8E16-240B08E9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4EF3C5-81C7-49F4-A199-FA5F2C9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60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57F9320-91FC-4337-A62E-0B831BAB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C7A2EF0-ABF8-41E3-89BC-A42A7A63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8DA4D4-8E98-4C76-9FA0-37A617704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01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A6D91-ED27-4125-86AE-B4E3088B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333DE5-5DF3-4710-B996-A158BD196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9C8D2D-52CB-4E82-A2F9-6A076D2B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3A74D8-27FD-45FD-8F6F-CC68FEFC5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DCEF91-5DB4-487D-82E8-0B75ADE45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046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9C031-95BC-42F7-BCB1-2333E5F33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A4AE49-8764-4F6A-9C8D-3AC9ABCFC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793F18-DA4F-4302-933B-AE354779D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3884A0-A82F-453B-8235-BA932A2B1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D4F209-63D6-4257-8E20-B5E38BAA0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716B59-A66F-445E-B63F-F92AAAA6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79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047FB-B5BF-4A2F-83CE-B1FA7E64A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E5522B-86B9-44FB-BF19-2FDC3EB949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4C3B554-26B6-4467-A66E-1F1B3401D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85322E-B217-487F-90DD-B9DDC338A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99E751-1CEE-4AA5-B5D6-9C8CF95F7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4EC253-90EC-4524-9FFE-89ACA2B8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69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7EFF7-BF9B-45A5-A779-666CB404D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5F64F7-69EA-4286-A5FF-C3082C70C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369E04-077A-47D0-A091-22E59A91B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735A67-17FF-417C-9328-22A3164BA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082B1B-88B8-4348-9718-7C3E5D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75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F4A8B2B-020D-4B91-A5F8-87A7F0BE7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41544D-13CD-4A05-AE7B-03225917F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4BC06D-E914-42D4-A15F-AEA0E59B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B6D049-1E58-4510-8E8E-39E44DEC7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4EED82-516F-4604-82A5-7B79381B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118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3BED7-EA53-4DC6-8DB4-8FF8C2EB9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D38E07-BC35-4E68-9709-243C00791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F15851-2360-4A18-90EB-5360498B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2235F9-72BD-4850-8B4E-35F1BECE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35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34DAE-33D0-4C07-AD6C-0A07A556F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2A53DB-614F-48F0-8A22-9FC6C9D4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FCFD28-3192-43D8-9830-49A7CAF40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E48539-C197-4968-8ADB-6CC86BAEF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01013A-B9EC-4265-AF17-538B6EE8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55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CB6B8D-7747-4339-836E-25B61E639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02BFA5-083C-4CB4-8F6B-A7CF95DAF6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594852-C34C-411C-8DE0-B491207C8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0BDB1F-46E4-4564-A273-F6222629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FDB0E6-90EC-47EB-BF6E-64A3A22EE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9BDFBF-819D-4B67-B924-272841AE8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29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A431A0-BA03-41E1-A135-4680A3F0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31DD18-CB10-415E-A864-738481A80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01AF2A-D6B6-419E-8101-F5506B9E8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288029-33B1-43D3-9F58-B64B0A95F0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141E03F-56F3-4748-AC94-C7B9937D15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454761-497F-4355-A25B-775500DE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A5AE0DB-9252-4B46-836C-1BBF5E0D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DBF315A-D13B-406C-B634-C2BA05198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4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748CE8-07BF-4FCC-9C6C-0BACDAC52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EA3FFE1-F8FD-4E4C-B379-3A050CD5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66DF62-5604-4115-9D2F-979EE90E4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9062C0-89A2-453E-975B-D41889FBD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39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7127F0-EBA0-49D8-96A0-AA9B95B4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90C7A5-F887-403C-AAC0-CED750011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9E819A-F239-4BDE-84A6-4F547580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8411CE-1979-4326-BF66-40B273CDA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DE4D81-3DB3-47EC-819D-4C5777DF7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3052D7-B90E-476D-88B2-14C54A7F5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3115F0-3473-4B99-A143-CA2C30B5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92C803-6BF7-4DA1-AEB7-7DB656A6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FC3BF4-2CE1-467E-BCFB-36FEB9C2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7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C0CAD-D4C9-40AB-B899-C3B417ED7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AE198F-A1B3-4AB0-BEFA-CAB18D0447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9FAAC5-7FD7-4BA2-9116-FBBE4DCD4D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DF4A8C-0838-483D-9231-AC54D493A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D91344-65CA-4BA8-A412-363069398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ADF1B3-0C12-4209-8C4D-E11F5543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4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E7B32-B3D3-42B5-BD5E-F7FEB61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4C39B9-7D89-4F5F-B29A-54CFC65DA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91B83F-B34D-4785-BAD7-8B694ECCA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9F661-C78A-4913-8086-08F1A42108E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1B68DC-F623-456A-AAC0-433FCCF7C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21ADFA-C3F2-4E87-9250-83B4471EB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0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61549-0D37-427D-8C0F-8C172610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1A7DF7-6C48-41C9-B48D-69A183F21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45FAA7-0ED7-418F-98F6-581450C96C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31E0EA-FE58-411C-99A5-84FDD0FB7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6468CB-02C6-4272-BB95-5722F6ED3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5022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rutin.omskportal.ru/ru/municipal/localAuthList/3-52-226-1/officialsite/photo/3-52-226-1-Photo/018/imageBig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03" y="1373916"/>
            <a:ext cx="8946740" cy="4392488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Комитет финансов и контроля администрации </a:t>
            </a:r>
            <a:r>
              <a:rPr lang="ru-RU" sz="1800" b="1" i="1" cap="all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крутинского</a:t>
            </a: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(на основе Проекта районного бюджета на 2022 год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и на плановый период 2023 и 2024 годов)</a:t>
            </a:r>
            <a:endParaRPr lang="ru-RU" sz="1800" dirty="0">
              <a:solidFill>
                <a:srgbClr val="0000CC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69465"/>
            <a:ext cx="8229600" cy="17130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0" y="908720"/>
          <a:ext cx="914400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148064" y="1628800"/>
            <a:ext cx="60030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i="1" u="none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87624" y="1628800"/>
            <a:ext cx="6480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i="1" u="none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7164288" y="1268760"/>
            <a:ext cx="360040" cy="4608512"/>
          </a:xfrm>
          <a:prstGeom prst="rightBrace">
            <a:avLst>
              <a:gd name="adj1" fmla="val 51660"/>
              <a:gd name="adj2" fmla="val 50000"/>
            </a:avLst>
          </a:prstGeom>
          <a:noFill/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707904" y="2564904"/>
            <a:ext cx="6480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u="sng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294 553,34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596336" y="2492896"/>
            <a:ext cx="6480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u="sng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297 989,09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67544" y="188640"/>
            <a:ext cx="842493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endParaRPr lang="ru-RU" sz="2800" b="1" i="1" strike="noStrik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92494" y="116632"/>
            <a:ext cx="519700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Безвозмездные  поступления</a:t>
            </a:r>
          </a:p>
          <a:p>
            <a:pPr algn="ctr"/>
            <a:r>
              <a:rPr lang="ru-RU" sz="240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бюджета, %</a:t>
            </a:r>
          </a:p>
        </p:txBody>
      </p:sp>
      <p:graphicFrame>
        <p:nvGraphicFramePr>
          <p:cNvPr id="6" name="Chart 2"/>
          <p:cNvGraphicFramePr>
            <a:graphicFrameLocks noGrp="1"/>
          </p:cNvGraphicFramePr>
          <p:nvPr>
            <p:ph sz="half" idx="1"/>
          </p:nvPr>
        </p:nvGraphicFramePr>
        <p:xfrm>
          <a:off x="0" y="1296144"/>
          <a:ext cx="4716016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3"/>
          <p:cNvGraphicFramePr>
            <a:graphicFrameLocks noGrp="1"/>
          </p:cNvGraphicFramePr>
          <p:nvPr>
            <p:ph sz="half" idx="2"/>
          </p:nvPr>
        </p:nvGraphicFramePr>
        <p:xfrm>
          <a:off x="4427984" y="1296144"/>
          <a:ext cx="4716016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всех доходов бюджета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ph sz="half" idx="1"/>
          </p:nvPr>
        </p:nvGraphicFramePr>
        <p:xfrm>
          <a:off x="395536" y="980728"/>
          <a:ext cx="835292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6"/>
          <p:cNvGraphicFramePr>
            <a:graphicFrameLocks noGrp="1"/>
          </p:cNvGraphicFramePr>
          <p:nvPr>
            <p:ph sz="half" idx="2"/>
          </p:nvPr>
        </p:nvGraphicFramePr>
        <p:xfrm>
          <a:off x="395536" y="3429000"/>
          <a:ext cx="8352928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FF279-D402-425F-B6D8-D60549993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78408A-1B67-4B06-9BBE-55E634D69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327784-F64E-48B8-B53F-7EEA7653A145}"/>
              </a:ext>
            </a:extLst>
          </p:cNvPr>
          <p:cNvSpPr/>
          <p:nvPr/>
        </p:nvSpPr>
        <p:spPr>
          <a:xfrm>
            <a:off x="4179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EAB939-017A-4E3C-9A6C-C7E21CFF0E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023" y="2144805"/>
            <a:ext cx="5184577" cy="51610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AE216B-EB2C-4D29-AB47-58A2A8C780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1539" r="-220" b="-1539"/>
          <a:stretch/>
        </p:blipFill>
        <p:spPr>
          <a:xfrm>
            <a:off x="3904836" y="1120709"/>
            <a:ext cx="3965526" cy="411151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DF5B2C-E044-4202-B569-6D42225D6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181" y="3505702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632CF49-0C8B-4087-9550-D72A3D826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958" y="2869397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C3537C2-04F7-4086-BB51-16C3932630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732" y="4704731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51A09E-B34C-4B43-AC24-732F112A9F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957" y="5496219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254B10C-0EF1-439B-BCB1-702EFB253E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50" y="5474514"/>
            <a:ext cx="435741" cy="435741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AE86865-C3C3-4E60-A727-6A49E99B35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118" y="4675933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840F4C-B95F-40B8-985E-84CF99FE65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753" y="3515228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43833CB-D370-4BC9-A614-C38C2ECD801A}"/>
              </a:ext>
            </a:extLst>
          </p:cNvPr>
          <p:cNvSpPr/>
          <p:nvPr/>
        </p:nvSpPr>
        <p:spPr>
          <a:xfrm>
            <a:off x="6575130" y="3208987"/>
            <a:ext cx="15784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Общегосударственные вопросы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19C3422-9B2D-45AA-90C7-25C5232C6BC8}"/>
              </a:ext>
            </a:extLst>
          </p:cNvPr>
          <p:cNvSpPr/>
          <p:nvPr/>
        </p:nvSpPr>
        <p:spPr>
          <a:xfrm>
            <a:off x="7364270" y="3985104"/>
            <a:ext cx="15784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Национальная экономика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43F29DB-1399-4FE4-B703-2EF2AA074A6C}"/>
              </a:ext>
            </a:extLst>
          </p:cNvPr>
          <p:cNvSpPr/>
          <p:nvPr/>
        </p:nvSpPr>
        <p:spPr>
          <a:xfrm>
            <a:off x="5566494" y="3403190"/>
            <a:ext cx="12393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Межбюджетные трансферты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6732A0-4DBF-4692-A3F6-5F83B8E0CBA7}"/>
              </a:ext>
            </a:extLst>
          </p:cNvPr>
          <p:cNvSpPr/>
          <p:nvPr/>
        </p:nvSpPr>
        <p:spPr>
          <a:xfrm>
            <a:off x="5360263" y="5881349"/>
            <a:ext cx="1779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Культура, </a:t>
            </a:r>
          </a:p>
          <a:p>
            <a:pPr algn="ctr"/>
            <a:r>
              <a:rPr lang="ru-RU" sz="1100" dirty="0"/>
              <a:t>кинематография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02A10CC-2910-4492-886B-885296D1D4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804" y="2909491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0EC2B39-1807-4042-B494-341299C0D891}"/>
              </a:ext>
            </a:extLst>
          </p:cNvPr>
          <p:cNvSpPr/>
          <p:nvPr/>
        </p:nvSpPr>
        <p:spPr>
          <a:xfrm>
            <a:off x="7406035" y="5107910"/>
            <a:ext cx="149488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Жилищно-коммунальное хозяйство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607A341-56C8-45C5-ABDE-D0BC4D32716C}"/>
              </a:ext>
            </a:extLst>
          </p:cNvPr>
          <p:cNvSpPr/>
          <p:nvPr/>
        </p:nvSpPr>
        <p:spPr>
          <a:xfrm>
            <a:off x="6681144" y="6034792"/>
            <a:ext cx="148324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Образование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9573E9B-27D7-45C0-8DDE-84BB0491EC06}"/>
              </a:ext>
            </a:extLst>
          </p:cNvPr>
          <p:cNvSpPr/>
          <p:nvPr/>
        </p:nvSpPr>
        <p:spPr>
          <a:xfrm>
            <a:off x="4864651" y="5143738"/>
            <a:ext cx="11742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Социальная политика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58C3FF8-9DFA-42A0-85F8-54820A0012E1}"/>
              </a:ext>
            </a:extLst>
          </p:cNvPr>
          <p:cNvSpPr/>
          <p:nvPr/>
        </p:nvSpPr>
        <p:spPr>
          <a:xfrm>
            <a:off x="4820169" y="3955224"/>
            <a:ext cx="11515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Физическая культура и спорт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DFE5D920-71FD-4F4A-8902-B83697A52353}"/>
              </a:ext>
            </a:extLst>
          </p:cNvPr>
          <p:cNvSpPr txBox="1">
            <a:spLocks/>
          </p:cNvSpPr>
          <p:nvPr/>
        </p:nvSpPr>
        <p:spPr bwMode="gray">
          <a:xfrm>
            <a:off x="899592" y="188641"/>
            <a:ext cx="7772400" cy="10801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РАЗДЕЛЫ РАСХОДОВ РАЙОННОГО БЮДЖЕТА</a:t>
            </a:r>
          </a:p>
        </p:txBody>
      </p:sp>
      <p:pic>
        <p:nvPicPr>
          <p:cNvPr id="25" name="Picture 4" descr="ÐÐ°ÑÑÐ¸Ð½ÐºÐ¸ Ð¿Ð¾ Ð·Ð°Ð¿ÑÐ¾ÑÑ ÐºÐ°ÑÑÐ¸Ð½ÐºÐ¸ Ð¿ÑÐ¾ ÑÐ°ÑÑÐ¾Ð´Ñ">
            <a:extLst>
              <a:ext uri="{FF2B5EF4-FFF2-40B4-BE49-F238E27FC236}">
                <a16:creationId xmlns:a16="http://schemas.microsoft.com/office/drawing/2014/main" id="{774639DC-58A9-4276-9E65-49590DF99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242" y="1187677"/>
            <a:ext cx="2959987" cy="20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Текст 3">
            <a:extLst>
              <a:ext uri="{FF2B5EF4-FFF2-40B4-BE49-F238E27FC236}">
                <a16:creationId xmlns:a16="http://schemas.microsoft.com/office/drawing/2014/main" id="{258F9E2E-C4E0-40FC-9C94-B57FC546C1FE}"/>
              </a:ext>
            </a:extLst>
          </p:cNvPr>
          <p:cNvSpPr txBox="1">
            <a:spLocks/>
          </p:cNvSpPr>
          <p:nvPr/>
        </p:nvSpPr>
        <p:spPr>
          <a:xfrm>
            <a:off x="179512" y="3314266"/>
            <a:ext cx="3883509" cy="342710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      РАСХОДЫ БЮДЖЕТА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– это выплачиваемые из бюджета денежные средства.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       Расходы бюджета выражают экономические отношения, складывающиеся в процессе распределения и использования денежных средств соответствующих бюджетов бюджетной системы Российской Федерации. 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      Расходы районного бюджета состоят из 8 разделов.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C4D7A-0169-456A-9803-231F5B06D461}"/>
              </a:ext>
            </a:extLst>
          </p:cNvPr>
          <p:cNvSpPr txBox="1"/>
          <p:nvPr/>
        </p:nvSpPr>
        <p:spPr>
          <a:xfrm>
            <a:off x="-89850" y="2081620"/>
            <a:ext cx="2184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РАСХОДЫ БЮДЖЕТА ?</a:t>
            </a:r>
          </a:p>
          <a:p>
            <a:pPr algn="ctr"/>
            <a:endParaRPr lang="ru-RU" sz="24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15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/>
              <a:t>РАСХОДЫ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18058"/>
            <a:ext cx="8928992" cy="6439942"/>
          </a:xfrm>
        </p:spPr>
        <p:txBody>
          <a:bodyPr numCol="2" spcCol="216000">
            <a:noAutofit/>
          </a:bodyPr>
          <a:lstStyle/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Формирование расходов районного бюджета осуществлялось с учетом принципов бюджетирования, ориентированного на результат, и раздельного планирования бюджета по действующим и принимаемым обязательствам в увязке с ожидаемыми результатами муниципальных программ Крутинского муниципального района.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условиях имеющихся финансовых ресурсов районный бюджет на 2022 год предусматривает первоочередное обеспечение выполнения действующих обязательств бюджета и реализацию ряда приоритетных направлений политики Крутинского муниципального района.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Так же, как и в 2021 году, для финансового обеспечения осуществления деятельности бюджетных учреждений из районного бюджета предоставляется субсидия на возмещение нормативных затрат, связанных с оказанием ими в соответствии с муниципальным заданием муниципальных услуг (выполнением работ).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Планирование ассигнований на оказание муниципальных услуг и исполнение публично-нормативных обязательств проводилось с учетом оценки потребности в оказании каждой услуги и количества получателей социальных услуг.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Общий объем расходов районного бюджета на 2022 год определен в размере 400 555,99 тыс. рублей, что выше объемов расходов 2021 года на 13 089,34 тыс. рублей или на 3,4 %.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Проект бюджета по расходам на 2022 год на 99,7 % состоит из муниципальных программ Крутинского муниципального района с общим объемом бюджетных ассигнований 399 409,29 тыс. рублей:</a:t>
            </a:r>
          </a:p>
          <a:p>
            <a:pPr marL="0" lv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«Развитие экономического потенциала Крутинского муниципального района Омской области» финансовое обеспечение составляет 91 994,28 тыс. рублей;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«Развитие социально-культурной сферы Крутинского муниципального района Омской области» финансовое обеспечение составляет 307 415,01 тыс. рублей.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«Формирование законопослушного поведения участников дорожного движения в Крутинском муниципальном районе Омской области» финансовое обеспечение составляет 5,00 тыс. рублей.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Непрограммные расходы районного бюджета запланированы на 2022 год в объеме 1 141,69 тыс. рублей, что составляет 0,3 % от общего объема расходов районного бюджета. В составе непрограммных расходов отражаются расходы на содержание Крутинского районного Совета Омской области.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Планирование расходной части районного бюджета на 2022 год осуществлялось в соответствии с Порядком и методикой планирования бюджетных ассигнований районного бюджета на 2022 – 2024 годы, исходя из единых подходов планирования по видам расходов. Увеличение расходов в планируемом периоде предусмотрено на оплату труда работников бюджетной сферы (образование и культура) по следующим направлениям: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соблюдение условий доведения заработной платы работников отрасли образования до средней заработной платы в регионе, предусмотренных «майскими» указами Президента Российской Федерации;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индексация заработной платы работников бюджетного сектора экономики, на которых не распространяется действие указов Президента Российской Федерации, на 5 % к первоначальному бюджету 2021 года (работники централизованных бухгалтерий, КМУ «Центр по работе с детьми и молодежью» кроме работников на МРОТ).  Заработная плата работников, зависящая от размера МРОТ предусмотрена на уровне уточненного бюджета 2021 года (с 14 250,81 -01.01.2021 года до 15 659,55- 01.01.2022 года с учетом районного коэффициента, рост составил 1 408,74 рублей).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Расходы на содержание выборных должностных лиц и муниципальных служащих планируются в размере 34 263,78 тыс. рублей. Расходы на содержание органов местного самоуправления ограничены нормативом, установленным Правительством Омской области. На 2022 год Крутинскому муниципальному району утвержден норматив в размере 37 430,10 тыс. рублей, что выше уровня 2020 года на 1 556,60 тыс. рублей или на 4,3 % (35 873,50 тыс. рублей).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Расходы на оплату услуг связи (104,0), электроэнергии (104,0), водоснабжения (104,0), питания (104,7), заработной платы (105,0) предусмотрены на 2022 год с применением индексов-дефляторов. 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Таким образом по нижеперечисленным статьям расходов запланировано: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услуги связи 2 458,90 тыс. рублей;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электроэнергия 3 525,94 тыс. рублей;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транспортные услуги 3 195,18 тыс. рублей;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работы, услуги по содержанию имущества 10 231,25 тыс. рублей;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прочие работы и услуги 11 574,78 тыс. рублей;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увеличение стоимости материальных запасов (ГСМ, канцелярские и хозяйственные материалы и пр.) 16 829,43 тыс. рублей.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Бюджетные ассигнования на оплату расходов по теплоснабжению, приобретению газа, твердого топлива учреждений бюджетной сферы планировались по утвержденному Министерством экономики Омской области балансу расходов на оплату потребления топливно-энергетических ресурсов Омской области на 2022 год в сумме 43 201,13 тыс. рублей. Увеличение на 42,67 тыс. рублей или 0,1 % связано с ростом прогнозного тарифа.</a:t>
            </a:r>
          </a:p>
        </p:txBody>
      </p:sp>
    </p:spTree>
    <p:extLst>
      <p:ext uri="{BB962C8B-B14F-4D97-AF65-F5344CB8AC3E}">
        <p14:creationId xmlns:p14="http://schemas.microsoft.com/office/powerpoint/2010/main" val="2013599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738C51B-083F-4BC7-943F-D6B6414147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05774"/>
              </p:ext>
            </p:extLst>
          </p:nvPr>
        </p:nvGraphicFramePr>
        <p:xfrm>
          <a:off x="-1" y="0"/>
          <a:ext cx="9144001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3">
            <a:extLst>
              <a:ext uri="{FF2B5EF4-FFF2-40B4-BE49-F238E27FC236}">
                <a16:creationId xmlns:a16="http://schemas.microsoft.com/office/drawing/2014/main" id="{F0E765C6-2896-4BA2-95A6-D0E20266DF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77827"/>
              </p:ext>
            </p:extLst>
          </p:nvPr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8500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1"/>
          </a:xfrm>
        </p:spPr>
        <p:txBody>
          <a:bodyPr/>
          <a:lstStyle/>
          <a:p>
            <a:pPr algn="ctr"/>
            <a:r>
              <a:rPr lang="ru-RU" b="1" dirty="0"/>
              <a:t>РАСХОДЫ ПО РАЗДЕЛАМ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80728"/>
            <a:ext cx="7886700" cy="5512145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Расходы по разделу «Общегосударственные вопросы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запланированы в рамках муниципальной программы Крутинского муниципального района Омской области «Развитие экономического потенциала Крутинского муниципального района» и не программных направлениях.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Бюджетные ассигнования запланированы в объеме 45 808,94 тыс. рублей.  Рост к уровню 2021 года составил 9,2 % или на 3 842,30 тыс. рублей. Резервный фонд предусмотрен на уровне 2021 года в сумме 300,00 тыс. рублей. По другим общегосударственным вопросам запланировано увеличение расходов на 721,36 тыс. рублей. 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Объем бюджетных ассигнований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«Национальная экономика»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 в сумме 13 813,23 тыс. рублей, что на 1,5 % выше бюджетных ассигнований, предусмотренных в 2021 году (+206,69 тыс. рублей). Объем дорожного фонда Крутинского муниципального района Омской области по сравнению с 2021 годом увеличится на 23,01 тыс. рублей или на 0,4 % и составит 5 896,69 тыс. рублей. По подразделу «Транспорт» запланировано на уровне 2021 года и составило 3 000,00 тыс. руб. По подразделу «Сельское хозяйство и рыболовство» увеличение расходов произошло на 183,68 тыс. руб. за счет осуществления полномочия в сфере поддержки сельскохозяйственного производства и составило 3 666,54 тыс. рублей.</a:t>
            </a:r>
          </a:p>
          <a:p>
            <a:pPr marL="0" indent="0">
              <a:buNone/>
            </a:pP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 разделу «Жилищно-коммунальное хозяйство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на 2022 год предусмотрены расходы в размере 3 881,10 тыс. рублей, что на 2 097,01 тыс. рублей или на 117,5 % выше бюджетных ассигнований 2021 года. В районном бюджете предусмотрены средства на исполнение закрепленных полномочий для перечисления бюджетам поселений на организацию в границах поселения водоснабжения населения в сумме 1 700,00 тыс. рублей, что на 50,00 тыс. рублей больше, чем в 2021 году. В 2022 году были включены средства на приобретение и установку технологического оборудования теплотехнического назначения (термоблок ТГУ) для отопления в сумме 2 000, 00 тыс. рублей.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Общий объем бюджетных ассигнований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«Образование»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 в сумме 256 705,58 тыс. рублей, что на 2,8 % выше объема бюджетных ассигнований, предусмотренных на 2021 год (+6 907,02 тыс. рублей). Рост произошел за счет увеличения объемов субвенций на общее образование (+2 212,61 тыс. рублей) и дошкольное образование (+7 553,27 тыс. рублей). При этом уменьшился объем субвенций на дополнительное образование (- 2 157,41 тыс. рублей).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Бюджетные ассигнования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«Культура, кинематография»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запланированы в сумме 43 309,11 тыс. рублей. Уменьшение объемов к уровню 2021 года составит 1,3 % (-568,41 тыс. рублей).</a:t>
            </a:r>
          </a:p>
          <a:p>
            <a:pPr marL="0" indent="0"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Объем бюджетных ассигнований </a:t>
            </a:r>
            <a:r>
              <a:rPr lang="ru-RU" sz="1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«Социальная политика»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 в сумме 11 806,80 тыс. рублей, уменьшение составит 0,5 % или на 61,42 тыс. рублей. Увеличение планируется по следующим статьям расходов: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990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доплату к пенсиям муниципальных служащих увеличится на 7,75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реализацию прочих мероприятий по повышению эффективности деятельности Администрации Крутинского муниципального района на 24,12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организацию и осуществление деятельности по опеке и попечительству над несовершеннолетними на 60,61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выплату ежемесячной компенсации части платы, взимаемой за содержание ребенка (детей) в дошкольных образовательных учреждениях на 2,22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организацию, в том числе обеспечение деятельности муниципальной комиссии по делам несовершеннолетних и защите их прав на 69,79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возмещение стоимости услуг по погребению специализированной организации на 29,55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предоставление мер социальной поддержки опекунам (попечителям) детей-сирот и детей, оставшихся без попечения родителей на 125,48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Уменьшение запланировано: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ежемесячному вознаграждению опекунам (попечителям, приемным родителям) на 171,33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предоставлению приемным семьям мер социальной поддержки на 194,11 тыс. рублей.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Объем бюджетных ассигнований </a:t>
            </a:r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«Физическая культура и спорт»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 в сумме 600,0 тыс. рублей, что на уровне 2021 года.</a:t>
            </a:r>
          </a:p>
          <a:p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 разделу «Межбюджетные трансферты общего характера бюджетам субъектов Российской Федерации и муниципальных образований»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Общий объем нецелевой финансовой помощи бюджетам поселений на 2022 год составляет 24 631,23 тыс. рублей, что на 2,8 % выше уровня 2021 года (+666,16 тыс. рублей). Дотация на выравнивание бюджетной обеспеченности выше уровня 2021 года на 2,8 % (+ 666,16 тыс. рублей).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структуре расходов районного бюджета по разделу «Межбюджетные трансферты общего характера бюджетам бюджетной системы Российской Федерации» на 2022 год 100,00 % занимает подраздел «Дотации на выравнивание бюджетной обеспеченности субъектов Российской Федерации и муниципальных образований».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целях совершенствования межбюджетных отношений между органами местного самоуправления муниципального района и поселений Крутинского муниципального района средства областного бюджета на выравнивание бюджетной обеспеченности поселений в 2022 году и в плановом периоде 2023 и 2024 годов  предусмотрены в соответствии с Законом Омской области «О наделении органов местного самоуправления муниципальных районов Омской области государственными полномочиями по расчету и предоставлению дотаций поселениям Омской области на выравнивание бюджетной обеспеченности» в форме субвенции из областного бюджета.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63254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3AC5F4F-12A8-499C-8640-11D0BBF44F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6849846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92E9D825-5F4C-4191-90C1-A374767D1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14068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6421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</a:p>
        </p:txBody>
      </p:sp>
      <p:graphicFrame>
        <p:nvGraphicFramePr>
          <p:cNvPr id="6" name="Chart 1"/>
          <p:cNvGraphicFramePr>
            <a:graphicFrameLocks noGrp="1"/>
          </p:cNvGraphicFramePr>
          <p:nvPr>
            <p:ph sz="half" idx="1"/>
          </p:nvPr>
        </p:nvGraphicFramePr>
        <p:xfrm>
          <a:off x="0" y="1268760"/>
          <a:ext cx="46482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2"/>
          <p:cNvGraphicFramePr>
            <a:graphicFrameLocks noGrp="1"/>
          </p:cNvGraphicFramePr>
          <p:nvPr>
            <p:ph sz="half" idx="2"/>
          </p:nvPr>
        </p:nvGraphicFramePr>
        <p:xfrm>
          <a:off x="4648200" y="1268760"/>
          <a:ext cx="43882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Бюджетная система </a:t>
            </a:r>
            <a:r>
              <a:rPr lang="ru-RU" b="1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</a:t>
            </a:r>
          </a:p>
        </p:txBody>
      </p:sp>
      <p:sp>
        <p:nvSpPr>
          <p:cNvPr id="4" name="Овал 3"/>
          <p:cNvSpPr/>
          <p:nvPr/>
        </p:nvSpPr>
        <p:spPr>
          <a:xfrm>
            <a:off x="1881336" y="1457413"/>
            <a:ext cx="4958916" cy="1588413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Консолидированный бюджет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муниципального района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316" y="3479789"/>
            <a:ext cx="2088232" cy="114408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муниципального района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85265" y="3369243"/>
            <a:ext cx="2376264" cy="119003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Свод бюджетов городского и сельских поселений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5027426"/>
            <a:ext cx="1656184" cy="10801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городского поселения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5533" y="5027426"/>
            <a:ext cx="1656184" cy="10801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сельских поселений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40152" y="2924944"/>
            <a:ext cx="900100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979712" y="2924944"/>
            <a:ext cx="720000" cy="4442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96136" y="4577324"/>
            <a:ext cx="864096" cy="7958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96336" y="4577324"/>
            <a:ext cx="360040" cy="363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86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7200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 </a:t>
            </a:r>
          </a:p>
        </p:txBody>
      </p:sp>
      <p:graphicFrame>
        <p:nvGraphicFramePr>
          <p:cNvPr id="5" name="Chart 2"/>
          <p:cNvGraphicFramePr>
            <a:graphicFrameLocks noGrp="1"/>
          </p:cNvGraphicFramePr>
          <p:nvPr>
            <p:ph sz="half" idx="1"/>
          </p:nvPr>
        </p:nvGraphicFramePr>
        <p:xfrm>
          <a:off x="467544" y="836712"/>
          <a:ext cx="8207375" cy="244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4"/>
          <p:cNvGraphicFramePr>
            <a:graphicFrameLocks noGrp="1"/>
          </p:cNvGraphicFramePr>
          <p:nvPr>
            <p:ph sz="half" idx="2"/>
          </p:nvPr>
        </p:nvGraphicFramePr>
        <p:xfrm>
          <a:off x="467544" y="3717032"/>
          <a:ext cx="8218487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расходы бюджета по экономической классификации (тыс. руб.)</a:t>
            </a:r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sz="half" idx="1"/>
          </p:nvPr>
        </p:nvGraphicFramePr>
        <p:xfrm>
          <a:off x="0" y="1600200"/>
          <a:ext cx="46482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2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4958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0"/>
            <a:ext cx="421196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Основа составления проекта бюджета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Положения Послания Президента Российской Федерации Федеральному Собранию Российской Федерации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Основные направления бюджетной и налоговой политики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Прогноз социально-экономического развития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Муниципальные программы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Бюджетный прогноз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на долгосрочный период 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0" indent="0" algn="ctr" hangingPunct="0">
              <a:buNone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ЭТАПЫ БЮДЖЕТНОГО ПРОЦЕССА В КРУТИНСКОМ МУНИЦИПАЛЬНОМ РАЙОНЕ ОМСКОЙ ОБЛАСТИ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Составление проекта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Рассмотрение и утверждение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Исполнение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Рассмотрение и утверждение отчета об исполнении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Контроль за исполнением бюджета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102" y="2738243"/>
            <a:ext cx="4680520" cy="3861405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Бюджетный процесс 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- деятельность участников бюджетного процесса по организации процедур составления и рассмотрения проекта бюджета, его утверждения, исполнения и контроля за его исполнением.</a:t>
            </a:r>
          </a:p>
          <a:p>
            <a:pPr algn="ctr"/>
            <a:endParaRPr lang="ru-RU" sz="1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16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Участники бюджетного процесса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Глава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Крутинский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районный Совет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Комитет финансов и контроля Администрации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Администрации муниципальных образований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Главные администраторы средств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Главные администраторы доходов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Главные администраторы источников финансирования дефицита районного бюджета</a:t>
            </a:r>
          </a:p>
          <a:p>
            <a:pPr algn="just"/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" y="94456"/>
            <a:ext cx="4762500" cy="239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5503" y="9445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Бюджетный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385190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4005064"/>
            <a:ext cx="4412214" cy="1368152"/>
          </a:xfrm>
        </p:spPr>
        <p:txBody>
          <a:bodyPr>
            <a:noAutofit/>
          </a:bodyPr>
          <a:lstStyle/>
          <a:p>
            <a:pPr marL="536575"/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    Основные направления бюджетной и налоговой политики Крутинского муниципального района на 2022 год и на плановый период 2023 и 2024 годов определены Постановлением Администрации Крутинского муниципального района Омской области от 27 августа 2021 года №390-п. </a:t>
            </a:r>
            <a:b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b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0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Цели</a:t>
            </a:r>
            <a:r>
              <a:rPr lang="ru-RU" sz="2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1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- </a:t>
            </a:r>
            <a:r>
              <a:rPr lang="ru-RU" sz="1000" dirty="0">
                <a:latin typeface="+mn-lt"/>
              </a:rPr>
              <a:t>обеспечение долгосрочной сбалансированности и финансовой устойчивости районного бюджета, сохранение долговой устойчивости в условиях сдержанной динамики роста доходов; </a:t>
            </a:r>
            <a:br>
              <a:rPr lang="ru-RU" sz="1000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ru-RU" sz="1000" dirty="0">
                <a:latin typeface="+mn-lt"/>
              </a:rPr>
              <a:t>- повышение эффективности расходов районного бюджета, сдерживание их роста; </a:t>
            </a:r>
            <a:br>
              <a:rPr lang="ru-RU" sz="1000" dirty="0">
                <a:latin typeface="+mn-lt"/>
              </a:rPr>
            </a:br>
            <a:r>
              <a:rPr lang="ru-RU" sz="1000" dirty="0">
                <a:latin typeface="+mn-lt"/>
              </a:rPr>
              <a:t>- повышение эффективности межбюджетных отношений с муниципальными образованиями Крутинского муниципального района;</a:t>
            </a:r>
            <a:br>
              <a:rPr lang="ru-RU" sz="1000" dirty="0">
                <a:latin typeface="+mn-lt"/>
              </a:rPr>
            </a:br>
            <a:r>
              <a:rPr lang="ru-RU" sz="1000" dirty="0">
                <a:latin typeface="+mn-lt"/>
              </a:rPr>
              <a:t>- усиление муниципального финансового контроля за эффективным использованием бюджетных средств;</a:t>
            </a:r>
            <a:br>
              <a:rPr lang="ru-RU" sz="1000" dirty="0">
                <a:latin typeface="+mn-lt"/>
              </a:rPr>
            </a:br>
            <a:r>
              <a:rPr lang="ru-RU" sz="1000" dirty="0">
                <a:latin typeface="+mn-lt"/>
              </a:rPr>
              <a:t>-</a:t>
            </a:r>
            <a:r>
              <a:rPr lang="en-US" sz="1000" dirty="0">
                <a:latin typeface="+mn-lt"/>
              </a:rPr>
              <a:t> </a:t>
            </a:r>
            <a:r>
              <a:rPr lang="ru-RU" sz="1000" dirty="0">
                <a:latin typeface="+mn-lt"/>
              </a:rPr>
              <a:t>укрепление доходной базы консолидированного бюджета Крутинского муниципального района с учетом изменения параметров налоговой системы;</a:t>
            </a:r>
            <a:br>
              <a:rPr lang="ru-RU" sz="1000" dirty="0">
                <a:latin typeface="+mn-lt"/>
              </a:rPr>
            </a:br>
            <a:r>
              <a:rPr lang="ru-RU" sz="1000" dirty="0">
                <a:latin typeface="+mn-lt"/>
              </a:rPr>
              <a:t>- реализация мероприятий, направленных на развитие на территории Крутинского муниципального района практик инициативного бюджетирования. </a:t>
            </a:r>
            <a:br>
              <a:rPr lang="ru-RU" sz="1000" dirty="0">
                <a:latin typeface="+mn-lt"/>
              </a:rPr>
            </a:br>
            <a:br>
              <a:rPr lang="ru-RU" sz="1000" b="1" i="1" dirty="0">
                <a:solidFill>
                  <a:srgbClr val="660066"/>
                </a:solidFill>
                <a:latin typeface="+mn-lt"/>
              </a:rPr>
            </a:br>
            <a:endParaRPr lang="ru-RU" sz="1000" b="1" i="1" dirty="0">
              <a:solidFill>
                <a:srgbClr val="660066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0"/>
            <a:ext cx="4968552" cy="674136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</a:t>
            </a:r>
            <a:r>
              <a:rPr lang="ru-RU" sz="1400" b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обеспечение финансовой устойчивости и долгосрочной сбалансированности районного бюджета, сохранение долговой устойчивости в условиях экономической ситуации, связанной с распространением новой </a:t>
            </a:r>
            <a:r>
              <a:rPr lang="ru-RU" sz="1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коронавирусной</a:t>
            </a: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инфекции, и падения собственных доходов;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повышение эффективности расходов районного бюджета;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качественное управление муниципальными финансами;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повышение качества регулирования межбюджетных отношений с муниципальными образованиями Крутинского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сохранение достигнутого уровня соотношения между уровнем оплаты труда отдельных категорий работников бюджетной сферы, определенных в указах Президента Российской Федерации от 07 мая 2012 года № 597 «О мероприятиях по реализации государственной социальной политики», от 1 июня 2012 года № 761 «О Национальной стратегии действий в интересах детей на 2012 – 2017 годы» и уровнем среднемесячного дохода от трудовой деятельности в </a:t>
            </a:r>
            <a:r>
              <a:rPr lang="ru-RU" sz="1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Крутинском</a:t>
            </a: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муниципальном районе;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обеспечение открытости и прозрачности бюджетного процесса, сохранение достигнутых позиций в рейтинге муниципальных районов (городского округа) Омской области по уровню открытости бюджетных данных;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реализация мероприятий, направленных на развитие на территории Крутинского муниципального района практик инициативного бюджетирования;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обеспечение устойчивого развития дорожной отрасли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осуществление поддержки деловых инициатив малого и среднего бизнеса;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осуществление поддержки мероприятий, направленных на стимулирование развития приоритетных отраслей сельского хозяйства, способствующих росту производства продукции;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усиление муниципального финансового контроля за эффективным использованием бюджетных средств.</a:t>
            </a:r>
            <a:endParaRPr lang="ru-RU" sz="1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 </a:t>
            </a:r>
            <a:r>
              <a:rPr lang="ru-RU" sz="1400" b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разработка и реализация мер по сохранению и увеличению налоговых доходов консолидированного бюджета </a:t>
            </a:r>
            <a:r>
              <a:rPr lang="ru-RU" sz="1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Крутинского</a:t>
            </a: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содействие повышению предпринимательской активности и развитию субъектов малого и среднего предпринимательства на территории Крутинского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укрепление доходной базы консолидированного бюджета Крутинского муниципального района с учетом изменения параметров налоговой системы;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проведение мониторинга изменений в налоговом законодательстве Российской Федерации, при необходимости приведение в соответствие с ними муниципальных правовых актов;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проведение оценки налоговых расходов Крутинского муниципального района с учетом общих требований к оценке налоговых расходов субъектов Российской Федерации и муниципальных образований, утвержденных постановлением Правительства Российской Федерации от 22 июня 2019 года № 796;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Продолжение работы в отношении перехода к исчислению налога на имущество организаций исходя из кадастровой стоимости для отдельных объектов недвижимости.</a:t>
            </a:r>
          </a:p>
          <a:p>
            <a:pPr marL="0" indent="0" algn="just">
              <a:buNone/>
            </a:pPr>
            <a:endParaRPr lang="ru-RU" sz="1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931"/>
            <a:ext cx="3751312" cy="21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1484784"/>
            <a:ext cx="275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БЮДЖЕТНАЯ И НАЛОГОВАЯ 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52970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08371"/>
              </p:ext>
            </p:extLst>
          </p:nvPr>
        </p:nvGraphicFramePr>
        <p:xfrm>
          <a:off x="1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Содержимое 3">
            <a:extLst>
              <a:ext uri="{FF2B5EF4-FFF2-40B4-BE49-F238E27FC236}">
                <a16:creationId xmlns:a16="http://schemas.microsoft.com/office/drawing/2014/main" id="{BAD1F73C-CA8C-4622-A800-85F5EBAF19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36378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17118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45664"/>
            <a:ext cx="1700245" cy="13912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0"/>
            <a:ext cx="4608512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660066"/>
                </a:solidFill>
              </a:rPr>
              <a:t>ВИДЫ ДОХОДОВ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4872" y="3003299"/>
            <a:ext cx="3895080" cy="3476556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solidFill>
                  <a:schemeClr val="tx1">
                    <a:lumMod val="95000"/>
                  </a:schemeClr>
                </a:solidFill>
              </a:rPr>
              <a:t>   Доходы бюджета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–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это поступающие в бюджет денежные средства, за исключением средств, являющихся источниками финансирования дефицита бюджета.</a:t>
            </a:r>
          </a:p>
          <a:p>
            <a:pPr algn="just"/>
            <a:endParaRPr lang="ru-RU" b="1" i="1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   Доходы бюджета выражают экономические отношения, возникающие между государством и предприятиями, организациями и гражданами в процессе формирования бюджета страны.</a:t>
            </a:r>
          </a:p>
          <a:p>
            <a:pPr algn="just"/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    Доходы бюджета формируются в соответствии с бюджетным законодательством о налогах и сборах и законодательством об иных обязательным платежах.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2686"/>
            <a:ext cx="4104456" cy="273024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263600" y="27305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</a:rPr>
              <a:t>ЧТО ТАКОЕ ДОХОДЫ БЮДЖЕТА?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681908"/>
            <a:ext cx="3024336" cy="19156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НАЛОГОВЫЕ ДОХОДЫ</a:t>
            </a:r>
          </a:p>
          <a:p>
            <a:pPr algn="ctr"/>
            <a:r>
              <a:rPr lang="ru-RU" sz="1200" dirty="0"/>
              <a:t>доходы от предусмотренных законодательством Российской Федерации о налогах и сборах федеральных налогов и сборов, региональных  и местных налогов, а также пеней и штрафов по ним. Например, НАЛОГ НА ИМУЩЕСТВО ФИЗИЧЕСКИХ ЛИЦ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852935"/>
            <a:ext cx="3240360" cy="20882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НЕНАЛОГОВЫЕ ДОХОДЫ</a:t>
            </a:r>
          </a:p>
          <a:p>
            <a:pPr algn="ctr"/>
            <a:r>
              <a:rPr lang="ru-RU" sz="1200" dirty="0"/>
              <a:t>поступления  от уплаты других пошлин и сборов, установленных законодательством Российской Федерации, аренды, продажи имущества, а также штрафов за нарушение законодательства. Например, ДОХОДЫ ОТ ИСПОЛЬЗОВАНИЯ ИМУЩЕСТВА, НАХОДЯЩЕГОСЯ В ГОСУДАРСТВЕННОЙ И МУНИЦИПАЛЬНОЙ СОБСТВЕННОСТИ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5143500"/>
            <a:ext cx="3312368" cy="1512168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БЕЗВОМЕЗДНЫЕ ПОСТУПЛЕНИЯ</a:t>
            </a:r>
          </a:p>
          <a:p>
            <a:pPr algn="ctr"/>
            <a:r>
              <a:rPr lang="ru-RU" sz="1200" dirty="0"/>
              <a:t>поступления от бюджетов других уровней. Например, ДОТАЦИИ</a:t>
            </a:r>
          </a:p>
        </p:txBody>
      </p:sp>
    </p:spTree>
    <p:extLst>
      <p:ext uri="{BB962C8B-B14F-4D97-AF65-F5344CB8AC3E}">
        <p14:creationId xmlns:p14="http://schemas.microsoft.com/office/powerpoint/2010/main" val="977172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415472" y="59820"/>
            <a:ext cx="7465313" cy="14070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25000"/>
              </a:avLst>
            </a:prstTxWarp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 районного бюджета </a:t>
            </a:r>
          </a:p>
          <a:p>
            <a:pPr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на 2021-2022 годы , тыс. руб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851920" y="980728"/>
          <a:ext cx="5638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-396552" y="6165304"/>
          <a:ext cx="720080" cy="69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-540568" y="1340768"/>
          <a:ext cx="487362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563888" y="1700808"/>
            <a:ext cx="1952625" cy="8763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БЕЗВОЗМЕЗДНЫЕ ПОСТУПЛЕНИЯ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5085184"/>
            <a:ext cx="1952625" cy="8763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НАЛОГОВЫЕ И НЕНАЛОГОВЫЕ   ДОХОДЫ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0" y="1628800"/>
          <a:ext cx="44644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Диаграмма 13"/>
          <p:cNvGraphicFramePr/>
          <p:nvPr/>
        </p:nvGraphicFramePr>
        <p:xfrm>
          <a:off x="5148064" y="1628800"/>
          <a:ext cx="45720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71600" y="5877272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387 466,65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6216" y="5949280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400 555,99</a:t>
            </a:r>
          </a:p>
        </p:txBody>
      </p:sp>
    </p:spTree>
    <p:extLst>
      <p:ext uri="{BB962C8B-B14F-4D97-AF65-F5344CB8AC3E}">
        <p14:creationId xmlns:p14="http://schemas.microsoft.com/office/powerpoint/2010/main" val="20966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Graphic spid="7" grpId="0">
        <p:bldAsOne/>
      </p:bldGraphic>
      <p:bldGraphic spid="8" grpId="0">
        <p:bldAsOne/>
      </p:bldGraphic>
      <p:bldGraphic spid="10" grpId="0">
        <p:bldAsOne/>
      </p:bldGraphic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D78CD646-171B-4832-A851-E99B79CCF1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245516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DCF877F8-C7B3-4FA1-B01E-CA5FEED1D8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46316"/>
              </p:ext>
            </p:extLst>
          </p:nvPr>
        </p:nvGraphicFramePr>
        <p:xfrm>
          <a:off x="0" y="0"/>
          <a:ext cx="9296400" cy="701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52248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FC1F25E7-2521-41F2-AC3B-F6ED8397EA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6654762"/>
              </p:ext>
            </p:extLst>
          </p:nvPr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60DF56A5-C2FC-49BC-94DA-2B6EAF0D68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0165492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6191212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2891</TotalTime>
  <Words>3521</Words>
  <Application>Microsoft Office PowerPoint</Application>
  <PresentationFormat>Экран (4:3)</PresentationFormat>
  <Paragraphs>541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Cyr</vt:lpstr>
      <vt:lpstr>Calibri</vt:lpstr>
      <vt:lpstr>Calibri Light</vt:lpstr>
      <vt:lpstr>Times New Roman</vt:lpstr>
      <vt:lpstr>Wingdings</vt:lpstr>
      <vt:lpstr>Специальное оформление</vt:lpstr>
      <vt:lpstr>Тема Office</vt:lpstr>
      <vt:lpstr>Комитет финансов и контроля администрации крутинского муниципального района омской области   бюджет для граждан        (на основе Проекта районного бюджета на 2022 год  и на плановый период 2023 и 2024 годов)</vt:lpstr>
      <vt:lpstr>Бюджетная система Крутинского муниципального района</vt:lpstr>
      <vt:lpstr>Презентация PowerPoint</vt:lpstr>
      <vt:lpstr>     Основные направления бюджетной и налоговой политики Крутинского муниципального района на 2022 год и на плановый период 2023 и 2024 годов определены Постановлением Администрации Крутинского муниципального района Омской области от 27 августа 2021 года №390-п.   Цели  - обеспечение долгосрочной сбалансированности и финансовой устойчивости районного бюджета, сохранение долговой устойчивости в условиях сдержанной динамики роста доходов;  - повышение эффективности расходов районного бюджета, сдерживание их роста;  - повышение эффективности межбюджетных отношений с муниципальными образованиями Крутинского муниципального района; - усиление муниципального финансового контроля за эффективным использованием бюджетных средств; - укрепление доходной базы консолидированного бюджета Крутинского муниципального района с учетом изменения параметров налоговой системы; - реализация мероприятий, направленных на развитие на территории Крутинского муниципального района практик инициативного бюджетирования.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 бюджета, %</vt:lpstr>
      <vt:lpstr>Структура всех доходов бюджета</vt:lpstr>
      <vt:lpstr>Презентация PowerPoint</vt:lpstr>
      <vt:lpstr>РАСХОДЫ</vt:lpstr>
      <vt:lpstr>Презентация PowerPoint</vt:lpstr>
      <vt:lpstr>РАСХОДЫ ПО РАЗДЕЛАМ БЮДЖЕТА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 </vt:lpstr>
      <vt:lpstr>Основные расходы бюджета по экономической классификации (тыс. руб.)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191</cp:revision>
  <dcterms:created xsi:type="dcterms:W3CDTF">2018-11-14T10:17:57Z</dcterms:created>
  <dcterms:modified xsi:type="dcterms:W3CDTF">2021-12-21T06:04:20Z</dcterms:modified>
</cp:coreProperties>
</file>