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8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charts/chart9.xml" ContentType="application/vnd.openxmlformats-officedocument.drawingml.chart+xml"/>
  <Override PartName="/ppt/drawings/drawing4.xml" ContentType="application/vnd.openxmlformats-officedocument.drawingml.chartshapes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drawings/drawing5.xml" ContentType="application/vnd.openxmlformats-officedocument.drawingml.chartshapes+xml"/>
  <Override PartName="/ppt/charts/chart13.xml" ContentType="application/vnd.openxmlformats-officedocument.drawingml.chart+xml"/>
  <Override PartName="/ppt/drawings/drawing6.xml" ContentType="application/vnd.openxmlformats-officedocument.drawingml.chartshapes+xml"/>
  <Override PartName="/ppt/charts/chart1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7.xml" ContentType="application/vnd.openxmlformats-officedocument.drawingml.chartshapes+xml"/>
  <Override PartName="/ppt/charts/chart15.xml" ContentType="application/vnd.openxmlformats-officedocument.drawingml.chart+xml"/>
  <Override PartName="/ppt/drawings/drawing8.xml" ContentType="application/vnd.openxmlformats-officedocument.drawingml.chartshapes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69" r:id="rId4"/>
    <p:sldId id="259" r:id="rId5"/>
    <p:sldId id="260" r:id="rId6"/>
    <p:sldId id="27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DAF6FC"/>
    <a:srgbClr val="E6E6E6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38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7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91;&#1073;&#1083;&#1080;&#1095;&#1082;&#1072;2\&#1055;&#1059;&#1041;&#1051;&#1048;&#1063;&#1053;&#1067;&#1045;2%20&#1087;&#1086;%20&#1087;&#1088;&#1086;&#1077;&#1082;&#1090;&#1091;%20&#1085;&#1072;%202022-2024%20&#1075;&#1086;&#1076;&#1099;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91;&#1073;&#1083;&#1080;&#1095;&#1082;&#1072;2\&#1055;&#1059;&#1041;&#1051;&#1048;&#1063;&#1053;&#1067;&#1045;2%20&#1087;&#1086;%20&#1087;&#1088;&#1086;&#1077;&#1082;&#1090;&#1091;%20&#1085;&#1072;%202022-2024%20&#1075;&#1086;&#1076;&#1099;.xls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esktop\&#1055;&#1059;&#1041;&#1051;&#1048;&#1063;&#1050;&#1040;%20&#1087;&#1086;%20&#1087;&#1088;&#1086;&#1077;&#1082;&#1090;&#1091;%20&#1073;&#1102;&#1076;&#1078;&#1077;&#1090;&#1072;%20&#1085;&#1072;%202022%20-%202024%20&#1075;&#1086;&#1076;&#1099;\&#1055;&#1059;&#1041;&#1051;&#1048;&#1063;&#1053;&#1067;&#1045;%20&#1087;&#1086;%20&#1087;&#1088;&#1086;&#1077;&#1082;&#1090;&#1091;%20&#1085;&#1072;%202022-2024%20&#1075;&#1086;&#1076;&#1099;.xls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Admin\Desktop\&#1055;&#1091;&#1073;&#1083;&#1080;&#1095;&#1082;&#1072;2\&#1055;&#1059;&#1041;&#1051;&#1048;&#1063;&#1053;&#1067;&#1045;2%20&#1087;&#1086;%20&#1087;&#1088;&#1086;&#1077;&#1082;&#1090;&#1091;%20&#1085;&#1072;%202022-2024%20&#1075;&#1086;&#1076;&#1099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hPercent val="61"/>
      <c:rotY val="20"/>
      <c:depthPercent val="100"/>
      <c:rAngAx val="1"/>
    </c:view3D>
    <c:floor>
      <c:thickness val="0"/>
      <c:spPr>
        <a:solidFill>
          <a:srgbClr val="00FFFF"/>
        </a:solidFill>
        <a:ln w="3175" cap="flat" cmpd="sng" algn="ctr">
          <a:solidFill>
            <a:srgbClr val="000000"/>
          </a:solidFill>
          <a:prstDash val="solid"/>
          <a:round/>
        </a:ln>
        <a:effectLst/>
        <a:sp3d contourW="3175">
          <a:contourClr>
            <a:srgbClr val="000000"/>
          </a:contourClr>
        </a:sp3d>
      </c:spPr>
    </c:floor>
    <c:sideWall>
      <c:thickness val="0"/>
      <c:spPr>
        <a:gradFill rotWithShape="0">
          <a:gsLst>
            <a:gs pos="0">
              <a:srgbClr val="FFFFFF"/>
            </a:gs>
            <a:gs pos="100000">
              <a:srgbClr val="00FFFF"/>
            </a:gs>
          </a:gsLst>
          <a:lin ang="5400000" scaled="1"/>
        </a:gradFill>
        <a:ln w="3175">
          <a:solidFill>
            <a:srgbClr val="000000"/>
          </a:solidFill>
          <a:prstDash val="sysDash"/>
        </a:ln>
        <a:effectLst/>
        <a:sp3d contourW="3175">
          <a:contourClr>
            <a:srgbClr val="000000"/>
          </a:contourClr>
        </a:sp3d>
      </c:spPr>
    </c:sideWall>
    <c:backWall>
      <c:thickness val="0"/>
      <c:spPr>
        <a:gradFill rotWithShape="0">
          <a:gsLst>
            <a:gs pos="0">
              <a:srgbClr val="FFFFFF"/>
            </a:gs>
            <a:gs pos="100000">
              <a:srgbClr val="00FFFF"/>
            </a:gs>
          </a:gsLst>
          <a:lin ang="5400000" scaled="1"/>
        </a:gradFill>
        <a:ln w="3175">
          <a:solidFill>
            <a:srgbClr val="000000"/>
          </a:solidFill>
          <a:prstDash val="sysDash"/>
        </a:ln>
        <a:effectLst/>
        <a:sp3d contourW="3175">
          <a:contourClr>
            <a:srgbClr val="000000"/>
          </a:contourClr>
        </a:sp3d>
      </c:spPr>
    </c:backWall>
    <c:plotArea>
      <c:layout>
        <c:manualLayout>
          <c:layoutTarget val="inner"/>
          <c:xMode val="edge"/>
          <c:yMode val="edge"/>
          <c:x val="7.5897557611815936E-2"/>
          <c:y val="0.13496564967926095"/>
          <c:w val="0.92084545439966714"/>
          <c:h val="0.78472095749936088"/>
        </c:manualLayout>
      </c:layout>
      <c:bar3DChart>
        <c:barDir val="col"/>
        <c:grouping val="clustered"/>
        <c:varyColors val="0"/>
        <c:ser>
          <c:idx val="0"/>
          <c:order val="0"/>
          <c:tx>
            <c:v>2022</c:v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4.0026300174799941E-3"/>
                  <c:y val="0.1942156044430696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400555,99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5D1-42E1-8BB2-DF7B4BA29831}"/>
                </c:ext>
              </c:extLst>
            </c:dLbl>
            <c:dLbl>
              <c:idx val="1"/>
              <c:layout>
                <c:manualLayout>
                  <c:x val="-1.8062446878457925E-3"/>
                  <c:y val="0.1839942097675154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400555,99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5D1-42E1-8BB2-DF7B4BA29831}"/>
                </c:ext>
              </c:extLst>
            </c:dLbl>
            <c:spPr>
              <a:noFill/>
              <a:ln w="25400">
                <a:noFill/>
              </a:ln>
              <a:effectLst/>
            </c:spPr>
            <c:txPr>
              <a:bodyPr rot="-3000000" spcFirstLastPara="1" vertOverflow="ellipsis" wrap="square" anchor="ctr" anchorCtr="1"/>
              <a:lstStyle/>
              <a:p>
                <a:pPr algn="ctr">
                  <a:defRPr sz="1100" b="1" i="0" u="none" strike="noStrike" kern="1200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2"/>
              <c:pt idx="0">
                <c:v>Доходы</c:v>
              </c:pt>
              <c:pt idx="1">
                <c:v>Расходы</c:v>
              </c:pt>
            </c:strLit>
          </c:cat>
          <c:val>
            <c:numLit>
              <c:formatCode>General</c:formatCode>
              <c:ptCount val="2"/>
              <c:pt idx="0">
                <c:v>410555.99000000022</c:v>
              </c:pt>
              <c:pt idx="1">
                <c:v>410555.99000000022</c:v>
              </c:pt>
            </c:numLit>
          </c:val>
          <c:extLst>
            <c:ext xmlns:c16="http://schemas.microsoft.com/office/drawing/2014/chart" uri="{C3380CC4-5D6E-409C-BE32-E72D297353CC}">
              <c16:uniqueId val="{00000002-85D1-42E1-8BB2-DF7B4BA29831}"/>
            </c:ext>
          </c:extLst>
        </c:ser>
        <c:ser>
          <c:idx val="1"/>
          <c:order val="1"/>
          <c:tx>
            <c:v>2023</c:v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9.2376777548591716E-4"/>
                  <c:y val="0.195419567443337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5D1-42E1-8BB2-DF7B4BA29831}"/>
                </c:ext>
              </c:extLst>
            </c:dLbl>
            <c:dLbl>
              <c:idx val="1"/>
              <c:layout>
                <c:manualLayout>
                  <c:x val="1.5381798205456895E-3"/>
                  <c:y val="0.196309270864951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5D1-42E1-8BB2-DF7B4BA29831}"/>
                </c:ext>
              </c:extLst>
            </c:dLbl>
            <c:spPr>
              <a:noFill/>
              <a:ln w="25400">
                <a:noFill/>
              </a:ln>
              <a:effectLst/>
            </c:spPr>
            <c:txPr>
              <a:bodyPr rot="-3000000" spcFirstLastPara="1" vertOverflow="ellipsis" wrap="square" anchor="ctr" anchorCtr="1"/>
              <a:lstStyle/>
              <a:p>
                <a:pPr algn="ctr">
                  <a:defRPr sz="1100" b="1" i="0" u="none" strike="noStrike" kern="1200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2"/>
              <c:pt idx="0">
                <c:v>Доходы</c:v>
              </c:pt>
              <c:pt idx="1">
                <c:v>Расходы</c:v>
              </c:pt>
            </c:strLit>
          </c:cat>
          <c:val>
            <c:numLit>
              <c:formatCode>General</c:formatCode>
              <c:ptCount val="2"/>
              <c:pt idx="0">
                <c:v>385508.03</c:v>
              </c:pt>
              <c:pt idx="1">
                <c:v>385508.03</c:v>
              </c:pt>
            </c:numLit>
          </c:val>
          <c:extLst>
            <c:ext xmlns:c16="http://schemas.microsoft.com/office/drawing/2014/chart" uri="{C3380CC4-5D6E-409C-BE32-E72D297353CC}">
              <c16:uniqueId val="{00000005-85D1-42E1-8BB2-DF7B4BA29831}"/>
            </c:ext>
          </c:extLst>
        </c:ser>
        <c:ser>
          <c:idx val="2"/>
          <c:order val="2"/>
          <c:tx>
            <c:v>2024</c:v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5403421844311126E-3"/>
                  <c:y val="0.1840750826078597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5D1-42E1-8BB2-DF7B4BA29831}"/>
                </c:ext>
              </c:extLst>
            </c:dLbl>
            <c:dLbl>
              <c:idx val="1"/>
              <c:layout>
                <c:manualLayout>
                  <c:x val="5.7003890425569564E-4"/>
                  <c:y val="0.189139452806494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5D1-42E1-8BB2-DF7B4BA29831}"/>
                </c:ext>
              </c:extLst>
            </c:dLbl>
            <c:spPr>
              <a:noFill/>
              <a:ln w="25400">
                <a:noFill/>
              </a:ln>
              <a:effectLst/>
            </c:spPr>
            <c:txPr>
              <a:bodyPr rot="-3000000" spcFirstLastPara="1" vertOverflow="ellipsis" wrap="square" anchor="ctr" anchorCtr="1"/>
              <a:lstStyle/>
              <a:p>
                <a:pPr algn="ctr">
                  <a:defRPr sz="1100" b="1" i="0" u="none" strike="noStrike" kern="1200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2"/>
              <c:pt idx="0">
                <c:v>Доходы</c:v>
              </c:pt>
              <c:pt idx="1">
                <c:v>Расходы</c:v>
              </c:pt>
            </c:strLit>
          </c:cat>
          <c:val>
            <c:numLit>
              <c:formatCode>General</c:formatCode>
              <c:ptCount val="2"/>
              <c:pt idx="0">
                <c:v>386946.71</c:v>
              </c:pt>
              <c:pt idx="1">
                <c:v>386946.71</c:v>
              </c:pt>
            </c:numLit>
          </c:val>
          <c:extLst>
            <c:ext xmlns:c16="http://schemas.microsoft.com/office/drawing/2014/chart" uri="{C3380CC4-5D6E-409C-BE32-E72D297353CC}">
              <c16:uniqueId val="{00000008-85D1-42E1-8BB2-DF7B4BA298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2853248"/>
        <c:axId val="82887808"/>
        <c:axId val="0"/>
      </c:bar3DChart>
      <c:catAx>
        <c:axId val="82853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3175" cap="flat" cmpd="sng" algn="ctr">
            <a:solidFill>
              <a:srgbClr val="000000"/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50" b="1" i="0" u="none" strike="noStrike" kern="1200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28878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82887808"/>
        <c:scaling>
          <c:orientation val="minMax"/>
          <c:max val="420000"/>
          <c:min val="100000"/>
        </c:scaling>
        <c:delete val="0"/>
        <c:axPos val="l"/>
        <c:majorGridlines>
          <c:spPr>
            <a:ln w="3175" cap="flat" cmpd="sng" algn="ctr">
              <a:solidFill>
                <a:srgbClr val="000000"/>
              </a:solidFill>
              <a:prstDash val="sys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3175" cap="flat" cmpd="sng" algn="ctr">
            <a:solidFill>
              <a:srgbClr val="000000"/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50" b="1" i="0" u="none" strike="noStrike" kern="1200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2853248"/>
        <c:crosses val="autoZero"/>
        <c:crossBetween val="between"/>
      </c:valAx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10800000" scaled="1"/>
          <a:tileRect/>
        </a:gradFill>
        <a:ln w="25400"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3175" cap="flat" cmpd="sng" algn="ctr">
      <a:solidFill>
        <a:srgbClr val="000000"/>
      </a:solidFill>
      <a:prstDash val="solid"/>
      <a:miter lim="800000"/>
    </a:ln>
    <a:effectLst/>
  </c:spPr>
  <c:txPr>
    <a:bodyPr/>
    <a:lstStyle/>
    <a:p>
      <a:pPr>
        <a:defRPr sz="14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3">
    <c:autoUpdate val="0"/>
  </c:externalData>
  <c:userShapes r:id="rId4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375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  <a:r>
              <a:rPr lang="ru-RU" sz="170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2021 год</a:t>
            </a:r>
          </a:p>
        </c:rich>
      </c:tx>
      <c:layout>
        <c:manualLayout>
          <c:xMode val="edge"/>
          <c:yMode val="edge"/>
          <c:x val="0.51367813854728861"/>
          <c:y val="2.3489932885906072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26797982836415152"/>
          <c:y val="0.41544082157515572"/>
          <c:w val="0.66668624848860236"/>
          <c:h val="0.49777748419031531"/>
        </c:manualLayout>
      </c:layout>
      <c:pieChart>
        <c:varyColors val="1"/>
        <c:ser>
          <c:idx val="0"/>
          <c:order val="0"/>
          <c:tx>
            <c:v>план 2021 г.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1"/>
            <c:bubble3D val="0"/>
            <c:spPr>
              <a:solidFill>
                <a:srgbClr val="FF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903B-42BA-8886-6902B25A29A8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903B-42BA-8886-6902B25A29A8}"/>
              </c:ext>
            </c:extLst>
          </c:dPt>
          <c:dPt>
            <c:idx val="3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903B-42BA-8886-6902B25A29A8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903B-42BA-8886-6902B25A29A8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903B-42BA-8886-6902B25A29A8}"/>
              </c:ext>
            </c:extLst>
          </c:dPt>
          <c:dPt>
            <c:idx val="6"/>
            <c:bubble3D val="0"/>
            <c:spPr>
              <a:solidFill>
                <a:srgbClr val="00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903B-42BA-8886-6902B25A29A8}"/>
              </c:ext>
            </c:extLst>
          </c:dPt>
          <c:dPt>
            <c:idx val="7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903B-42BA-8886-6902B25A29A8}"/>
              </c:ext>
            </c:extLst>
          </c:dPt>
          <c:dPt>
            <c:idx val="8"/>
            <c:bubble3D val="0"/>
            <c:spPr>
              <a:solidFill>
                <a:srgbClr val="0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903B-42BA-8886-6902B25A29A8}"/>
              </c:ext>
            </c:extLst>
          </c:dPt>
          <c:dPt>
            <c:idx val="9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8-903B-42BA-8886-6902B25A29A8}"/>
              </c:ext>
            </c:extLst>
          </c:dPt>
          <c:dPt>
            <c:idx val="10"/>
            <c:bubble3D val="0"/>
            <c:spPr>
              <a:solidFill>
                <a:schemeClr val="accent6">
                  <a:lumMod val="75000"/>
                </a:schemeClr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903B-42BA-8886-6902B25A29A8}"/>
              </c:ext>
            </c:extLst>
          </c:dPt>
          <c:dPt>
            <c:idx val="11"/>
            <c:bubble3D val="0"/>
            <c:spPr>
              <a:solidFill>
                <a:srgbClr val="FFCC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A-903B-42BA-8886-6902B25A29A8}"/>
              </c:ext>
            </c:extLst>
          </c:dPt>
          <c:dLbls>
            <c:dLbl>
              <c:idx val="0"/>
              <c:layout>
                <c:manualLayout>
                  <c:x val="-0.123915507976323"/>
                  <c:y val="-0.1185842625376526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03B-42BA-8886-6902B25A29A8}"/>
                </c:ext>
              </c:extLst>
            </c:dLbl>
            <c:dLbl>
              <c:idx val="1"/>
              <c:layout>
                <c:manualLayout>
                  <c:x val="-4.8904326959924832E-2"/>
                  <c:y val="-3.05076229192180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03B-42BA-8886-6902B25A29A8}"/>
                </c:ext>
              </c:extLst>
            </c:dLbl>
            <c:dLbl>
              <c:idx val="2"/>
              <c:layout>
                <c:manualLayout>
                  <c:x val="-8.4429605644757627E-2"/>
                  <c:y val="-7.562217932144968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03B-42BA-8886-6902B25A29A8}"/>
                </c:ext>
              </c:extLst>
            </c:dLbl>
            <c:dLbl>
              <c:idx val="3"/>
              <c:layout>
                <c:manualLayout>
                  <c:x val="-6.1989338016481224E-2"/>
                  <c:y val="-0.123282256372749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03B-42BA-8886-6902B25A29A8}"/>
                </c:ext>
              </c:extLst>
            </c:dLbl>
            <c:dLbl>
              <c:idx val="4"/>
              <c:layout>
                <c:manualLayout>
                  <c:x val="-9.477791792316519E-3"/>
                  <c:y val="-0.1645903141583889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03B-42BA-8886-6902B25A29A8}"/>
                </c:ext>
              </c:extLst>
            </c:dLbl>
            <c:dLbl>
              <c:idx val="5"/>
              <c:layout>
                <c:manualLayout>
                  <c:x val="4.5842365771891457E-2"/>
                  <c:y val="-0.2204448876264346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03B-42BA-8886-6902B25A29A8}"/>
                </c:ext>
              </c:extLst>
            </c:dLbl>
            <c:dLbl>
              <c:idx val="6"/>
              <c:layout>
                <c:manualLayout>
                  <c:x val="6.5345809532010093E-3"/>
                  <c:y val="-0.28064387303261246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03B-42BA-8886-6902B25A29A8}"/>
                </c:ext>
              </c:extLst>
            </c:dLbl>
            <c:dLbl>
              <c:idx val="7"/>
              <c:layout>
                <c:manualLayout>
                  <c:x val="-3.8858094752370037E-2"/>
                  <c:y val="-0.20410515036059329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03B-42BA-8886-6902B25A29A8}"/>
                </c:ext>
              </c:extLst>
            </c:dLbl>
            <c:dLbl>
              <c:idx val="8"/>
              <c:layout>
                <c:manualLayout>
                  <c:x val="7.1571923443400553E-3"/>
                  <c:y val="-0.1458372312559532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03B-42BA-8886-6902B25A29A8}"/>
                </c:ext>
              </c:extLst>
            </c:dLbl>
            <c:dLbl>
              <c:idx val="11"/>
              <c:layout>
                <c:manualLayout>
                  <c:x val="6.6396347977317333E-2"/>
                  <c:y val="2.399171372522342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903B-42BA-8886-6902B25A29A8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12"/>
              <c:pt idx="0">
                <c:v>НДФЛ</c:v>
              </c:pt>
              <c:pt idx="1">
                <c:v>ЕНВД</c:v>
              </c:pt>
              <c:pt idx="2">
                <c:v>Единый сельхозналог</c:v>
              </c:pt>
              <c:pt idx="3">
                <c:v>УСНО</c:v>
              </c:pt>
              <c:pt idx="4">
                <c:v>Патентная система налогообложения</c:v>
              </c:pt>
              <c:pt idx="5">
                <c:v>Госпошлина</c:v>
              </c:pt>
              <c:pt idx="6">
                <c:v>Акцизы</c:v>
              </c:pt>
              <c:pt idx="7">
                <c:v>Доходы от исп. имущества </c:v>
              </c:pt>
              <c:pt idx="8">
                <c:v>Штрафы</c:v>
              </c:pt>
              <c:pt idx="9">
                <c:v>Доходы от продажи имущества</c:v>
              </c:pt>
              <c:pt idx="10">
                <c:v>Доходы от оказания платных услуг</c:v>
              </c:pt>
              <c:pt idx="11">
                <c:v>Платежи при польз. природ. ресурсами  </c:v>
              </c:pt>
            </c:strLit>
          </c:cat>
          <c:val>
            <c:numRef>
              <c:f>'6 Структура доходов'!$B$5:$B$16</c:f>
              <c:numCache>
                <c:formatCode>0.0%</c:formatCode>
                <c:ptCount val="12"/>
                <c:pt idx="0">
                  <c:v>0.8420000000000003</c:v>
                </c:pt>
                <c:pt idx="1">
                  <c:v>1.0999999999999998E-2</c:v>
                </c:pt>
                <c:pt idx="2">
                  <c:v>2.0000000000000011E-2</c:v>
                </c:pt>
                <c:pt idx="3">
                  <c:v>8.0000000000000071E-3</c:v>
                </c:pt>
                <c:pt idx="4">
                  <c:v>2.0000000000000013E-3</c:v>
                </c:pt>
                <c:pt idx="5">
                  <c:v>1.6000000000000011E-2</c:v>
                </c:pt>
                <c:pt idx="6">
                  <c:v>6.3E-2</c:v>
                </c:pt>
                <c:pt idx="7">
                  <c:v>1.4999999999999998E-2</c:v>
                </c:pt>
                <c:pt idx="8">
                  <c:v>4.0000000000000027E-3</c:v>
                </c:pt>
                <c:pt idx="9">
                  <c:v>3.0000000000000014E-3</c:v>
                </c:pt>
                <c:pt idx="10">
                  <c:v>1.6000000000000011E-2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903B-42BA-8886-6902B25A29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0"/>
      </c:pieChart>
      <c:spPr>
        <a:noFill/>
        <a:ln w="25400">
          <a:noFill/>
        </a:ln>
      </c:spPr>
    </c:plotArea>
    <c:legend>
      <c:legendPos val="l"/>
      <c:layout>
        <c:manualLayout>
          <c:xMode val="edge"/>
          <c:yMode val="edge"/>
          <c:x val="7.5986906131115736E-3"/>
          <c:y val="0"/>
          <c:w val="0.23861670892833314"/>
          <c:h val="1"/>
        </c:manualLayout>
      </c:layout>
      <c:overlay val="0"/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10800000" scaled="1"/>
          <a:tileRect/>
        </a:gradFill>
        <a:ln w="25400">
          <a:noFill/>
        </a:ln>
      </c:spPr>
      <c:txPr>
        <a:bodyPr/>
        <a:lstStyle/>
        <a:p>
          <a:pPr rtl="0">
            <a:defRPr sz="825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9525">
      <a:noFill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5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0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  <a:r>
              <a:rPr lang="ru-RU" sz="1725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2022 год</a:t>
            </a:r>
            <a:r>
              <a:rPr lang="ru-RU" sz="140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</a:p>
        </c:rich>
      </c:tx>
      <c:layout>
        <c:manualLayout>
          <c:xMode val="edge"/>
          <c:yMode val="edge"/>
          <c:x val="0.42138449877536244"/>
          <c:y val="8.319393790997073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594311106530669"/>
          <c:y val="0.40496792310279051"/>
          <c:w val="0.72855830968622959"/>
          <c:h val="0.49961690958842947"/>
        </c:manualLayout>
      </c:layout>
      <c:pieChart>
        <c:varyColors val="1"/>
        <c:ser>
          <c:idx val="0"/>
          <c:order val="0"/>
          <c:tx>
            <c:v>план 2022 г.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1"/>
            <c:bubble3D val="0"/>
            <c:spPr>
              <a:solidFill>
                <a:srgbClr val="FF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CBB8-4A88-B835-3EE713BC3729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CBB8-4A88-B835-3EE713BC3729}"/>
              </c:ext>
            </c:extLst>
          </c:dPt>
          <c:dPt>
            <c:idx val="3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CBB8-4A88-B835-3EE713BC3729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CBB8-4A88-B835-3EE713BC3729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CBB8-4A88-B835-3EE713BC3729}"/>
              </c:ext>
            </c:extLst>
          </c:dPt>
          <c:dPt>
            <c:idx val="6"/>
            <c:bubble3D val="0"/>
            <c:spPr>
              <a:solidFill>
                <a:srgbClr val="00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CBB8-4A88-B835-3EE713BC3729}"/>
              </c:ext>
            </c:extLst>
          </c:dPt>
          <c:dPt>
            <c:idx val="7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CBB8-4A88-B835-3EE713BC3729}"/>
              </c:ext>
            </c:extLst>
          </c:dPt>
          <c:dPt>
            <c:idx val="8"/>
            <c:bubble3D val="0"/>
            <c:spPr>
              <a:solidFill>
                <a:srgbClr val="0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CBB8-4A88-B835-3EE713BC3729}"/>
              </c:ext>
            </c:extLst>
          </c:dPt>
          <c:dPt>
            <c:idx val="9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8-CBB8-4A88-B835-3EE713BC3729}"/>
              </c:ext>
            </c:extLst>
          </c:dPt>
          <c:dPt>
            <c:idx val="10"/>
            <c:bubble3D val="0"/>
            <c:spPr>
              <a:solidFill>
                <a:schemeClr val="accent6">
                  <a:lumMod val="75000"/>
                </a:schemeClr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CBB8-4A88-B835-3EE713BC3729}"/>
              </c:ext>
            </c:extLst>
          </c:dPt>
          <c:dPt>
            <c:idx val="11"/>
            <c:bubble3D val="0"/>
            <c:spPr>
              <a:solidFill>
                <a:srgbClr val="FFCC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A-CBB8-4A88-B835-3EE713BC3729}"/>
              </c:ext>
            </c:extLst>
          </c:dPt>
          <c:dLbls>
            <c:dLbl>
              <c:idx val="0"/>
              <c:layout>
                <c:manualLayout>
                  <c:x val="-0.12339982502187227"/>
                  <c:y val="-0.13679422354219753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84,2%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( 0,0%)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BB8-4A88-B835-3EE713BC3729}"/>
                </c:ext>
              </c:extLst>
            </c:dLbl>
            <c:dLbl>
              <c:idx val="1"/>
              <c:layout>
                <c:manualLayout>
                  <c:x val="-0.15763829521309841"/>
                  <c:y val="8.7274938264435623E-3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0,0%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(- 1,1%)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BB8-4A88-B835-3EE713BC3729}"/>
                </c:ext>
              </c:extLst>
            </c:dLbl>
            <c:dLbl>
              <c:idx val="2"/>
              <c:layout>
                <c:manualLayout>
                  <c:x val="-0.17778827646544201"/>
                  <c:y val="-6.9320812005873519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1,1%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(- 0,9%)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BB8-4A88-B835-3EE713BC3729}"/>
                </c:ext>
              </c:extLst>
            </c:dLbl>
            <c:dLbl>
              <c:idx val="3"/>
              <c:layout>
                <c:manualLayout>
                  <c:x val="-0.19466916635420572"/>
                  <c:y val="-0.15066484985744844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2,5%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(+ 1,7%)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BB8-4A88-B835-3EE713BC3729}"/>
                </c:ext>
              </c:extLst>
            </c:dLbl>
            <c:dLbl>
              <c:idx val="4"/>
              <c:layout>
                <c:manualLayout>
                  <c:x val="-0.18439170103737051"/>
                  <c:y val="-0.21906360353185514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0,8%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(+ 0,6%)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BB8-4A88-B835-3EE713BC3729}"/>
                </c:ext>
              </c:extLst>
            </c:dLbl>
            <c:dLbl>
              <c:idx val="5"/>
              <c:layout>
                <c:manualLayout>
                  <c:x val="-5.6257967754030809E-3"/>
                  <c:y val="-0.19033738174839557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1,6%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( 0,0%)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BB8-4A88-B835-3EE713BC3729}"/>
                </c:ext>
              </c:extLst>
            </c:dLbl>
            <c:dLbl>
              <c:idx val="6"/>
              <c:layout>
                <c:manualLayout>
                  <c:x val="-3.8348206474190752E-2"/>
                  <c:y val="-0.26980411920701985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5,7%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- 0,6%)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BB8-4A88-B835-3EE713BC3729}"/>
                </c:ext>
              </c:extLst>
            </c:dLbl>
            <c:dLbl>
              <c:idx val="7"/>
              <c:layout>
                <c:manualLayout>
                  <c:x val="-4.8765404324459471E-2"/>
                  <c:y val="-0.231772972128432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1,4%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- 0,1%)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BB8-4A88-B835-3EE713BC3729}"/>
                </c:ext>
              </c:extLst>
            </c:dLbl>
            <c:dLbl>
              <c:idx val="8"/>
              <c:layout>
                <c:manualLayout>
                  <c:x val="0.11391451068616421"/>
                  <c:y val="-0.20584023278386629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1,4%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+ 1,0%)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BB8-4A88-B835-3EE713BC3729}"/>
                </c:ext>
              </c:extLst>
            </c:dLbl>
            <c:dLbl>
              <c:idx val="9"/>
              <c:layout>
                <c:manualLayout>
                  <c:x val="0.13924034495688054"/>
                  <c:y val="-0.12954496118886244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0,2%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(- 0,1%)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BB8-4A88-B835-3EE713BC3729}"/>
                </c:ext>
              </c:extLst>
            </c:dLbl>
            <c:dLbl>
              <c:idx val="10"/>
              <c:layout>
                <c:manualLayout>
                  <c:x val="0.15080214973128375"/>
                  <c:y val="-3.8269655138085799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1,0%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(- 0,6%)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BB8-4A88-B835-3EE713BC3729}"/>
                </c:ext>
              </c:extLst>
            </c:dLbl>
            <c:dLbl>
              <c:idx val="11"/>
              <c:layout>
                <c:manualLayout>
                  <c:x val="0.13979252593425817"/>
                  <c:y val="3.6495708237584454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0,0%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( 0,0%)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CBB8-4A88-B835-3EE713BC3729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12700">
                  <a:solidFill>
                    <a:srgbClr val="000000"/>
                  </a:solidFill>
                  <a:prstDash val="solid"/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Lit>
              <c:ptCount val="12"/>
              <c:pt idx="0">
                <c:v>НДФЛ</c:v>
              </c:pt>
              <c:pt idx="1">
                <c:v>ЕНВД</c:v>
              </c:pt>
              <c:pt idx="2">
                <c:v>Единый сельхозналог</c:v>
              </c:pt>
              <c:pt idx="3">
                <c:v>УСНО</c:v>
              </c:pt>
              <c:pt idx="4">
                <c:v>Патентная система налогообложения</c:v>
              </c:pt>
              <c:pt idx="5">
                <c:v>Госпошлина</c:v>
              </c:pt>
              <c:pt idx="6">
                <c:v>Акцизы</c:v>
              </c:pt>
              <c:pt idx="7">
                <c:v>Доход от исп. имущества </c:v>
              </c:pt>
              <c:pt idx="8">
                <c:v>Штрафы</c:v>
              </c:pt>
              <c:pt idx="9">
                <c:v>Доходы от продажи имущества</c:v>
              </c:pt>
              <c:pt idx="10">
                <c:v>Доходы от оказания платных услуг</c:v>
              </c:pt>
              <c:pt idx="11">
                <c:v>Платежи за польз. природ. ресурсами  </c:v>
              </c:pt>
            </c:strLit>
          </c:cat>
          <c:val>
            <c:numRef>
              <c:f>'6 Структура доходов'!$E$5:$E$16</c:f>
              <c:numCache>
                <c:formatCode>0.0%</c:formatCode>
                <c:ptCount val="12"/>
                <c:pt idx="0">
                  <c:v>0.84189821472619386</c:v>
                </c:pt>
                <c:pt idx="1">
                  <c:v>0</c:v>
                </c:pt>
                <c:pt idx="2">
                  <c:v>1.1241443389631555E-2</c:v>
                </c:pt>
                <c:pt idx="3">
                  <c:v>2.4666827212287787E-2</c:v>
                </c:pt>
                <c:pt idx="4">
                  <c:v>7.9460332719425136E-3</c:v>
                </c:pt>
                <c:pt idx="5">
                  <c:v>1.6379553247685186E-2</c:v>
                </c:pt>
                <c:pt idx="6">
                  <c:v>5.7491159428626593E-2</c:v>
                </c:pt>
                <c:pt idx="7">
                  <c:v>1.4252746256345858E-2</c:v>
                </c:pt>
                <c:pt idx="8">
                  <c:v>1.4275560634083707E-2</c:v>
                </c:pt>
                <c:pt idx="9">
                  <c:v>1.9986954855806321E-3</c:v>
                </c:pt>
                <c:pt idx="10">
                  <c:v>9.6181126659770355E-3</c:v>
                </c:pt>
                <c:pt idx="11">
                  <c:v>2.3165368164583327E-4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CBB8-4A88-B835-3EE713BC37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7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14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3687185583529149E-2"/>
          <c:y val="3.1545741324921169E-2"/>
          <c:w val="0.85474906967368192"/>
          <c:h val="0.95583596214511113"/>
        </c:manualLayout>
      </c:layout>
      <c:pie3DChart>
        <c:varyColors val="1"/>
        <c:ser>
          <c:idx val="0"/>
          <c:order val="0"/>
          <c:tx>
            <c:v>2021 год</c:v>
          </c:tx>
          <c:spPr>
            <a:ln w="12700">
              <a:solidFill>
                <a:srgbClr val="000000"/>
              </a:solidFill>
              <a:prstDash val="solid"/>
            </a:ln>
          </c:spPr>
          <c:explosion val="25"/>
          <c:dPt>
            <c:idx val="0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E4C6-4D14-AF1A-5676D070902A}"/>
              </c:ext>
            </c:extLst>
          </c:dPt>
          <c:dPt>
            <c:idx val="1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E4C6-4D14-AF1A-5676D070902A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E4C6-4D14-AF1A-5676D070902A}"/>
              </c:ext>
            </c:extLst>
          </c:dPt>
          <c:dPt>
            <c:idx val="3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E4C6-4D14-AF1A-5676D070902A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E4C6-4D14-AF1A-5676D070902A}"/>
              </c:ext>
            </c:extLst>
          </c:dPt>
          <c:dLbls>
            <c:dLbl>
              <c:idx val="0"/>
              <c:layout>
                <c:manualLayout>
                  <c:x val="-7.1271346250589077E-3"/>
                  <c:y val="-0.3528105516778862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4C6-4D14-AF1A-5676D070902A}"/>
                </c:ext>
              </c:extLst>
            </c:dLbl>
            <c:dLbl>
              <c:idx val="1"/>
              <c:layout>
                <c:manualLayout>
                  <c:x val="-2.9853458261851346E-2"/>
                  <c:y val="2.083277445208941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4C6-4D14-AF1A-5676D070902A}"/>
                </c:ext>
              </c:extLst>
            </c:dLbl>
            <c:dLbl>
              <c:idx val="2"/>
              <c:layout>
                <c:manualLayout>
                  <c:x val="8.8862000545502542E-2"/>
                  <c:y val="-0.2499005605371885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4C6-4D14-AF1A-5676D070902A}"/>
                </c:ext>
              </c:extLst>
            </c:dLbl>
            <c:dLbl>
              <c:idx val="3"/>
              <c:layout>
                <c:manualLayout>
                  <c:x val="7.9399860831292524E-2"/>
                  <c:y val="-1.207812745804251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4C6-4D14-AF1A-5676D070902A}"/>
                </c:ext>
              </c:extLst>
            </c:dLbl>
            <c:dLbl>
              <c:idx val="4"/>
              <c:layout>
                <c:manualLayout>
                  <c:x val="4.8972448276367757E-2"/>
                  <c:y val="3.820429386389792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4C6-4D14-AF1A-5676D070902A}"/>
                </c:ext>
              </c:extLst>
            </c:dLbl>
            <c:dLbl>
              <c:idx val="5"/>
              <c:layout>
                <c:manualLayout>
                  <c:x val="5.0644715776372758E-2"/>
                  <c:y val="6.0223386903136295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4C6-4D14-AF1A-5676D070902A}"/>
                </c:ext>
              </c:extLst>
            </c:dLbl>
            <c:spPr>
              <a:solidFill>
                <a:srgbClr val="FFFFFF"/>
              </a:solidFill>
              <a:ln w="25400">
                <a:noFill/>
              </a:ln>
            </c:spPr>
            <c:txPr>
              <a:bodyPr/>
              <a:lstStyle/>
              <a:p>
                <a:pPr>
                  <a:defRPr sz="115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5"/>
              <c:pt idx="0">
                <c:v>Налоговые доходы</c:v>
              </c:pt>
              <c:pt idx="1">
                <c:v>Неналоговые доходы</c:v>
              </c:pt>
              <c:pt idx="2">
                <c:v>Дотации</c:v>
              </c:pt>
              <c:pt idx="3">
                <c:v>Субвенции</c:v>
              </c:pt>
              <c:pt idx="4">
                <c:v>Иные МБТ</c:v>
              </c:pt>
            </c:strLit>
          </c:cat>
          <c:val>
            <c:numRef>
              <c:f>'7 Структура всех доходов'!$B$5:$B$9</c:f>
              <c:numCache>
                <c:formatCode>0.0%</c:formatCode>
                <c:ptCount val="5"/>
                <c:pt idx="0">
                  <c:v>0.23100000000000001</c:v>
                </c:pt>
                <c:pt idx="1">
                  <c:v>9.0000000000000028E-3</c:v>
                </c:pt>
                <c:pt idx="2">
                  <c:v>0.23700000000000004</c:v>
                </c:pt>
                <c:pt idx="3">
                  <c:v>0.51</c:v>
                </c:pt>
                <c:pt idx="4">
                  <c:v>1.2999999999999998E-2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4C6-4D14-AF1A-5676D07090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9525">
      <a:noFill/>
    </a:ln>
  </c:spPr>
  <c:txPr>
    <a:bodyPr/>
    <a:lstStyle/>
    <a:p>
      <a:pPr>
        <a:defRPr sz="82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15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6923160669201879E-2"/>
          <c:y val="0.1"/>
          <c:w val="0.89186273239654368"/>
          <c:h val="0.83421052631578962"/>
        </c:manualLayout>
      </c:layout>
      <c:pie3DChart>
        <c:varyColors val="1"/>
        <c:ser>
          <c:idx val="0"/>
          <c:order val="0"/>
          <c:tx>
            <c:v>2022 год</c:v>
          </c:tx>
          <c:spPr>
            <a:ln w="12700">
              <a:solidFill>
                <a:srgbClr val="000000"/>
              </a:solidFill>
              <a:prstDash val="solid"/>
            </a:ln>
          </c:spPr>
          <c:explosion val="23"/>
          <c:dPt>
            <c:idx val="0"/>
            <c:bubble3D val="0"/>
            <c:explosion val="8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94E9-4697-A85C-73F2C7B2486C}"/>
              </c:ext>
            </c:extLst>
          </c:dPt>
          <c:dPt>
            <c:idx val="1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94E9-4697-A85C-73F2C7B2486C}"/>
              </c:ext>
            </c:extLst>
          </c:dPt>
          <c:dPt>
            <c:idx val="2"/>
            <c:bubble3D val="0"/>
            <c:explosion val="14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94E9-4697-A85C-73F2C7B2486C}"/>
              </c:ext>
            </c:extLst>
          </c:dPt>
          <c:dPt>
            <c:idx val="3"/>
            <c:bubble3D val="0"/>
            <c:explosion val="11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94E9-4697-A85C-73F2C7B2486C}"/>
              </c:ext>
            </c:extLst>
          </c:dPt>
          <c:dPt>
            <c:idx val="4"/>
            <c:bubble3D val="0"/>
            <c:explosion val="4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94E9-4697-A85C-73F2C7B2486C}"/>
              </c:ext>
            </c:extLst>
          </c:dPt>
          <c:dLbls>
            <c:dLbl>
              <c:idx val="0"/>
              <c:layout>
                <c:manualLayout>
                  <c:x val="0.10766275095010229"/>
                  <c:y val="-0.29534217433347204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24,6%
( +1,5%)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4E9-4697-A85C-73F2C7B2486C}"/>
                </c:ext>
              </c:extLst>
            </c:dLbl>
            <c:dLbl>
              <c:idx val="1"/>
              <c:layout>
                <c:manualLayout>
                  <c:x val="-2.6116257656589082E-2"/>
                  <c:y val="3.6076806188700121E-2"/>
                </c:manualLayout>
              </c:layout>
              <c:tx>
                <c:rich>
                  <a:bodyPr/>
                  <a:lstStyle/>
                  <a:p>
                    <a:pPr>
                      <a:defRPr sz="95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1,0%
( + 0,1%)</a:t>
                    </a:r>
                  </a:p>
                </c:rich>
              </c:tx>
              <c:spPr>
                <a:solidFill>
                  <a:srgbClr val="FFFFFF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4E9-4697-A85C-73F2C7B2486C}"/>
                </c:ext>
              </c:extLst>
            </c:dLbl>
            <c:dLbl>
              <c:idx val="2"/>
              <c:layout>
                <c:manualLayout>
                  <c:x val="0.18891579096575481"/>
                  <c:y val="5.3738465697245425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22,5% (- 1,2%)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4E9-4697-A85C-73F2C7B2486C}"/>
                </c:ext>
              </c:extLst>
            </c:dLbl>
            <c:dLbl>
              <c:idx val="3"/>
              <c:layout>
                <c:manualLayout>
                  <c:x val="6.0557530643117814E-2"/>
                  <c:y val="-7.090564995165080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50,7%
(- 0,3%)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4E9-4697-A85C-73F2C7B2486C}"/>
                </c:ext>
              </c:extLst>
            </c:dLbl>
            <c:dLbl>
              <c:idx val="4"/>
              <c:layout>
                <c:manualLayout>
                  <c:x val="0.11585183063950744"/>
                  <c:y val="-4.636034756942498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1,2%
(- 0,1 %)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4E9-4697-A85C-73F2C7B2486C}"/>
                </c:ext>
              </c:extLst>
            </c:dLbl>
            <c:dLbl>
              <c:idx val="5"/>
              <c:layout>
                <c:manualLayout>
                  <c:x val="7.0109756044396038E-2"/>
                  <c:y val="-9.2076253626191869E-3"/>
                </c:manualLayout>
              </c:layout>
              <c:tx>
                <c:rich>
                  <a:bodyPr/>
                  <a:lstStyle/>
                  <a:p>
                    <a:r>
                      <a:t>0,9% 
( - 0,3%)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4E9-4697-A85C-73F2C7B2486C}"/>
                </c:ext>
              </c:extLst>
            </c:dLbl>
            <c:spPr>
              <a:solidFill>
                <a:srgbClr val="FFFFFF"/>
              </a:solidFill>
              <a:ln w="25400">
                <a:noFill/>
              </a:ln>
            </c:spPr>
            <c:txPr>
              <a:bodyPr/>
              <a:lstStyle/>
              <a:p>
                <a:pPr>
                  <a:defRPr sz="115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5"/>
              <c:pt idx="0">
                <c:v>Налоговые доходы</c:v>
              </c:pt>
              <c:pt idx="1">
                <c:v>Неналоговые доходы</c:v>
              </c:pt>
              <c:pt idx="2">
                <c:v>Дотации</c:v>
              </c:pt>
              <c:pt idx="3">
                <c:v>Субвенции</c:v>
              </c:pt>
              <c:pt idx="4">
                <c:v>Иные МБТ</c:v>
              </c:pt>
            </c:strLit>
          </c:cat>
          <c:val>
            <c:numRef>
              <c:f>'7 Структура всех доходов'!$D$5:$D$9</c:f>
              <c:numCache>
                <c:formatCode>0.0%</c:formatCode>
                <c:ptCount val="5"/>
                <c:pt idx="0">
                  <c:v>0.24570000000000008</c:v>
                </c:pt>
                <c:pt idx="1">
                  <c:v>1.0300000000000005E-2</c:v>
                </c:pt>
                <c:pt idx="2">
                  <c:v>0.22500000000000001</c:v>
                </c:pt>
                <c:pt idx="3">
                  <c:v>0.50700000000000001</c:v>
                </c:pt>
                <c:pt idx="4">
                  <c:v>1.1700000000000009E-2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4E9-4697-A85C-73F2C7B248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10800000" scaled="1"/>
          <a:tileRect/>
        </a:gradFill>
        <a:ln w="25400">
          <a:noFill/>
        </a:ln>
      </c:spPr>
    </c:plotArea>
    <c:legend>
      <c:legendPos val="r"/>
      <c:layout>
        <c:manualLayout>
          <c:xMode val="edge"/>
          <c:yMode val="edge"/>
          <c:x val="8.4726984377789055E-2"/>
          <c:y val="0.9026315789473679"/>
          <c:w val="0.83054720166668161"/>
          <c:h val="5.7894736842105353E-2"/>
        </c:manualLayout>
      </c:layout>
      <c:overlay val="0"/>
      <c:spPr>
        <a:solidFill>
          <a:schemeClr val="accent5">
            <a:lumMod val="75000"/>
          </a:schemeClr>
        </a:solidFill>
        <a:ln w="25400">
          <a:noFill/>
        </a:ln>
      </c:spPr>
      <c:txPr>
        <a:bodyPr/>
        <a:lstStyle/>
        <a:p>
          <a:pPr>
            <a:defRPr sz="101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800" b="1" i="1" u="none" strike="noStrike" kern="1200" baseline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/>
                <a:ea typeface="Arial Cyr"/>
                <a:cs typeface="Arial Cyr"/>
              </a:defRPr>
            </a:pP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 районного бюджета ( тыс. руб.)</a:t>
            </a:r>
          </a:p>
        </c:rich>
      </c:tx>
      <c:layout>
        <c:manualLayout>
          <c:xMode val="edge"/>
          <c:yMode val="edge"/>
          <c:x val="0.26407776498293467"/>
          <c:y val="2.8428093645484948E-2"/>
        </c:manualLayout>
      </c:layout>
      <c:overlay val="0"/>
      <c:spPr>
        <a:noFill/>
        <a:ln w="25400"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800" b="1" i="1" u="none" strike="noStrike" kern="1200" baseline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ea typeface="Arial Cyr"/>
              <a:cs typeface="Arial Cyr"/>
            </a:defRPr>
          </a:pPr>
          <a:endParaRPr lang="ru-RU"/>
        </a:p>
      </c:txPr>
    </c:title>
    <c:autoTitleDeleted val="0"/>
    <c:view3D>
      <c:rotX val="15"/>
      <c:hPercent val="50"/>
      <c:rotY val="20"/>
      <c:depthPercent val="100"/>
      <c:rAngAx val="1"/>
    </c:view3D>
    <c:floor>
      <c:thickness val="0"/>
      <c:spPr>
        <a:solidFill>
          <a:srgbClr val="00FFFF"/>
        </a:solidFill>
        <a:ln w="3175" cap="flat" cmpd="sng" algn="ctr">
          <a:solidFill>
            <a:srgbClr val="000000"/>
          </a:solidFill>
          <a:prstDash val="solid"/>
          <a:round/>
        </a:ln>
        <a:effectLst/>
        <a:sp3d contourW="3175">
          <a:contourClr>
            <a:srgbClr val="000000"/>
          </a:contourClr>
        </a:sp3d>
      </c:spPr>
    </c:floor>
    <c:sideWall>
      <c:thickness val="0"/>
      <c:spPr>
        <a:noFill/>
        <a:ln w="25400">
          <a:noFill/>
        </a:ln>
        <a:effectLst/>
        <a:sp3d/>
      </c:spPr>
    </c:sideWall>
    <c:backWall>
      <c:thickness val="0"/>
      <c:spPr>
        <a:noFill/>
        <a:ln w="25400"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359223945323852E-2"/>
          <c:y val="0.13545161561619429"/>
          <c:w val="0.97281599515321371"/>
          <c:h val="0.77424812383083941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1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82EB-4839-A506-635DB00351BD}"/>
              </c:ext>
            </c:extLst>
          </c:dPt>
          <c:dLbls>
            <c:dLbl>
              <c:idx val="0"/>
              <c:layout>
                <c:manualLayout>
                  <c:x val="1.1490283202112551E-2"/>
                  <c:y val="0.2730178095111617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2EB-4839-A506-635DB00351BD}"/>
                </c:ext>
              </c:extLst>
            </c:dLbl>
            <c:dLbl>
              <c:idx val="1"/>
              <c:layout>
                <c:manualLayout>
                  <c:x val="1.2938366893861658E-2"/>
                  <c:y val="0.283028643158735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2EB-4839-A506-635DB00351BD}"/>
                </c:ext>
              </c:extLst>
            </c:dLbl>
            <c:spPr>
              <a:noFill/>
              <a:ln w="25400"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1" u="none" strike="noStrike" kern="1200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'8 Расходы '!$B$3:$C$3</c:f>
              <c:strCache>
                <c:ptCount val="2"/>
                <c:pt idx="0">
                  <c:v>план на 2021 год</c:v>
                </c:pt>
                <c:pt idx="1">
                  <c:v>план на 2022 год</c:v>
                </c:pt>
              </c:strCache>
            </c:strRef>
          </c:cat>
          <c:val>
            <c:numRef>
              <c:f>'8 Расходы '!$B$4:$C$4</c:f>
              <c:numCache>
                <c:formatCode>_-* #,##0.00_р_._-;\-* #,##0.00_р_._-;_-* "-"??_р_._-;_-@_-</c:formatCode>
                <c:ptCount val="2"/>
                <c:pt idx="0">
                  <c:v>387466.64999999991</c:v>
                </c:pt>
                <c:pt idx="1">
                  <c:v>400555.99000000011</c:v>
                </c:pt>
              </c:numCache>
            </c:numRef>
          </c:val>
          <c:shape val="pyramid"/>
          <c:extLst>
            <c:ext xmlns:c16="http://schemas.microsoft.com/office/drawing/2014/chart" uri="{C3380CC4-5D6E-409C-BE32-E72D297353CC}">
              <c16:uniqueId val="{00000002-82EB-4839-A506-635DB00351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shape val="box"/>
        <c:axId val="97128448"/>
        <c:axId val="97129984"/>
        <c:axId val="0"/>
      </c:bar3DChart>
      <c:catAx>
        <c:axId val="97128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3175" cap="flat" cmpd="sng" algn="ctr">
            <a:solidFill>
              <a:srgbClr val="000000"/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475" b="1" i="0" u="none" strike="noStrike" kern="1200" baseline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9712998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97129984"/>
        <c:scaling>
          <c:orientation val="minMax"/>
          <c:min val="250000"/>
        </c:scaling>
        <c:delete val="1"/>
        <c:axPos val="l"/>
        <c:numFmt formatCode="_-* #,##0.00_р_._-;\-* #,##0.00_р_._-;_-* &quot;-&quot;??_р_._-;_-@_-" sourceLinked="1"/>
        <c:majorTickMark val="out"/>
        <c:minorTickMark val="none"/>
        <c:tickLblPos val="none"/>
        <c:crossAx val="9712844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3175" cap="flat" cmpd="sng" algn="ctr">
      <a:solidFill>
        <a:srgbClr val="000000"/>
      </a:solidFill>
      <a:prstDash val="solid"/>
      <a:miter lim="800000"/>
    </a:ln>
    <a:effectLst/>
  </c:spPr>
  <c:txPr>
    <a:bodyPr/>
    <a:lstStyle/>
    <a:p>
      <a:pPr>
        <a:defRPr sz="14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3">
    <c:autoUpdate val="0"/>
  </c:externalData>
  <c:userShapes r:id="rId4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 sz="1800" b="1" i="1" u="none" strike="noStrike" baseline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/>
                <a:ea typeface="Arial Cyr"/>
                <a:cs typeface="Arial Cyr"/>
              </a:defRPr>
            </a:pPr>
            <a:r>
              <a:rPr lang="ru-RU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 по разделам бюджета ( тыс. руб.)</a:t>
            </a:r>
          </a:p>
        </c:rich>
      </c:tx>
      <c:layout>
        <c:manualLayout>
          <c:xMode val="edge"/>
          <c:yMode val="edge"/>
          <c:x val="0.29295145799082828"/>
          <c:y val="7.2886297376093395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9.0672021644643788E-2"/>
          <c:y val="5.9815360007720905E-2"/>
          <c:w val="0.90088105726872303"/>
          <c:h val="0.72886297376093256"/>
        </c:manualLayout>
      </c:layout>
      <c:barChart>
        <c:barDir val="col"/>
        <c:grouping val="clustered"/>
        <c:varyColors val="0"/>
        <c:ser>
          <c:idx val="0"/>
          <c:order val="0"/>
          <c:tx>
            <c:v>2021</c:v>
          </c:tx>
          <c:spPr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rgbClr val="000000"/>
              </a:solidFill>
              <a:prstDash val="solid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  <a:innerShdw blurRad="63500" dist="50800">
                <a:schemeClr val="bg2">
                  <a:lumMod val="75000"/>
                  <a:alpha val="50000"/>
                </a:schemeClr>
              </a:innerShdw>
            </a:effectLst>
          </c:spPr>
          <c:invertIfNegative val="0"/>
          <c:dLbls>
            <c:dLbl>
              <c:idx val="0"/>
              <c:layout>
                <c:manualLayout>
                  <c:x val="2.9875010117127294E-3"/>
                  <c:y val="2.8623462883465298E-3"/>
                </c:manualLayout>
              </c:layout>
              <c:spPr>
                <a:solidFill>
                  <a:schemeClr val="accent5">
                    <a:lumMod val="60000"/>
                    <a:lumOff val="40000"/>
                    <a:alpha val="0"/>
                  </a:schemeClr>
                </a:solidFill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295-4008-9DAF-E6D07FE6E562}"/>
                </c:ext>
              </c:extLst>
            </c:dLbl>
            <c:dLbl>
              <c:idx val="2"/>
              <c:layout>
                <c:manualLayout>
                  <c:x val="9.7806846016889239E-3"/>
                  <c:y val="8.49655563259222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295-4008-9DAF-E6D07FE6E562}"/>
                </c:ext>
              </c:extLst>
            </c:dLbl>
            <c:dLbl>
              <c:idx val="3"/>
              <c:layout>
                <c:manualLayout>
                  <c:x val="-4.7872807605509E-2"/>
                  <c:y val="6.838683525070712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295-4008-9DAF-E6D07FE6E562}"/>
                </c:ext>
              </c:extLst>
            </c:dLbl>
            <c:dLbl>
              <c:idx val="4"/>
              <c:layout>
                <c:manualLayout>
                  <c:x val="-2.2788028700941258E-2"/>
                  <c:y val="1.883931722879708E-2"/>
                </c:manualLayout>
              </c:layout>
              <c:spPr>
                <a:solidFill>
                  <a:schemeClr val="accent5">
                    <a:lumMod val="60000"/>
                    <a:lumOff val="40000"/>
                    <a:alpha val="0"/>
                  </a:schemeClr>
                </a:solidFill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295-4008-9DAF-E6D07FE6E562}"/>
                </c:ext>
              </c:extLst>
            </c:dLbl>
            <c:dLbl>
              <c:idx val="5"/>
              <c:layout>
                <c:manualLayout>
                  <c:x val="4.9348266338290515E-3"/>
                  <c:y val="7.231414074649338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295-4008-9DAF-E6D07FE6E562}"/>
                </c:ext>
              </c:extLst>
            </c:dLbl>
            <c:dLbl>
              <c:idx val="6"/>
              <c:layout>
                <c:manualLayout>
                  <c:x val="1.4609906554500887E-2"/>
                  <c:y val="3.622285087826396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600,00
</a:t>
                    </a:r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295-4008-9DAF-E6D07FE6E562}"/>
                </c:ext>
              </c:extLst>
            </c:dLbl>
            <c:dLbl>
              <c:idx val="7"/>
              <c:layout>
                <c:manualLayout>
                  <c:x val="2.8029646073976875E-3"/>
                  <c:y val="1.112034465079624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295-4008-9DAF-E6D07FE6E562}"/>
                </c:ext>
              </c:extLst>
            </c:dLbl>
            <c:dLbl>
              <c:idx val="8"/>
              <c:layout>
                <c:manualLayout>
                  <c:x val="-9.0698486177820533E-4"/>
                  <c:y val="7.461733547160510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295-4008-9DAF-E6D07FE6E562}"/>
                </c:ext>
              </c:extLst>
            </c:dLbl>
            <c:dLbl>
              <c:idx val="10"/>
              <c:layout>
                <c:manualLayout>
                  <c:xMode val="edge"/>
                  <c:yMode val="edge"/>
                  <c:x val="0.82158590308370061"/>
                  <c:y val="0.2813411078717201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295-4008-9DAF-E6D07FE6E562}"/>
                </c:ext>
              </c:extLst>
            </c:dLbl>
            <c:spPr>
              <a:noFill/>
              <a:ln w="25400">
                <a:noFill/>
              </a:ln>
            </c:spPr>
            <c:txPr>
              <a:bodyPr rot="-2700000" vert="horz"/>
              <a:lstStyle/>
              <a:p>
                <a:pPr algn="ctr">
                  <a:defRPr sz="9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8"/>
              <c:pt idx="0">
                <c:v>Общегосударст. вопросы </c:v>
              </c:pt>
              <c:pt idx="1">
                <c:v>Национальная экономика</c:v>
              </c:pt>
              <c:pt idx="2">
                <c:v>ЖКХ</c:v>
              </c:pt>
              <c:pt idx="3">
                <c:v>Образование</c:v>
              </c:pt>
              <c:pt idx="4">
                <c:v>Культура</c:v>
              </c:pt>
              <c:pt idx="5">
                <c:v>Социальная политика</c:v>
              </c:pt>
              <c:pt idx="6">
                <c:v>Физическая культура и спорт</c:v>
              </c:pt>
              <c:pt idx="7">
                <c:v>Межбюдж. трансферты </c:v>
              </c:pt>
            </c:strLit>
          </c:cat>
          <c:val>
            <c:numRef>
              <c:f>'9 Расходы по разделам'!$B$5:$B$12</c:f>
              <c:numCache>
                <c:formatCode>#,##0.00</c:formatCode>
                <c:ptCount val="8"/>
                <c:pt idx="0">
                  <c:v>41966.639000000003</c:v>
                </c:pt>
                <c:pt idx="1">
                  <c:v>13606.543000000003</c:v>
                </c:pt>
                <c:pt idx="2">
                  <c:v>1784.0939999999998</c:v>
                </c:pt>
                <c:pt idx="3">
                  <c:v>249798.56200000001</c:v>
                </c:pt>
                <c:pt idx="4">
                  <c:v>43877.517</c:v>
                </c:pt>
                <c:pt idx="5">
                  <c:v>11868.223000000004</c:v>
                </c:pt>
                <c:pt idx="6">
                  <c:v>600</c:v>
                </c:pt>
                <c:pt idx="7">
                  <c:v>23965.073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D295-4008-9DAF-E6D07FE6E562}"/>
            </c:ext>
          </c:extLst>
        </c:ser>
        <c:ser>
          <c:idx val="1"/>
          <c:order val="1"/>
          <c:tx>
            <c:v>2022</c:v>
          </c:tx>
          <c:spPr>
            <a:solidFill>
              <a:srgbClr val="00B050"/>
            </a:solidFill>
            <a:ln w="12700">
              <a:solidFill>
                <a:srgbClr val="000000"/>
              </a:solidFill>
              <a:prstDash val="solid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  <a:innerShdw blurRad="63500" dist="50800">
                <a:prstClr val="black">
                  <a:alpha val="50000"/>
                </a:prstClr>
              </a:innerShdw>
            </a:effectLst>
          </c:spPr>
          <c:invertIfNegative val="0"/>
          <c:dLbls>
            <c:dLbl>
              <c:idx val="0"/>
              <c:layout>
                <c:manualLayout>
                  <c:x val="3.6719391353613851E-2"/>
                  <c:y val="3.5631260378166984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295-4008-9DAF-E6D07FE6E562}"/>
                </c:ext>
              </c:extLst>
            </c:dLbl>
            <c:dLbl>
              <c:idx val="1"/>
              <c:layout>
                <c:manualLayout>
                  <c:x val="1.4007307456611964E-2"/>
                  <c:y val="3.6520434945631524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295-4008-9DAF-E6D07FE6E562}"/>
                </c:ext>
              </c:extLst>
            </c:dLbl>
            <c:dLbl>
              <c:idx val="2"/>
              <c:layout>
                <c:manualLayout>
                  <c:x val="1.4442401748239631E-2"/>
                  <c:y val="1.0640863769579779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D295-4008-9DAF-E6D07FE6E562}"/>
                </c:ext>
              </c:extLst>
            </c:dLbl>
            <c:dLbl>
              <c:idx val="3"/>
              <c:layout>
                <c:manualLayout>
                  <c:x val="5.8501604512419599E-2"/>
                  <c:y val="6.6095575245172206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295-4008-9DAF-E6D07FE6E562}"/>
                </c:ext>
              </c:extLst>
            </c:dLbl>
            <c:dLbl>
              <c:idx val="4"/>
              <c:layout>
                <c:manualLayout>
                  <c:x val="5.0776970462363992E-2"/>
                  <c:y val="3.6190567802533991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D295-4008-9DAF-E6D07FE6E562}"/>
                </c:ext>
              </c:extLst>
            </c:dLbl>
            <c:dLbl>
              <c:idx val="5"/>
              <c:layout>
                <c:manualLayout>
                  <c:x val="3.2314105010001586E-2"/>
                  <c:y val="9.0532050840583297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D295-4008-9DAF-E6D07FE6E562}"/>
                </c:ext>
              </c:extLst>
            </c:dLbl>
            <c:dLbl>
              <c:idx val="6"/>
              <c:layout>
                <c:manualLayout>
                  <c:x val="3.0959317585301953E-2"/>
                  <c:y val="-6.4346019247594043E-3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600,00
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3016841644794392E-2"/>
                      <c:h val="4.957801108194809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0-D295-4008-9DAF-E6D07FE6E562}"/>
                </c:ext>
              </c:extLst>
            </c:dLbl>
            <c:dLbl>
              <c:idx val="7"/>
              <c:layout>
                <c:manualLayout>
                  <c:x val="1.0103252511938179E-2"/>
                  <c:y val="1.1120344650796244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D295-4008-9DAF-E6D07FE6E562}"/>
                </c:ext>
              </c:extLst>
            </c:dLbl>
            <c:dLbl>
              <c:idx val="8"/>
              <c:layout>
                <c:manualLayout>
                  <c:x val="2.2914833270835117E-3"/>
                  <c:y val="5.6560499139388723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D295-4008-9DAF-E6D07FE6E562}"/>
                </c:ext>
              </c:extLst>
            </c:dLbl>
            <c:dLbl>
              <c:idx val="9"/>
              <c:layout>
                <c:manualLayout>
                  <c:x val="6.5080652336223545E-3"/>
                  <c:y val="4.5179219259564585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D295-4008-9DAF-E6D07FE6E562}"/>
                </c:ext>
              </c:extLst>
            </c:dLbl>
            <c:dLbl>
              <c:idx val="10"/>
              <c:layout>
                <c:manualLayout>
                  <c:xMode val="edge"/>
                  <c:yMode val="edge"/>
                  <c:x val="0.8744493392070487"/>
                  <c:y val="0.2419825072886297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D295-4008-9DAF-E6D07FE6E562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8"/>
              <c:pt idx="0">
                <c:v>Общегосударст. вопросы </c:v>
              </c:pt>
              <c:pt idx="1">
                <c:v>Национальная экономика</c:v>
              </c:pt>
              <c:pt idx="2">
                <c:v>ЖКХ</c:v>
              </c:pt>
              <c:pt idx="3">
                <c:v>Образование</c:v>
              </c:pt>
              <c:pt idx="4">
                <c:v>Культура</c:v>
              </c:pt>
              <c:pt idx="5">
                <c:v>Социальная политика</c:v>
              </c:pt>
              <c:pt idx="6">
                <c:v>Физическая культура и спорт</c:v>
              </c:pt>
              <c:pt idx="7">
                <c:v>Межбюдж. трансферты </c:v>
              </c:pt>
            </c:strLit>
          </c:cat>
          <c:val>
            <c:numRef>
              <c:f>'9 Расходы по разделам'!$C$5:$C$12</c:f>
              <c:numCache>
                <c:formatCode>#,##0.00</c:formatCode>
                <c:ptCount val="8"/>
                <c:pt idx="0">
                  <c:v>45808.94</c:v>
                </c:pt>
                <c:pt idx="1">
                  <c:v>13813.230000000003</c:v>
                </c:pt>
                <c:pt idx="2">
                  <c:v>3881.1</c:v>
                </c:pt>
                <c:pt idx="3">
                  <c:v>256705.58</c:v>
                </c:pt>
                <c:pt idx="4">
                  <c:v>43309.11</c:v>
                </c:pt>
                <c:pt idx="5">
                  <c:v>11806.8</c:v>
                </c:pt>
                <c:pt idx="6">
                  <c:v>600</c:v>
                </c:pt>
                <c:pt idx="7">
                  <c:v>24631.23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D295-4008-9DAF-E6D07FE6E5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7264000"/>
        <c:axId val="97265536"/>
      </c:barChart>
      <c:catAx>
        <c:axId val="97264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92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97265536"/>
        <c:crosses val="autoZero"/>
        <c:auto val="1"/>
        <c:lblAlgn val="ctr"/>
        <c:lblOffset val="0"/>
        <c:tickLblSkip val="1"/>
        <c:tickMarkSkip val="1"/>
        <c:noMultiLvlLbl val="0"/>
      </c:catAx>
      <c:valAx>
        <c:axId val="97265536"/>
        <c:scaling>
          <c:orientation val="minMax"/>
          <c:max val="270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lgDashDot"/>
            </a:ln>
          </c:spPr>
        </c:majorGridlines>
        <c:numFmt formatCode="#,##0.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97264000"/>
        <c:crosses val="autoZero"/>
        <c:crossBetween val="between"/>
      </c:valAx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10800000" scaled="1"/>
          <a:tileRect/>
        </a:gra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7334810071818003"/>
          <c:y val="8.6005830903790159E-2"/>
          <c:w val="0.11123348043033079"/>
          <c:h val="7.2886297376093395E-2"/>
        </c:manualLayout>
      </c:layout>
      <c:overlay val="0"/>
      <c:spPr>
        <a:solidFill>
          <a:schemeClr val="accent5">
            <a:lumMod val="60000"/>
            <a:lumOff val="40000"/>
          </a:schemeClr>
        </a:solidFill>
        <a:ln w="25400">
          <a:noFill/>
        </a:ln>
      </c:spPr>
      <c:txPr>
        <a:bodyPr/>
        <a:lstStyle/>
        <a:p>
          <a:pPr>
            <a:defRPr sz="1285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3175">
      <a:solidFill>
        <a:srgbClr val="000000"/>
      </a:solidFill>
      <a:prstDash val="solid"/>
    </a:ln>
  </c:spPr>
  <c:txPr>
    <a:bodyPr/>
    <a:lstStyle/>
    <a:p>
      <a:pPr>
        <a:defRPr sz="16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52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2021 год </a:t>
            </a:r>
          </a:p>
        </c:rich>
      </c:tx>
      <c:layout>
        <c:manualLayout>
          <c:xMode val="edge"/>
          <c:yMode val="edge"/>
          <c:x val="0.50746355710511271"/>
          <c:y val="1.5948963317384369E-2"/>
        </c:manualLayout>
      </c:layout>
      <c:overlay val="0"/>
      <c:spPr>
        <a:noFill/>
        <a:ln w="25400">
          <a:noFill/>
        </a:ln>
      </c:spPr>
    </c:title>
    <c:autoTitleDeleted val="0"/>
    <c:view3D>
      <c:rotX val="40"/>
      <c:rotY val="6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534039655303643"/>
          <c:y val="0.38756041224396387"/>
          <c:w val="0.70566366641207323"/>
          <c:h val="0.51147828812671581"/>
        </c:manualLayout>
      </c:layout>
      <c:pie3DChart>
        <c:varyColors val="1"/>
        <c:ser>
          <c:idx val="0"/>
          <c:order val="0"/>
          <c:tx>
            <c:v>2021 год</c:v>
          </c:tx>
          <c:spPr>
            <a:ln w="12700">
              <a:solidFill>
                <a:srgbClr val="000000"/>
              </a:solidFill>
              <a:prstDash val="solid"/>
            </a:ln>
          </c:spPr>
          <c:explosion val="25"/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F746-47FC-B637-E79E0FC9956F}"/>
              </c:ext>
            </c:extLst>
          </c:dPt>
          <c:dPt>
            <c:idx val="1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F746-47FC-B637-E79E0FC9956F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F746-47FC-B637-E79E0FC9956F}"/>
              </c:ext>
            </c:extLst>
          </c:dPt>
          <c:dPt>
            <c:idx val="3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F746-47FC-B637-E79E0FC9956F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F746-47FC-B637-E79E0FC9956F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F746-47FC-B637-E79E0FC9956F}"/>
              </c:ext>
            </c:extLst>
          </c:dPt>
          <c:dPt>
            <c:idx val="6"/>
            <c:bubble3D val="0"/>
            <c:explosion val="23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F746-47FC-B637-E79E0FC9956F}"/>
              </c:ext>
            </c:extLst>
          </c:dPt>
          <c:dPt>
            <c:idx val="7"/>
            <c:bubble3D val="0"/>
            <c:explosion val="26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F746-47FC-B637-E79E0FC9956F}"/>
              </c:ext>
            </c:extLst>
          </c:dPt>
          <c:dLbls>
            <c:dLbl>
              <c:idx val="0"/>
              <c:layout>
                <c:manualLayout>
                  <c:x val="-5.7158455948756494E-2"/>
                  <c:y val="-0.1271205732001326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746-47FC-B637-E79E0FC9956F}"/>
                </c:ext>
              </c:extLst>
            </c:dLbl>
            <c:dLbl>
              <c:idx val="2"/>
              <c:layout>
                <c:manualLayout>
                  <c:x val="-1.946270397792316E-2"/>
                  <c:y val="-4.291049743184024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746-47FC-B637-E79E0FC9956F}"/>
                </c:ext>
              </c:extLst>
            </c:dLbl>
            <c:dLbl>
              <c:idx val="3"/>
              <c:layout>
                <c:manualLayout>
                  <c:x val="1.432941777854152E-3"/>
                  <c:y val="-5.945938041541330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746-47FC-B637-E79E0FC9956F}"/>
                </c:ext>
              </c:extLst>
            </c:dLbl>
            <c:dLbl>
              <c:idx val="4"/>
              <c:layout>
                <c:manualLayout>
                  <c:x val="2.3814436130807017E-3"/>
                  <c:y val="-0.1219980995198566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746-47FC-B637-E79E0FC9956F}"/>
                </c:ext>
              </c:extLst>
            </c:dLbl>
            <c:dLbl>
              <c:idx val="5"/>
              <c:layout>
                <c:manualLayout>
                  <c:x val="-4.9080407237652522E-2"/>
                  <c:y val="-0.1831357922364968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746-47FC-B637-E79E0FC9956F}"/>
                </c:ext>
              </c:extLst>
            </c:dLbl>
            <c:dLbl>
              <c:idx val="6"/>
              <c:layout>
                <c:manualLayout>
                  <c:x val="-2.0608593080093846E-2"/>
                  <c:y val="-0.18069045197101569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746-47FC-B637-E79E0FC9956F}"/>
                </c:ext>
              </c:extLst>
            </c:dLbl>
            <c:dLbl>
              <c:idx val="7"/>
              <c:layout>
                <c:manualLayout>
                  <c:x val="1.5058565440513973E-3"/>
                  <c:y val="-0.1117770326556070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746-47FC-B637-E79E0FC9956F}"/>
                </c:ext>
              </c:extLst>
            </c:dLbl>
            <c:dLbl>
              <c:idx val="8"/>
              <c:layout>
                <c:manualLayout>
                  <c:x val="3.3441105931410316E-2"/>
                  <c:y val="-4.374084818345069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746-47FC-B637-E79E0FC9956F}"/>
                </c:ext>
              </c:extLst>
            </c:dLbl>
            <c:dLbl>
              <c:idx val="9"/>
              <c:layout>
                <c:manualLayout>
                  <c:x val="2.2205682001192654E-3"/>
                  <c:y val="4.255032714212164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746-47FC-B637-E79E0FC9956F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8"/>
              <c:pt idx="0">
                <c:v>Образование</c:v>
              </c:pt>
              <c:pt idx="1">
                <c:v>Общегосуд. вопросы </c:v>
              </c:pt>
              <c:pt idx="2">
                <c:v>Нац.экономика</c:v>
              </c:pt>
              <c:pt idx="3">
                <c:v>ЖКХ</c:v>
              </c:pt>
              <c:pt idx="4">
                <c:v>Межбюдж. трансферт </c:v>
              </c:pt>
              <c:pt idx="5">
                <c:v>Культура</c:v>
              </c:pt>
              <c:pt idx="6">
                <c:v>Социальная политика</c:v>
              </c:pt>
              <c:pt idx="7">
                <c:v>Физическая культура и спорт</c:v>
              </c:pt>
            </c:strLit>
          </c:cat>
          <c:val>
            <c:numRef>
              <c:f>'10 Структура расходов '!$B$5:$B$12</c:f>
              <c:numCache>
                <c:formatCode>0.00%</c:formatCode>
                <c:ptCount val="8"/>
                <c:pt idx="0">
                  <c:v>0.64470000000000038</c:v>
                </c:pt>
                <c:pt idx="1">
                  <c:v>0.10829999999999999</c:v>
                </c:pt>
                <c:pt idx="2">
                  <c:v>3.5099999999999999E-2</c:v>
                </c:pt>
                <c:pt idx="3">
                  <c:v>4.6000000000000017E-3</c:v>
                </c:pt>
                <c:pt idx="4">
                  <c:v>6.1900000000000004E-2</c:v>
                </c:pt>
                <c:pt idx="5">
                  <c:v>0.11320000000000002</c:v>
                </c:pt>
                <c:pt idx="6">
                  <c:v>3.0599999999999999E-2</c:v>
                </c:pt>
                <c:pt idx="7">
                  <c:v>1.6000000000000005E-3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746-47FC-B637-E79E0FC995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2.4018417189376761E-2"/>
          <c:y val="5.9586573319117257E-2"/>
          <c:w val="0.25280417278348682"/>
          <c:h val="0.86921984034292354"/>
        </c:manualLayout>
      </c:layout>
      <c:overlay val="0"/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10800000" scaled="1"/>
          <a:tileRect/>
        </a:gradFill>
        <a:ln w="25400">
          <a:noFill/>
        </a:ln>
      </c:spPr>
      <c:txPr>
        <a:bodyPr/>
        <a:lstStyle/>
        <a:p>
          <a:pPr>
            <a:defRPr sz="101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3175">
      <a:noFill/>
      <a:prstDash val="solid"/>
    </a:ln>
  </c:spPr>
  <c:txPr>
    <a:bodyPr/>
    <a:lstStyle/>
    <a:p>
      <a:pPr>
        <a:defRPr sz="11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5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 2022 год</a:t>
            </a:r>
          </a:p>
        </c:rich>
      </c:tx>
      <c:layout>
        <c:manualLayout>
          <c:xMode val="edge"/>
          <c:yMode val="edge"/>
          <c:x val="0.41189062907333507"/>
          <c:y val="1.6316201794571845E-2"/>
        </c:manualLayout>
      </c:layout>
      <c:overlay val="0"/>
      <c:spPr>
        <a:noFill/>
        <a:ln w="25400">
          <a:noFill/>
        </a:ln>
      </c:spPr>
    </c:title>
    <c:autoTitleDeleted val="0"/>
    <c:view3D>
      <c:rotX val="40"/>
      <c:rotY val="5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9883626810953554E-2"/>
          <c:y val="0.38038604370756218"/>
          <c:w val="0.89596788740687905"/>
          <c:h val="0.50397456279809261"/>
        </c:manualLayout>
      </c:layout>
      <c:pie3DChart>
        <c:varyColors val="1"/>
        <c:ser>
          <c:idx val="0"/>
          <c:order val="0"/>
          <c:tx>
            <c:v>2022 год</c:v>
          </c:tx>
          <c:spPr>
            <a:ln w="12700">
              <a:solidFill>
                <a:srgbClr val="000000"/>
              </a:solidFill>
              <a:prstDash val="solid"/>
            </a:ln>
          </c:spPr>
          <c:explosion val="25"/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8F70-4385-83EF-A8D8D8CA8ABB}"/>
              </c:ext>
            </c:extLst>
          </c:dPt>
          <c:dPt>
            <c:idx val="1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8F70-4385-83EF-A8D8D8CA8ABB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8F70-4385-83EF-A8D8D8CA8ABB}"/>
              </c:ext>
            </c:extLst>
          </c:dPt>
          <c:dPt>
            <c:idx val="3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8F70-4385-83EF-A8D8D8CA8ABB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8F70-4385-83EF-A8D8D8CA8ABB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8F70-4385-83EF-A8D8D8CA8ABB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8F70-4385-83EF-A8D8D8CA8ABB}"/>
              </c:ext>
            </c:extLst>
          </c:dPt>
          <c:dPt>
            <c:idx val="7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8F70-4385-83EF-A8D8D8CA8ABB}"/>
              </c:ext>
            </c:extLst>
          </c:dPt>
          <c:dLbls>
            <c:dLbl>
              <c:idx val="0"/>
              <c:layout>
                <c:manualLayout>
                  <c:x val="-0.11133334447843707"/>
                  <c:y val="-0.14461216195352369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64,09%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- 0,38/%)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F70-4385-83EF-A8D8D8CA8ABB}"/>
                </c:ext>
              </c:extLst>
            </c:dLbl>
            <c:dLbl>
              <c:idx val="1"/>
              <c:layout>
                <c:manualLayout>
                  <c:x val="8.3864870321563395E-2"/>
                  <c:y val="2.9671728235878311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11,44%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+ 0,61%)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F70-4385-83EF-A8D8D8CA8ABB}"/>
                </c:ext>
              </c:extLst>
            </c:dLbl>
            <c:dLbl>
              <c:idx val="2"/>
              <c:layout>
                <c:manualLayout>
                  <c:x val="-2.3503909145114838E-3"/>
                  <c:y val="-6.9188020813773538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3,45%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- 0,06%)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F70-4385-83EF-A8D8D8CA8ABB}"/>
                </c:ext>
              </c:extLst>
            </c:dLbl>
            <c:dLbl>
              <c:idx val="3"/>
              <c:layout>
                <c:manualLayout>
                  <c:x val="1.1629469883143589E-2"/>
                  <c:y val="-0.1369890130983231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0,97%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+ 0,51%)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F70-4385-83EF-A8D8D8CA8ABB}"/>
                </c:ext>
              </c:extLst>
            </c:dLbl>
            <c:dLbl>
              <c:idx val="4"/>
              <c:layout>
                <c:manualLayout>
                  <c:x val="7.4229511120027222E-2"/>
                  <c:y val="-0.21023797303556463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6,15%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- 0,04%)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F70-4385-83EF-A8D8D8CA8ABB}"/>
                </c:ext>
              </c:extLst>
            </c:dLbl>
            <c:dLbl>
              <c:idx val="5"/>
              <c:layout>
                <c:manualLayout>
                  <c:x val="-9.0253791041182527E-4"/>
                  <c:y val="-0.22983329786479403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10,81%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- 0,51%)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F70-4385-83EF-A8D8D8CA8ABB}"/>
                </c:ext>
              </c:extLst>
            </c:dLbl>
            <c:dLbl>
              <c:idx val="6"/>
              <c:layout>
                <c:manualLayout>
                  <c:x val="-0.10527411724262115"/>
                  <c:y val="-0.15767276308267508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2,94%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- 0,12%)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F70-4385-83EF-A8D8D8CA8ABB}"/>
                </c:ext>
              </c:extLst>
            </c:dLbl>
            <c:dLbl>
              <c:idx val="7"/>
              <c:layout>
                <c:manualLayout>
                  <c:x val="-3.0935114399681342E-3"/>
                  <c:y val="-7.5032401553939407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0,15%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- 0,01%)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F70-4385-83EF-A8D8D8CA8ABB}"/>
                </c:ext>
              </c:extLst>
            </c:dLbl>
            <c:dLbl>
              <c:idx val="8"/>
              <c:layout>
                <c:manualLayout>
                  <c:x val="4.2756184139403006E-2"/>
                  <c:y val="-9.5793598137275768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4,70%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+0,10%)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F70-4385-83EF-A8D8D8CA8ABB}"/>
                </c:ext>
              </c:extLst>
            </c:dLbl>
            <c:dLbl>
              <c:idx val="9"/>
              <c:layout>
                <c:manualLayout>
                  <c:x val="6.1846186424149213E-2"/>
                  <c:y val="8.9300101398295043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0,20%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+ 0,03%)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F70-4385-83EF-A8D8D8CA8ABB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8"/>
              <c:pt idx="0">
                <c:v>Образование</c:v>
              </c:pt>
              <c:pt idx="1">
                <c:v>Общегосударств. вопросы</c:v>
              </c:pt>
              <c:pt idx="2">
                <c:v>Нац. экономика</c:v>
              </c:pt>
              <c:pt idx="3">
                <c:v>ЖКХ</c:v>
              </c:pt>
              <c:pt idx="4">
                <c:v>Межбюдж. трансферты</c:v>
              </c:pt>
              <c:pt idx="5">
                <c:v>Культура</c:v>
              </c:pt>
              <c:pt idx="6">
                <c:v>Социальная политика</c:v>
              </c:pt>
              <c:pt idx="7">
                <c:v>Физическая культура и спорт</c:v>
              </c:pt>
            </c:strLit>
          </c:cat>
          <c:val>
            <c:numRef>
              <c:f>'10 Структура расходов '!$E$5:$E$12</c:f>
              <c:numCache>
                <c:formatCode>0.00%</c:formatCode>
                <c:ptCount val="8"/>
                <c:pt idx="0">
                  <c:v>0.64090000000000025</c:v>
                </c:pt>
                <c:pt idx="1">
                  <c:v>0.1144</c:v>
                </c:pt>
                <c:pt idx="2">
                  <c:v>3.4500000000000003E-2</c:v>
                </c:pt>
                <c:pt idx="3">
                  <c:v>9.7000000000000003E-3</c:v>
                </c:pt>
                <c:pt idx="4">
                  <c:v>6.1499999999999999E-2</c:v>
                </c:pt>
                <c:pt idx="5">
                  <c:v>0.10810000000000003</c:v>
                </c:pt>
                <c:pt idx="6">
                  <c:v>2.9399999999999999E-2</c:v>
                </c:pt>
                <c:pt idx="7">
                  <c:v>1.5000000000000005E-3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F70-4385-83EF-A8D8D8CA8A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10800000" scaled="1"/>
          <a:tileRect/>
        </a:gradFill>
        <a:ln w="25400">
          <a:noFill/>
        </a:ln>
      </c:spPr>
    </c:plotArea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3175">
      <a:noFill/>
      <a:prstDash val="solid"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600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  <a:r>
              <a:rPr lang="ru-RU" sz="1400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2021 год ( 312 610,70 тыс. руб.)      </a:t>
            </a:r>
          </a:p>
        </c:rich>
      </c:tx>
      <c:layout>
        <c:manualLayout>
          <c:xMode val="edge"/>
          <c:yMode val="edge"/>
          <c:x val="0.36507964282242522"/>
          <c:y val="1.4005602240896359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2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518539727988548"/>
          <c:y val="0.11401534411955098"/>
          <c:w val="0.68174196987465541"/>
          <c:h val="0.85423739889197237"/>
        </c:manualLayout>
      </c:layout>
      <c:pie3DChart>
        <c:varyColors val="1"/>
        <c:ser>
          <c:idx val="0"/>
          <c:order val="0"/>
          <c:tx>
            <c:v>2021</c:v>
          </c:tx>
          <c:spPr>
            <a:ln w="12700">
              <a:solidFill>
                <a:srgbClr val="000000"/>
              </a:solidFill>
              <a:prstDash val="solid"/>
            </a:ln>
          </c:spPr>
          <c:explosion val="9"/>
          <c:dPt>
            <c:idx val="0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57DC-496E-8C18-883DBD7B17EB}"/>
              </c:ext>
            </c:extLst>
          </c:dPt>
          <c:dPt>
            <c:idx val="1"/>
            <c:bubble3D val="0"/>
            <c:explosion val="5"/>
            <c:spPr>
              <a:solidFill>
                <a:srgbClr val="7030A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57DC-496E-8C18-883DBD7B17EB}"/>
              </c:ext>
            </c:extLst>
          </c:dPt>
          <c:dPt>
            <c:idx val="2"/>
            <c:bubble3D val="0"/>
            <c:explosion val="4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57DC-496E-8C18-883DBD7B17EB}"/>
              </c:ext>
            </c:extLst>
          </c:dPt>
          <c:dPt>
            <c:idx val="3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57DC-496E-8C18-883DBD7B17EB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57DC-496E-8C18-883DBD7B17EB}"/>
              </c:ext>
            </c:extLst>
          </c:dPt>
          <c:dLbls>
            <c:dLbl>
              <c:idx val="0"/>
              <c:layout>
                <c:manualLayout>
                  <c:x val="-7.9523855814319505E-2"/>
                  <c:y val="1.464611041266900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7DC-496E-8C18-883DBD7B17EB}"/>
                </c:ext>
              </c:extLst>
            </c:dLbl>
            <c:dLbl>
              <c:idx val="1"/>
              <c:layout>
                <c:manualLayout>
                  <c:x val="0.18881417600577716"/>
                  <c:y val="0.1501835799936771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1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7DC-496E-8C18-883DBD7B17EB}"/>
                </c:ext>
              </c:extLst>
            </c:dLbl>
            <c:dLbl>
              <c:idx val="2"/>
              <c:layout>
                <c:manualLayout>
                  <c:x val="4.7986232004302715E-2"/>
                  <c:y val="1.1811540596710138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7DC-496E-8C18-883DBD7B17EB}"/>
                </c:ext>
              </c:extLst>
            </c:dLbl>
            <c:dLbl>
              <c:idx val="3"/>
              <c:layout>
                <c:manualLayout>
                  <c:x val="2.7023473917612152E-2"/>
                  <c:y val="8.778873229081658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2,8%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7DC-496E-8C18-883DBD7B17EB}"/>
                </c:ext>
              </c:extLst>
            </c:dLbl>
            <c:dLbl>
              <c:idx val="4"/>
              <c:layout>
                <c:manualLayout>
                  <c:x val="5.2558337615205522E-2"/>
                  <c:y val="3.478888668328223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7DC-496E-8C18-883DBD7B17EB}"/>
                </c:ext>
              </c:extLst>
            </c:dLbl>
            <c:dLbl>
              <c:idx val="5"/>
              <c:layout>
                <c:manualLayout>
                  <c:x val="-3.3765964439630189E-2"/>
                  <c:y val="5.439525941610243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7DC-496E-8C18-883DBD7B17EB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6"/>
              <c:pt idx="0">
                <c:v>ЖКХ</c:v>
              </c:pt>
              <c:pt idx="1">
                <c:v>Образование</c:v>
              </c:pt>
              <c:pt idx="2">
                <c:v>Физическая культура и спорт</c:v>
              </c:pt>
              <c:pt idx="3">
                <c:v>Нац. Экономика</c:v>
              </c:pt>
              <c:pt idx="4">
                <c:v>Культура</c:v>
              </c:pt>
              <c:pt idx="5">
                <c:v>Социальная политика</c:v>
              </c:pt>
            </c:strLit>
          </c:cat>
          <c:val>
            <c:numRef>
              <c:f>'11 Динамика социальных расходов'!$B$5:$B$10</c:f>
              <c:numCache>
                <c:formatCode>0.0%</c:formatCode>
                <c:ptCount val="6"/>
                <c:pt idx="0">
                  <c:v>4.6044995098287805E-3</c:v>
                </c:pt>
                <c:pt idx="1">
                  <c:v>0.63480487933606689</c:v>
                </c:pt>
                <c:pt idx="2">
                  <c:v>1.5485203694305049E-3</c:v>
                </c:pt>
                <c:pt idx="3">
                  <c:v>2.8416871490746374E-2</c:v>
                </c:pt>
                <c:pt idx="4">
                  <c:v>0.10989593555987337</c:v>
                </c:pt>
                <c:pt idx="5">
                  <c:v>2.7536021487268646E-2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7DC-496E-8C18-883DBD7B17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7.054673721340392E-3"/>
          <c:y val="2.8811827093041947E-2"/>
          <c:w val="0.13280811465297979"/>
          <c:h val="0.95622475761958381"/>
        </c:manualLayout>
      </c:layout>
      <c:overlay val="0"/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10800000" scaled="1"/>
          <a:tileRect/>
        </a:gradFill>
        <a:ln w="25400">
          <a:noFill/>
        </a:ln>
      </c:spPr>
      <c:txPr>
        <a:bodyPr/>
        <a:lstStyle/>
        <a:p>
          <a:pPr>
            <a:defRPr sz="101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3175">
      <a:noFill/>
      <a:prstDash val="solid"/>
    </a:ln>
  </c:spPr>
  <c:txPr>
    <a:bodyPr/>
    <a:lstStyle/>
    <a:p>
      <a:pPr>
        <a:defRPr sz="8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25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  <a:r>
              <a:rPr lang="ru-RU" sz="1400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2022 год (319 777,51 тыс. руб.) </a:t>
            </a:r>
          </a:p>
          <a:p>
            <a:pPr>
              <a:defRPr sz="10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00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 (+ 7 166,81 тыс. руб. или + 2,3%)</a:t>
            </a:r>
          </a:p>
        </c:rich>
      </c:tx>
      <c:layout>
        <c:manualLayout>
          <c:xMode val="edge"/>
          <c:yMode val="edge"/>
          <c:x val="0.31040592148203722"/>
          <c:y val="1.1441647597254004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2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320961875342755"/>
          <c:y val="0.18535469107551489"/>
          <c:w val="0.69892511845550198"/>
          <c:h val="0.7191080558702837"/>
        </c:manualLayout>
      </c:layout>
      <c:pie3DChart>
        <c:varyColors val="1"/>
        <c:ser>
          <c:idx val="0"/>
          <c:order val="0"/>
          <c:tx>
            <c:v>2022</c:v>
          </c:tx>
          <c:spPr>
            <a:ln w="12700">
              <a:solidFill>
                <a:srgbClr val="000000"/>
              </a:solidFill>
              <a:prstDash val="solid"/>
            </a:ln>
          </c:spPr>
          <c:explosion val="4"/>
          <c:dPt>
            <c:idx val="0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DD54-4201-9BCC-C45684BFA002}"/>
              </c:ext>
            </c:extLst>
          </c:dPt>
          <c:dPt>
            <c:idx val="1"/>
            <c:bubble3D val="0"/>
            <c:explosion val="8"/>
            <c:spPr>
              <a:solidFill>
                <a:srgbClr val="7030A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DD54-4201-9BCC-C45684BFA002}"/>
              </c:ext>
            </c:extLst>
          </c:dPt>
          <c:dPt>
            <c:idx val="2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DD54-4201-9BCC-C45684BFA002}"/>
              </c:ext>
            </c:extLst>
          </c:dPt>
          <c:dPt>
            <c:idx val="3"/>
            <c:bubble3D val="0"/>
            <c:explosion val="7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DD54-4201-9BCC-C45684BFA002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DD54-4201-9BCC-C45684BFA002}"/>
              </c:ext>
            </c:extLst>
          </c:dPt>
          <c:dLbls>
            <c:dLbl>
              <c:idx val="0"/>
              <c:layout>
                <c:manualLayout>
                  <c:x val="-3.9191000335172317E-2"/>
                  <c:y val="5.3288647843504781E-2"/>
                </c:manualLayout>
              </c:layout>
              <c:tx>
                <c:rich>
                  <a:bodyPr/>
                  <a:lstStyle/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75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1,0%</a:t>
                    </a:r>
                  </a:p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75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+ 0,5%)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D54-4201-9BCC-C45684BFA002}"/>
                </c:ext>
              </c:extLst>
            </c:dLbl>
            <c:dLbl>
              <c:idx val="1"/>
              <c:layout>
                <c:manualLayout>
                  <c:x val="7.0483782119827691E-3"/>
                  <c:y val="0.14368210838633741"/>
                </c:manualLayout>
              </c:layout>
              <c:tx>
                <c:rich>
                  <a:bodyPr/>
                  <a:lstStyle/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75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63,0%</a:t>
                    </a:r>
                  </a:p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75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(- 0,5%)</a:t>
                    </a:r>
                  </a:p>
                </c:rich>
              </c:tx>
              <c:spPr>
                <a:solidFill>
                  <a:sysClr val="window" lastClr="FFFFFF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D54-4201-9BCC-C45684BFA002}"/>
                </c:ext>
              </c:extLst>
            </c:dLbl>
            <c:dLbl>
              <c:idx val="2"/>
              <c:layout>
                <c:manualLayout>
                  <c:x val="4.2492410556000774E-2"/>
                  <c:y val="6.473029544075875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0,1%
( - 0,1%)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54-4201-9BCC-C45684BFA002}"/>
                </c:ext>
              </c:extLst>
            </c:dLbl>
            <c:dLbl>
              <c:idx val="3"/>
              <c:layout>
                <c:manualLayout>
                  <c:x val="-1.9266573159836431E-2"/>
                  <c:y val="6.4946996041970781E-2"/>
                </c:manualLayout>
              </c:layout>
              <c:tx>
                <c:rich>
                  <a:bodyPr/>
                  <a:lstStyle/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75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2,8%</a:t>
                    </a:r>
                  </a:p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75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(+ 0,0%)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54-4201-9BCC-C45684BFA002}"/>
                </c:ext>
              </c:extLst>
            </c:dLbl>
            <c:dLbl>
              <c:idx val="4"/>
              <c:layout>
                <c:manualLayout>
                  <c:x val="-1.8859409987783553E-2"/>
                  <c:y val="0.10877601398223405"/>
                </c:manualLayout>
              </c:layout>
              <c:tx>
                <c:rich>
                  <a:bodyPr/>
                  <a:lstStyle/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75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10,4%</a:t>
                    </a:r>
                  </a:p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75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(- 0,6%)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D54-4201-9BCC-C45684BFA002}"/>
                </c:ext>
              </c:extLst>
            </c:dLbl>
            <c:dLbl>
              <c:idx val="5"/>
              <c:layout>
                <c:manualLayout>
                  <c:x val="-2.9022298138658593E-3"/>
                  <c:y val="9.648798476849430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2,6%</a:t>
                    </a:r>
                  </a:p>
                  <a:p>
                    <a:r>
                      <a:rPr lang="en-US"/>
                      <a:t>( - 0,2%)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D54-4201-9BCC-C45684BFA002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7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6"/>
              <c:pt idx="0">
                <c:v>ЖКХ</c:v>
              </c:pt>
              <c:pt idx="1">
                <c:v>Образование</c:v>
              </c:pt>
              <c:pt idx="2">
                <c:v>Физическая культура и спорт</c:v>
              </c:pt>
              <c:pt idx="3">
                <c:v>Нац. Экономика</c:v>
              </c:pt>
              <c:pt idx="4">
                <c:v>Культура</c:v>
              </c:pt>
              <c:pt idx="5">
                <c:v>Социальная политика</c:v>
              </c:pt>
            </c:strLit>
          </c:cat>
          <c:val>
            <c:numRef>
              <c:f>'11 Динамика социальных расходов'!$F$5:$F$10</c:f>
              <c:numCache>
                <c:formatCode>0.0%</c:formatCode>
                <c:ptCount val="6"/>
                <c:pt idx="0">
                  <c:v>9.6892821400573741E-3</c:v>
                </c:pt>
                <c:pt idx="1">
                  <c:v>0.62964051542457344</c:v>
                </c:pt>
                <c:pt idx="2">
                  <c:v>1.4979179315231319E-3</c:v>
                </c:pt>
                <c:pt idx="3">
                  <c:v>2.7535451410925109E-2</c:v>
                </c:pt>
                <c:pt idx="4">
                  <c:v>0.10418808117187314</c:v>
                </c:pt>
                <c:pt idx="5">
                  <c:v>2.5782862465744193E-2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D54-4201-9BCC-C45684BFA0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7.054673721340392E-3"/>
          <c:y val="5.9496567505720896E-2"/>
          <c:w val="0.14092533090336468"/>
          <c:h val="0.91533180778032031"/>
        </c:manualLayout>
      </c:layout>
      <c:overlay val="0"/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10800000" scaled="1"/>
          <a:tileRect/>
        </a:gradFill>
        <a:ln w="25400">
          <a:noFill/>
        </a:ln>
      </c:spPr>
      <c:txPr>
        <a:bodyPr/>
        <a:lstStyle/>
        <a:p>
          <a:pPr>
            <a:defRPr sz="101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3175">
      <a:noFill/>
      <a:prstDash val="solid"/>
    </a:ln>
  </c:spPr>
  <c:txPr>
    <a:bodyPr/>
    <a:lstStyle/>
    <a:p>
      <a:pPr>
        <a:defRPr sz="10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2400" i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2021 год</a:t>
            </a:r>
          </a:p>
        </c:rich>
      </c:tx>
      <c:layout>
        <c:manualLayout>
          <c:xMode val="edge"/>
          <c:yMode val="edge"/>
          <c:x val="0.50917925799815578"/>
          <c:y val="3.53536016331292E-2"/>
        </c:manualLayout>
      </c:layout>
      <c:overlay val="0"/>
      <c:spPr>
        <a:scene3d>
          <a:camera prst="orthographicFront"/>
          <a:lightRig rig="threePt" dir="t"/>
        </a:scene3d>
        <a:sp3d prstMaterial="matte">
          <a:bevelT w="63500" h="63500" prst="artDeco"/>
          <a:contourClr>
            <a:srgbClr val="000000"/>
          </a:contourClr>
        </a:sp3d>
      </c:spPr>
    </c:title>
    <c:autoTitleDeleted val="0"/>
    <c:plotArea>
      <c:layout>
        <c:manualLayout>
          <c:layoutTarget val="inner"/>
          <c:xMode val="edge"/>
          <c:yMode val="edge"/>
          <c:x val="0.23886252394126409"/>
          <c:y val="0.1635029649071644"/>
          <c:w val="0.54479747463999595"/>
          <c:h val="0.74657431709925171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5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2021</a:t>
            </a:r>
          </a:p>
        </c:rich>
      </c:tx>
      <c:layout>
        <c:manualLayout>
          <c:xMode val="edge"/>
          <c:yMode val="edge"/>
          <c:x val="0.45376707148894535"/>
          <c:y val="8.3319391270590317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25052776332349835"/>
          <c:y val="0.26433079990146102"/>
          <c:w val="0.62781032959410088"/>
          <c:h val="0.63781315863906363"/>
        </c:manualLayout>
      </c:layout>
      <c:pieChart>
        <c:varyColors val="1"/>
        <c:ser>
          <c:idx val="0"/>
          <c:order val="0"/>
          <c:tx>
            <c:v>2021</c:v>
          </c:tx>
          <c:spPr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D43B-4B4A-8E61-F3E9694FFD20}"/>
              </c:ext>
            </c:extLst>
          </c:dPt>
          <c:dPt>
            <c:idx val="1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D43B-4B4A-8E61-F3E9694FFD20}"/>
              </c:ext>
            </c:extLst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D43B-4B4A-8E61-F3E9694FFD20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D43B-4B4A-8E61-F3E9694FFD20}"/>
              </c:ext>
            </c:extLst>
          </c:dPt>
          <c:dPt>
            <c:idx val="4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D43B-4B4A-8E61-F3E9694FFD20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D43B-4B4A-8E61-F3E9694FFD20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D43B-4B4A-8E61-F3E9694FFD20}"/>
              </c:ext>
            </c:extLst>
          </c:dPt>
          <c:dLbls>
            <c:dLbl>
              <c:idx val="0"/>
              <c:layout>
                <c:manualLayout>
                  <c:x val="6.3946496838532527E-2"/>
                  <c:y val="-0.19398928841890131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253 334,28;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65,4%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43B-4B4A-8E61-F3E9694FFD20}"/>
                </c:ext>
              </c:extLst>
            </c:dLbl>
            <c:dLbl>
              <c:idx val="1"/>
              <c:layout>
                <c:manualLayout>
                  <c:x val="1.7430268250367018E-2"/>
                  <c:y val="-7.010637658513133E-2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2 328,24;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0,6%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43B-4B4A-8E61-F3E9694FFD20}"/>
                </c:ext>
              </c:extLst>
            </c:dLbl>
            <c:dLbl>
              <c:idx val="2"/>
              <c:layout>
                <c:manualLayout>
                  <c:x val="2.5028693447217448E-2"/>
                  <c:y val="-0.11418508778626577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46 553,43;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12,0%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43B-4B4A-8E61-F3E9694FFD20}"/>
                </c:ext>
              </c:extLst>
            </c:dLbl>
            <c:dLbl>
              <c:idx val="3"/>
              <c:layout>
                <c:manualLayout>
                  <c:x val="-9.9530478736507999E-2"/>
                  <c:y val="-7.4293482723697804E-2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23 965,07;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6,2%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43B-4B4A-8E61-F3E9694FFD20}"/>
                </c:ext>
              </c:extLst>
            </c:dLbl>
            <c:dLbl>
              <c:idx val="4"/>
              <c:layout>
                <c:manualLayout>
                  <c:x val="-2.5897208967071494E-2"/>
                  <c:y val="-0.10353956624483353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4 561,01;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1,2%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43B-4B4A-8E61-F3E9694FFD20}"/>
                </c:ext>
              </c:extLst>
            </c:dLbl>
            <c:dLbl>
              <c:idx val="5"/>
              <c:layout>
                <c:manualLayout>
                  <c:x val="3.4765741188492807E-2"/>
                  <c:y val="-4.3035738725011631E-2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16 768,56;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4,3%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43B-4B4A-8E61-F3E9694FFD20}"/>
                </c:ext>
              </c:extLst>
            </c:dLbl>
            <c:dLbl>
              <c:idx val="6"/>
              <c:layout>
                <c:manualLayout>
                  <c:x val="-1.6753861734838203E-2"/>
                  <c:y val="-8.4976195366883667E-2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39 956,06;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10,3%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43B-4B4A-8E61-F3E9694FFD20}"/>
                </c:ext>
              </c:extLst>
            </c:dLbl>
            <c:dLbl>
              <c:idx val="7"/>
              <c:layout>
                <c:manualLayout>
                  <c:x val="-0.16364847373530381"/>
                  <c:y val="4.9069292232849171E-2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45 079,6;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12,7%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43B-4B4A-8E61-F3E9694FFD20}"/>
                </c:ext>
              </c:extLst>
            </c:dLbl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7"/>
              <c:pt idx="0">
                <c:v>Фонд оплаты труда</c:v>
              </c:pt>
              <c:pt idx="1">
                <c:v>Услуги связи</c:v>
              </c:pt>
              <c:pt idx="2">
                <c:v>Коммунальные услуги</c:v>
              </c:pt>
              <c:pt idx="3">
                <c:v>Перечисления другим бюджетам  РФ</c:v>
              </c:pt>
              <c:pt idx="4">
                <c:v>Увелич. ст-ти основ. средств </c:v>
              </c:pt>
              <c:pt idx="5">
                <c:v>Увелич. ст-ти матер. запасов </c:v>
              </c:pt>
              <c:pt idx="6">
                <c:v>Прочие расходы</c:v>
              </c:pt>
            </c:strLit>
          </c:cat>
          <c:val>
            <c:numRef>
              <c:f>'12 Расходы по экон. классиф.'!$B$3:$B$9</c:f>
              <c:numCache>
                <c:formatCode>#,##0.00</c:formatCode>
                <c:ptCount val="7"/>
                <c:pt idx="0">
                  <c:v>253334.28</c:v>
                </c:pt>
                <c:pt idx="1">
                  <c:v>2328.2399999999998</c:v>
                </c:pt>
                <c:pt idx="2">
                  <c:v>46553.43</c:v>
                </c:pt>
                <c:pt idx="3">
                  <c:v>23965.07</c:v>
                </c:pt>
                <c:pt idx="4">
                  <c:v>4561.01</c:v>
                </c:pt>
                <c:pt idx="5">
                  <c:v>16768.560000000001</c:v>
                </c:pt>
                <c:pt idx="6">
                  <c:v>39956.06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43B-4B4A-8E61-F3E9694FFD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0"/>
      </c:pie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1.5410977975579138E-2"/>
          <c:y val="2.1178467066140606E-2"/>
          <c:w val="0.21367965656835269"/>
          <c:h val="0.97371061637994782"/>
        </c:manualLayout>
      </c:layout>
      <c:overlay val="0"/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10800000" scaled="1"/>
          <a:tileRect/>
        </a:gradFill>
        <a:ln w="25400">
          <a:noFill/>
        </a:ln>
      </c:spPr>
      <c:txPr>
        <a:bodyPr/>
        <a:lstStyle/>
        <a:p>
          <a:pPr>
            <a:defRPr sz="92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9525">
      <a:noFill/>
    </a:ln>
  </c:spPr>
  <c:txPr>
    <a:bodyPr/>
    <a:lstStyle/>
    <a:p>
      <a:pPr>
        <a:defRPr sz="9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72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en-US"/>
              <a:t>202</a:t>
            </a:r>
            <a:r>
              <a:rPr lang="ru-RU"/>
              <a:t>2</a:t>
            </a:r>
            <a:endParaRPr lang="en-US"/>
          </a:p>
        </c:rich>
      </c:tx>
      <c:layout>
        <c:manualLayout>
          <c:xMode val="edge"/>
          <c:yMode val="edge"/>
          <c:x val="0.43105520708216571"/>
          <c:y val="6.8883295254862044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5.7416335012726943E-2"/>
          <c:y val="0.27659574468085107"/>
          <c:w val="0.88516849811287268"/>
          <c:h val="0.6055646481178395"/>
        </c:manualLayout>
      </c:layout>
      <c:pieChart>
        <c:varyColors val="1"/>
        <c:ser>
          <c:idx val="0"/>
          <c:order val="0"/>
          <c:tx>
            <c:v>2022</c:v>
          </c:tx>
          <c:spPr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6D5A-4F16-A9F9-2C0DA8337755}"/>
              </c:ext>
            </c:extLst>
          </c:dPt>
          <c:dPt>
            <c:idx val="1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6D5A-4F16-A9F9-2C0DA8337755}"/>
              </c:ext>
            </c:extLst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6D5A-4F16-A9F9-2C0DA8337755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6D5A-4F16-A9F9-2C0DA8337755}"/>
              </c:ext>
            </c:extLst>
          </c:dPt>
          <c:dPt>
            <c:idx val="4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6D5A-4F16-A9F9-2C0DA8337755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6D5A-4F16-A9F9-2C0DA8337755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6D5A-4F16-A9F9-2C0DA8337755}"/>
              </c:ext>
            </c:extLst>
          </c:dPt>
          <c:dLbls>
            <c:dLbl>
              <c:idx val="0"/>
              <c:layout>
                <c:manualLayout>
                  <c:x val="6.8808309789301816E-2"/>
                  <c:y val="-0.17298152803202169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261 515,38; 65,3%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- 0,1%)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D5A-4F16-A9F9-2C0DA8337755}"/>
                </c:ext>
              </c:extLst>
            </c:dLbl>
            <c:dLbl>
              <c:idx val="1"/>
              <c:layout>
                <c:manualLayout>
                  <c:x val="-3.1533733442555383E-2"/>
                  <c:y val="-2.5947115342506568E-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2 458,90; 0,6%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 0,0%)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D5A-4F16-A9F9-2C0DA8337755}"/>
                </c:ext>
              </c:extLst>
            </c:dLbl>
            <c:dLbl>
              <c:idx val="2"/>
              <c:layout>
                <c:manualLayout>
                  <c:x val="2.2443341079180425E-2"/>
                  <c:y val="-7.692957179017805E-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47 710,41;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11,9%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- 0,1%)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D5A-4F16-A9F9-2C0DA8337755}"/>
                </c:ext>
              </c:extLst>
            </c:dLbl>
            <c:dLbl>
              <c:idx val="3"/>
              <c:layout>
                <c:manualLayout>
                  <c:x val="-8.4317807731660685E-2"/>
                  <c:y val="-0.1092705829797475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24 631,23; 6,1%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(- 0,1%)</a:t>
                    </a:r>
                  </a:p>
                </c:rich>
              </c:tx>
              <c:numFmt formatCode="0%" sourceLinked="0"/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D5A-4F16-A9F9-2C0DA8337755}"/>
                </c:ext>
              </c:extLst>
            </c:dLbl>
            <c:dLbl>
              <c:idx val="4"/>
              <c:layout>
                <c:manualLayout>
                  <c:x val="2.9647313194131008E-2"/>
                  <c:y val="-0.14099848475559046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6 508,64; 1,6%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(+ 0,4%)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D5A-4F16-A9F9-2C0DA8337755}"/>
                </c:ext>
              </c:extLst>
            </c:dLbl>
            <c:dLbl>
              <c:idx val="5"/>
              <c:layout>
                <c:manualLayout>
                  <c:x val="5.4718001014204517E-3"/>
                  <c:y val="-2.8487120422516748E-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16 829,43;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4,2%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(- 0,1%)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D5A-4F16-A9F9-2C0DA8337755}"/>
                </c:ext>
              </c:extLst>
            </c:dLbl>
            <c:dLbl>
              <c:idx val="6"/>
              <c:layout>
                <c:manualLayout>
                  <c:x val="-5.661712668082095E-3"/>
                  <c:y val="-7.7433894178133247E-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40 902,00; 10,2%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- 0,1%)</a:t>
                    </a:r>
                  </a:p>
                </c:rich>
              </c:tx>
              <c:numFmt formatCode="0%" sourceLinked="0"/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D5A-4F16-A9F9-2C0DA8337755}"/>
                </c:ext>
              </c:extLst>
            </c:dLbl>
            <c:dLbl>
              <c:idx val="7"/>
              <c:layout>
                <c:manualLayout>
                  <c:x val="-0.11885318693536615"/>
                  <c:y val="6.2849885699771388E-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35 991,0; 11,2%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(- 1,5%)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D5A-4F16-A9F9-2C0DA8337755}"/>
                </c:ext>
              </c:extLst>
            </c:dLbl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7"/>
              <c:pt idx="0">
                <c:v>Фонд оплаты труда</c:v>
              </c:pt>
              <c:pt idx="1">
                <c:v>Услуги связи</c:v>
              </c:pt>
              <c:pt idx="2">
                <c:v>Коммунальные услуги</c:v>
              </c:pt>
              <c:pt idx="3">
                <c:v>Перечисления другим бюджетам  РФ</c:v>
              </c:pt>
              <c:pt idx="4">
                <c:v>Увелич. ст-ти основ. средств </c:v>
              </c:pt>
              <c:pt idx="5">
                <c:v>Увелич. ст-ти матер. запасов </c:v>
              </c:pt>
              <c:pt idx="6">
                <c:v>Прочие расходы</c:v>
              </c:pt>
            </c:strLit>
          </c:cat>
          <c:val>
            <c:numRef>
              <c:f>'12 Расходы по экон. классиф.'!$F$3:$F$9</c:f>
              <c:numCache>
                <c:formatCode>#,##0.00</c:formatCode>
                <c:ptCount val="7"/>
                <c:pt idx="0">
                  <c:v>261515.37999999998</c:v>
                </c:pt>
                <c:pt idx="1">
                  <c:v>2458.9</c:v>
                </c:pt>
                <c:pt idx="2">
                  <c:v>47710.41</c:v>
                </c:pt>
                <c:pt idx="3">
                  <c:v>24631.23</c:v>
                </c:pt>
                <c:pt idx="4">
                  <c:v>6508.64</c:v>
                </c:pt>
                <c:pt idx="5">
                  <c:v>16829.43</c:v>
                </c:pt>
                <c:pt idx="6">
                  <c:v>40902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D5A-4F16-A9F9-2C0DA83377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gradFill flip="none" rotWithShape="1">
      <a:gsLst>
        <a:gs pos="0">
          <a:schemeClr val="accent5">
            <a:lumMod val="60000"/>
            <a:lumOff val="40000"/>
            <a:shade val="30000"/>
            <a:satMod val="115000"/>
          </a:schemeClr>
        </a:gs>
        <a:gs pos="50000">
          <a:schemeClr val="accent5">
            <a:lumMod val="60000"/>
            <a:lumOff val="40000"/>
            <a:shade val="67500"/>
            <a:satMod val="115000"/>
          </a:schemeClr>
        </a:gs>
        <a:gs pos="100000">
          <a:schemeClr val="accent5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9525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1800" i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2022 год</a:t>
            </a:r>
          </a:p>
        </c:rich>
      </c:tx>
      <c:layout>
        <c:manualLayout>
          <c:xMode val="edge"/>
          <c:yMode val="edge"/>
          <c:x val="0.17085385603395317"/>
          <c:y val="9.722222222222222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30582872619646073"/>
          <c:y val="0.16718722659667543"/>
          <c:w val="0.45926453342268386"/>
          <c:h val="0.71951443569553863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802919060793127"/>
          <c:y val="0.18072904949381341"/>
          <c:w val="0.54592360076612045"/>
          <c:h val="0.7213990438695179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baseline="0">
                <a:solidFill>
                  <a:schemeClr val="tx1"/>
                </a:solidFill>
              </a:defRPr>
            </a:pPr>
            <a:r>
              <a:rPr lang="en-US" sz="2400" i="1" baseline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2021</a:t>
            </a:r>
            <a:r>
              <a:rPr lang="ru-RU" sz="2400" i="1" baseline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год</a:t>
            </a:r>
            <a:endParaRPr lang="en-US" sz="2400" i="1" baseline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2774409474216131"/>
          <c:y val="0.16626092471206905"/>
          <c:w val="0.65536333776533784"/>
          <c:h val="0.67720878235751591"/>
        </c:manualLayout>
      </c:layout>
      <c:pieChart>
        <c:varyColors val="1"/>
        <c:ser>
          <c:idx val="0"/>
          <c:order val="0"/>
          <c:tx>
            <c:strRef>
              <c:f>'2 Доходы всего'!$B$4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rgbClr val="FFFF00"/>
            </a:solidFill>
            <a:effectLst>
              <a:outerShdw blurRad="50800" dist="38100" dir="2400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01600" h="101600"/>
              <a:bevelB w="101600" h="101600"/>
            </a:sp3d>
          </c:spPr>
          <c:explosion val="7"/>
          <c:dPt>
            <c:idx val="0"/>
            <c:bubble3D val="0"/>
            <c:spPr>
              <a:solidFill>
                <a:srgbClr val="C00000"/>
              </a:solidFill>
              <a:effectLst>
                <a:outerShdw blurRad="50800" dist="38100" dir="2400000" algn="ctr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01600" h="101600"/>
                <a:bevelB w="101600" h="101600"/>
              </a:sp3d>
            </c:spPr>
            <c:extLst>
              <c:ext xmlns:c16="http://schemas.microsoft.com/office/drawing/2014/chart" uri="{C3380CC4-5D6E-409C-BE32-E72D297353CC}">
                <c16:uniqueId val="{00000000-03A1-4B1F-8BEE-30E4FD5348D1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effectLst>
                <a:outerShdw blurRad="50800" dist="38100" dir="3000000" algn="ctr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01600" h="101600"/>
                <a:bevelB w="101600" h="101600"/>
              </a:sp3d>
            </c:spPr>
            <c:extLst>
              <c:ext xmlns:c16="http://schemas.microsoft.com/office/drawing/2014/chart" uri="{C3380CC4-5D6E-409C-BE32-E72D297353CC}">
                <c16:uniqueId val="{00000001-03A1-4B1F-8BEE-30E4FD5348D1}"/>
              </c:ext>
            </c:extLst>
          </c:dPt>
          <c:dLbls>
            <c:dLbl>
              <c:idx val="0"/>
              <c:layout>
                <c:manualLayout>
                  <c:x val="-0.19912662033967557"/>
                  <c:y val="0.18198232603784764"/>
                </c:manualLayout>
              </c:layout>
              <c:tx>
                <c:rich>
                  <a:bodyPr/>
                  <a:lstStyle/>
                  <a:p>
                    <a:r>
                      <a:rPr lang="en-US" sz="2200" b="1" dirty="0">
                        <a:latin typeface="Times New Roman" pitchFamily="18" charset="0"/>
                        <a:cs typeface="Times New Roman" pitchFamily="18" charset="0"/>
                      </a:rPr>
                      <a:t>92 913,31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0323140618784292"/>
                      <c:h val="0.1587323630707699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03A1-4B1F-8BEE-30E4FD5348D1}"/>
                </c:ext>
              </c:extLst>
            </c:dLbl>
            <c:dLbl>
              <c:idx val="1"/>
              <c:layout>
                <c:manualLayout>
                  <c:x val="0.22454875085563969"/>
                  <c:y val="-0.18052866811095064"/>
                </c:manualLayout>
              </c:layout>
              <c:tx>
                <c:rich>
                  <a:bodyPr/>
                  <a:lstStyle/>
                  <a:p>
                    <a:r>
                      <a:rPr lang="en-US" sz="2200" b="1" dirty="0">
                        <a:latin typeface="Times New Roman" pitchFamily="18" charset="0"/>
                        <a:cs typeface="Times New Roman" pitchFamily="18" charset="0"/>
                      </a:rPr>
                      <a:t>294 553,34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939862416720723"/>
                      <c:h val="0.1575565677887641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03A1-4B1F-8BEE-30E4FD5348D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'2 Доходы всего'!$A$6:$A$7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'2 Доходы всего'!$B$6:$B$7</c:f>
              <c:numCache>
                <c:formatCode>#,##0.00</c:formatCode>
                <c:ptCount val="2"/>
                <c:pt idx="0">
                  <c:v>92913.31</c:v>
                </c:pt>
                <c:pt idx="1">
                  <c:v>294553.34000000003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3A1-4B1F-8BEE-30E4FD5348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400" i="1" baseline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2022</a:t>
            </a:r>
            <a:r>
              <a:rPr lang="ru-RU" sz="2400" i="1" baseline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год</a:t>
            </a:r>
            <a:endParaRPr lang="en-US" sz="2400" i="1" baseline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6.425196850393701E-2"/>
          <c:y val="0.12141073019177208"/>
          <c:w val="0.75745603674540707"/>
          <c:h val="0.84373885357767286"/>
        </c:manualLayout>
      </c:layout>
      <c:pieChart>
        <c:varyColors val="1"/>
        <c:ser>
          <c:idx val="0"/>
          <c:order val="0"/>
          <c:tx>
            <c:strRef>
              <c:f>'2 Доходы всего'!$C$4</c:f>
              <c:strCache>
                <c:ptCount val="1"/>
                <c:pt idx="0">
                  <c:v>2022</c:v>
                </c:pt>
              </c:strCache>
            </c:strRef>
          </c:tx>
          <c:spPr>
            <a:effectLst>
              <a:outerShdw blurRad="50800" dist="38100" dir="3000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01600" h="107950"/>
              <a:bevelB w="101600" h="101600"/>
            </a:sp3d>
          </c:spPr>
          <c:explosion val="7"/>
          <c:dPt>
            <c:idx val="0"/>
            <c:bubble3D val="0"/>
            <c:spPr>
              <a:solidFill>
                <a:srgbClr val="C00000"/>
              </a:solidFill>
              <a:effectLst>
                <a:outerShdw blurRad="50800" dist="38100" dir="3000000" algn="ctr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01600" h="107950"/>
                <a:bevelB w="101600" h="101600"/>
              </a:sp3d>
            </c:spPr>
            <c:extLst>
              <c:ext xmlns:c16="http://schemas.microsoft.com/office/drawing/2014/chart" uri="{C3380CC4-5D6E-409C-BE32-E72D297353CC}">
                <c16:uniqueId val="{00000000-C5AA-4824-8C39-099547FA768C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effectLst>
                <a:outerShdw blurRad="50800" dist="38100" dir="3000000" algn="ctr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01600" h="107950"/>
                <a:bevelB w="101600" h="101600"/>
              </a:sp3d>
            </c:spPr>
            <c:extLst>
              <c:ext xmlns:c16="http://schemas.microsoft.com/office/drawing/2014/chart" uri="{C3380CC4-5D6E-409C-BE32-E72D297353CC}">
                <c16:uniqueId val="{00000001-C5AA-4824-8C39-099547FA768C}"/>
              </c:ext>
            </c:extLst>
          </c:dPt>
          <c:dLbls>
            <c:dLbl>
              <c:idx val="0"/>
              <c:layout>
                <c:manualLayout>
                  <c:x val="-0.18194444444444444"/>
                  <c:y val="0.195022921429782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0486111111111112"/>
                      <c:h val="0.1624454008034195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C5AA-4824-8C39-099547FA768C}"/>
                </c:ext>
              </c:extLst>
            </c:dLbl>
            <c:dLbl>
              <c:idx val="1"/>
              <c:layout>
                <c:manualLayout>
                  <c:x val="0.17497561242344706"/>
                  <c:y val="-0.182214524896843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083333333333328"/>
                      <c:h val="0.1658490187250149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C5AA-4824-8C39-099547FA768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'2 Доходы всего'!$C$6:$C$7</c:f>
              <c:numCache>
                <c:formatCode>#,##0.00</c:formatCode>
                <c:ptCount val="2"/>
                <c:pt idx="0">
                  <c:v>102566.9</c:v>
                </c:pt>
                <c:pt idx="1">
                  <c:v>297989.09000000008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5AA-4824-8C39-099547FA76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hPercent val="10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7494772482472135E-2"/>
          <c:y val="4.065047105321247E-2"/>
          <c:w val="0.91082896972549443"/>
          <c:h val="0.92737263939568571"/>
        </c:manualLayout>
      </c:layout>
      <c:bar3DChart>
        <c:barDir val="col"/>
        <c:grouping val="standard"/>
        <c:varyColors val="0"/>
        <c:ser>
          <c:idx val="0"/>
          <c:order val="0"/>
          <c:tx>
            <c:v>2021</c:v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7.566161922067439E-3"/>
                  <c:y val="6.54599150715916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FCC-478D-B7A6-09193C45E0E6}"/>
                </c:ext>
              </c:extLst>
            </c:dLbl>
            <c:dLbl>
              <c:idx val="1"/>
              <c:layout>
                <c:manualLayout>
                  <c:x val="8.1522578908405727E-3"/>
                  <c:y val="6.86424684719288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FCC-478D-B7A6-09193C45E0E6}"/>
                </c:ext>
              </c:extLst>
            </c:dLbl>
            <c:dLbl>
              <c:idx val="2"/>
              <c:layout>
                <c:manualLayout>
                  <c:x val="-1.0797681539807523E-2"/>
                  <c:y val="5.30470982793817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FCC-478D-B7A6-09193C45E0E6}"/>
                </c:ext>
              </c:extLst>
            </c:dLbl>
            <c:dLbl>
              <c:idx val="3"/>
              <c:layout>
                <c:manualLayout>
                  <c:x val="-3.4080271216098005E-3"/>
                  <c:y val="3.10775736366287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FCC-478D-B7A6-09193C45E0E6}"/>
                </c:ext>
              </c:extLst>
            </c:dLbl>
            <c:dLbl>
              <c:idx val="4"/>
              <c:layout>
                <c:manualLayout>
                  <c:x val="3.6628390201224859E-3"/>
                  <c:y val="3.29902303878682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FCC-478D-B7A6-09193C45E0E6}"/>
                </c:ext>
              </c:extLst>
            </c:dLbl>
            <c:dLbl>
              <c:idx val="5"/>
              <c:layout>
                <c:manualLayout>
                  <c:x val="8.2790901137357823E-3"/>
                  <c:y val="3.62293671624380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FCC-478D-B7A6-09193C45E0E6}"/>
                </c:ext>
              </c:extLst>
            </c:dLbl>
            <c:dLbl>
              <c:idx val="6"/>
              <c:layout>
                <c:manualLayout>
                  <c:x val="-1.0936132983377087E-7"/>
                  <c:y val="2.79132400116652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FCC-478D-B7A6-09193C45E0E6}"/>
                </c:ext>
              </c:extLst>
            </c:dLbl>
            <c:dLbl>
              <c:idx val="7"/>
              <c:layout>
                <c:manualLayout>
                  <c:x val="-1.3675634295713046E-3"/>
                  <c:y val="3.37850685331000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FCC-478D-B7A6-09193C45E0E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8"/>
              <c:pt idx="0">
                <c:v>Налоговые поступления всего</c:v>
              </c:pt>
              <c:pt idx="1">
                <c:v>НДФЛ</c:v>
              </c:pt>
              <c:pt idx="2">
                <c:v>Акцизы</c:v>
              </c:pt>
              <c:pt idx="3">
                <c:v>УСНО</c:v>
              </c:pt>
              <c:pt idx="4">
                <c:v>ЕНВД</c:v>
              </c:pt>
              <c:pt idx="5">
                <c:v>ЕСХН</c:v>
              </c:pt>
              <c:pt idx="6">
                <c:v>Патентная система  </c:v>
              </c:pt>
              <c:pt idx="7">
                <c:v>Госпошлина</c:v>
              </c:pt>
            </c:strLit>
          </c:cat>
          <c:val>
            <c:numRef>
              <c:f>'3 Доходы по видам налогов по '!$B$5:$B$12</c:f>
              <c:numCache>
                <c:formatCode>#,##0.00</c:formatCode>
                <c:ptCount val="8"/>
                <c:pt idx="0">
                  <c:v>89321.82</c:v>
                </c:pt>
                <c:pt idx="1">
                  <c:v>78263.13</c:v>
                </c:pt>
                <c:pt idx="2">
                  <c:v>5873.6900000000014</c:v>
                </c:pt>
                <c:pt idx="3">
                  <c:v>763</c:v>
                </c:pt>
                <c:pt idx="4">
                  <c:v>989</c:v>
                </c:pt>
                <c:pt idx="5">
                  <c:v>1845</c:v>
                </c:pt>
                <c:pt idx="6">
                  <c:v>145</c:v>
                </c:pt>
                <c:pt idx="7">
                  <c:v>1443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8-0FCC-478D-B7A6-09193C45E0E6}"/>
            </c:ext>
          </c:extLst>
        </c:ser>
        <c:ser>
          <c:idx val="1"/>
          <c:order val="1"/>
          <c:tx>
            <c:v>2022</c:v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2.2831253785584552E-2"/>
                  <c:y val="-2.31549836758210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FCC-478D-B7A6-09193C45E0E6}"/>
                </c:ext>
              </c:extLst>
            </c:dLbl>
            <c:dLbl>
              <c:idx val="1"/>
              <c:layout>
                <c:manualLayout>
                  <c:x val="3.9271337236691607E-2"/>
                  <c:y val="-2.78353498495615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0FCC-478D-B7A6-09193C45E0E6}"/>
                </c:ext>
              </c:extLst>
            </c:dLbl>
            <c:dLbl>
              <c:idx val="2"/>
              <c:layout>
                <c:manualLayout>
                  <c:x val="1.8358158355205611E-2"/>
                  <c:y val="-2.38929717118693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0FCC-478D-B7A6-09193C45E0E6}"/>
                </c:ext>
              </c:extLst>
            </c:dLbl>
            <c:dLbl>
              <c:idx val="3"/>
              <c:layout>
                <c:manualLayout>
                  <c:x val="1.6869422572178477E-2"/>
                  <c:y val="-2.80414114902303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0FCC-478D-B7A6-09193C45E0E6}"/>
                </c:ext>
              </c:extLst>
            </c:dLbl>
            <c:dLbl>
              <c:idx val="4"/>
              <c:layout>
                <c:manualLayout>
                  <c:x val="2.2864095834174598E-2"/>
                  <c:y val="-4.42645157160233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0FCC-478D-B7A6-09193C45E0E6}"/>
                </c:ext>
              </c:extLst>
            </c:dLbl>
            <c:dLbl>
              <c:idx val="5"/>
              <c:layout>
                <c:manualLayout>
                  <c:x val="1.8677865266841662E-2"/>
                  <c:y val="-3.40208693425516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0FCC-478D-B7A6-09193C45E0E6}"/>
                </c:ext>
              </c:extLst>
            </c:dLbl>
            <c:dLbl>
              <c:idx val="6"/>
              <c:layout>
                <c:manualLayout>
                  <c:x val="2.1816272965879298E-2"/>
                  <c:y val="-3.62691746864975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0FCC-478D-B7A6-09193C45E0E6}"/>
                </c:ext>
              </c:extLst>
            </c:dLbl>
            <c:dLbl>
              <c:idx val="7"/>
              <c:layout>
                <c:manualLayout>
                  <c:x val="1.7670931758530285E-2"/>
                  <c:y val="-3.16169437153689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0FCC-478D-B7A6-09193C45E0E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6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8"/>
              <c:pt idx="0">
                <c:v>Налоговые поступления всего</c:v>
              </c:pt>
              <c:pt idx="1">
                <c:v>НДФЛ</c:v>
              </c:pt>
              <c:pt idx="2">
                <c:v>Акцизы</c:v>
              </c:pt>
              <c:pt idx="3">
                <c:v>УСНО</c:v>
              </c:pt>
              <c:pt idx="4">
                <c:v>ЕНВД</c:v>
              </c:pt>
              <c:pt idx="5">
                <c:v>ЕСХН</c:v>
              </c:pt>
              <c:pt idx="6">
                <c:v>Патентная система  </c:v>
              </c:pt>
              <c:pt idx="7">
                <c:v>Госпошлина</c:v>
              </c:pt>
            </c:strLit>
          </c:cat>
          <c:val>
            <c:numRef>
              <c:f>'3 Доходы по видам налогов по '!$C$5:$C$12</c:f>
              <c:numCache>
                <c:formatCode>#,##0.00</c:formatCode>
                <c:ptCount val="8"/>
                <c:pt idx="0">
                  <c:v>98425.58</c:v>
                </c:pt>
                <c:pt idx="1">
                  <c:v>86350.89</c:v>
                </c:pt>
                <c:pt idx="2">
                  <c:v>5896.6900000000014</c:v>
                </c:pt>
                <c:pt idx="3">
                  <c:v>2530</c:v>
                </c:pt>
                <c:pt idx="4">
                  <c:v>0</c:v>
                </c:pt>
                <c:pt idx="5">
                  <c:v>1153</c:v>
                </c:pt>
                <c:pt idx="6">
                  <c:v>815</c:v>
                </c:pt>
                <c:pt idx="7">
                  <c:v>1680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11-0FCC-478D-B7A6-09193C45E0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83177472"/>
        <c:axId val="83179008"/>
        <c:axId val="83427328"/>
      </c:bar3DChart>
      <c:catAx>
        <c:axId val="8317747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one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31790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83179008"/>
        <c:scaling>
          <c:orientation val="minMax"/>
          <c:max val="10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3177472"/>
        <c:crosses val="autoZero"/>
        <c:crossBetween val="between"/>
      </c:valAx>
      <c:serAx>
        <c:axId val="83427328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3179008"/>
        <c:crosses val="autoZero"/>
      </c:serAx>
      <c:spPr>
        <a:gradFill flip="none" rotWithShape="1">
          <a:gsLst>
            <a:gs pos="0">
              <a:schemeClr val="accent5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5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5">
                <a:lumMod val="60000"/>
                <a:lumOff val="40000"/>
                <a:shade val="100000"/>
                <a:satMod val="115000"/>
              </a:schemeClr>
            </a:gs>
          </a:gsLst>
          <a:lin ang="10800000" scaled="1"/>
          <a:tileRect/>
        </a:gradFill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hPercent val="60"/>
      <c:rotY val="20"/>
      <c:depthPercent val="100"/>
      <c:rAngAx val="1"/>
    </c:view3D>
    <c:floor>
      <c:thickness val="0"/>
      <c:spPr>
        <a:solidFill>
          <a:srgbClr val="C0C0C0"/>
        </a:solidFill>
        <a:ln w="3175" cap="flat" cmpd="sng" algn="ctr">
          <a:solidFill>
            <a:srgbClr val="000000"/>
          </a:solidFill>
          <a:prstDash val="solid"/>
          <a:round/>
        </a:ln>
        <a:effectLst/>
        <a:sp3d contourW="3175">
          <a:contourClr>
            <a:srgbClr val="000000"/>
          </a:contourClr>
        </a:sp3d>
      </c:spPr>
    </c:floor>
    <c:sideWall>
      <c:thickness val="0"/>
      <c:spPr>
        <a:gradFill flip="none" rotWithShape="1">
          <a:gsLst>
            <a:gs pos="0">
              <a:srgbClr val="DAF6FC">
                <a:shade val="30000"/>
                <a:satMod val="115000"/>
              </a:srgbClr>
            </a:gs>
            <a:gs pos="50000">
              <a:srgbClr val="DAF6FC">
                <a:shade val="67500"/>
                <a:satMod val="115000"/>
              </a:srgbClr>
            </a:gs>
            <a:gs pos="100000">
              <a:srgbClr val="DAF6FC">
                <a:shade val="100000"/>
                <a:satMod val="115000"/>
              </a:srgbClr>
            </a:gs>
          </a:gsLst>
          <a:lin ang="10800000" scaled="1"/>
          <a:tileRect/>
        </a:gradFill>
        <a:ln w="12700">
          <a:solidFill>
            <a:schemeClr val="tx2"/>
          </a:solidFill>
          <a:prstDash val="solid"/>
        </a:ln>
        <a:effectLst/>
        <a:sp3d contourW="12700">
          <a:contourClr>
            <a:schemeClr val="tx2"/>
          </a:contourClr>
        </a:sp3d>
      </c:spPr>
    </c:sideWall>
    <c:backWall>
      <c:thickness val="0"/>
      <c:spPr>
        <a:gradFill flip="none" rotWithShape="1">
          <a:gsLst>
            <a:gs pos="0">
              <a:srgbClr val="DAF6FC">
                <a:shade val="30000"/>
                <a:satMod val="115000"/>
              </a:srgbClr>
            </a:gs>
            <a:gs pos="50000">
              <a:srgbClr val="DAF6FC">
                <a:shade val="67500"/>
                <a:satMod val="115000"/>
              </a:srgbClr>
            </a:gs>
            <a:gs pos="100000">
              <a:srgbClr val="DAF6FC">
                <a:shade val="100000"/>
                <a:satMod val="115000"/>
              </a:srgbClr>
            </a:gs>
          </a:gsLst>
          <a:lin ang="10800000" scaled="1"/>
          <a:tileRect/>
        </a:gradFill>
        <a:ln w="12700">
          <a:solidFill>
            <a:schemeClr val="tx2"/>
          </a:solidFill>
          <a:prstDash val="solid"/>
        </a:ln>
        <a:effectLst/>
        <a:sp3d contourW="12700">
          <a:contourClr>
            <a:schemeClr val="tx2"/>
          </a:contourClr>
        </a:sp3d>
      </c:spPr>
    </c:backWall>
    <c:plotArea>
      <c:layout>
        <c:manualLayout>
          <c:layoutTarget val="inner"/>
          <c:xMode val="edge"/>
          <c:yMode val="edge"/>
          <c:x val="8.1569756758461648E-2"/>
          <c:y val="6.5891472868217074E-2"/>
          <c:w val="0.9181478647457465"/>
          <c:h val="0.81873754152823919"/>
        </c:manualLayout>
      </c:layout>
      <c:bar3DChart>
        <c:barDir val="col"/>
        <c:grouping val="clustered"/>
        <c:varyColors val="0"/>
        <c:ser>
          <c:idx val="0"/>
          <c:order val="0"/>
          <c:tx>
            <c:v>2021</c:v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5.7839820169971424E-3"/>
                  <c:y val="0.130467993826353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0A6-41D5-A61F-43A093531425}"/>
                </c:ext>
              </c:extLst>
            </c:dLbl>
            <c:dLbl>
              <c:idx val="1"/>
              <c:layout>
                <c:manualLayout>
                  <c:x val="7.2070342239668418E-3"/>
                  <c:y val="0.103125365143310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0A6-41D5-A61F-43A093531425}"/>
                </c:ext>
              </c:extLst>
            </c:dLbl>
            <c:dLbl>
              <c:idx val="2"/>
              <c:layout>
                <c:manualLayout>
                  <c:x val="4.0329619564516564E-3"/>
                  <c:y val="1.523007298506292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0A6-41D5-A61F-43A093531425}"/>
                </c:ext>
              </c:extLst>
            </c:dLbl>
            <c:dLbl>
              <c:idx val="3"/>
              <c:layout>
                <c:manualLayout>
                  <c:x val="5.6273791734735273E-3"/>
                  <c:y val="0.135046433149344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0A6-41D5-A61F-43A093531425}"/>
                </c:ext>
              </c:extLst>
            </c:dLbl>
            <c:dLbl>
              <c:idx val="4"/>
              <c:layout>
                <c:manualLayout>
                  <c:x val="-5.11440772097743E-4"/>
                  <c:y val="-1.05356597867127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0A6-41D5-A61F-43A093531425}"/>
                </c:ext>
              </c:extLst>
            </c:dLbl>
            <c:spPr>
              <a:noFill/>
              <a:ln w="25400">
                <a:noFill/>
              </a:ln>
              <a:effectLst/>
            </c:spPr>
            <c:txPr>
              <a:bodyPr rot="-2700000" spcFirstLastPara="1" vertOverflow="ellipsis" wrap="square" anchor="ctr" anchorCtr="1"/>
              <a:lstStyle/>
              <a:p>
                <a:pPr algn="ctr">
                  <a:defRPr sz="1050" b="1" i="0" u="none" strike="noStrike" kern="1200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6"/>
              <c:pt idx="0">
                <c:v>Неналоговые доходы, всего</c:v>
              </c:pt>
              <c:pt idx="1">
                <c:v>Доходы от использ. имущества</c:v>
              </c:pt>
              <c:pt idx="2">
                <c:v>Платежи при польз. природ.ресурсами</c:v>
              </c:pt>
              <c:pt idx="3">
                <c:v>Доходы от оказания платных услуг</c:v>
              </c:pt>
              <c:pt idx="4">
                <c:v>Доходы от продажи имущества</c:v>
              </c:pt>
              <c:pt idx="5">
                <c:v>Штрафы</c:v>
              </c:pt>
            </c:strLit>
          </c:cat>
          <c:val>
            <c:numRef>
              <c:f>'4 Неналоговые доходы'!$B$4:$B$9</c:f>
              <c:numCache>
                <c:formatCode>#,##0.00</c:formatCode>
                <c:ptCount val="6"/>
                <c:pt idx="0">
                  <c:v>3591.4900000000002</c:v>
                </c:pt>
                <c:pt idx="1">
                  <c:v>1421.32</c:v>
                </c:pt>
                <c:pt idx="2">
                  <c:v>40.65</c:v>
                </c:pt>
                <c:pt idx="3">
                  <c:v>1525</c:v>
                </c:pt>
                <c:pt idx="4">
                  <c:v>240</c:v>
                </c:pt>
                <c:pt idx="5">
                  <c:v>364.52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5-80A6-41D5-A61F-43A093531425}"/>
            </c:ext>
          </c:extLst>
        </c:ser>
        <c:ser>
          <c:idx val="1"/>
          <c:order val="1"/>
          <c:tx>
            <c:v>2022</c:v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9.3216371552376151E-3"/>
                  <c:y val="0.124282139151210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0A6-41D5-A61F-43A093531425}"/>
                </c:ext>
              </c:extLst>
            </c:dLbl>
            <c:dLbl>
              <c:idx val="1"/>
              <c:layout>
                <c:manualLayout>
                  <c:x val="1.1276746748839333E-2"/>
                  <c:y val="0.115472484544083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0A6-41D5-A61F-43A093531425}"/>
                </c:ext>
              </c:extLst>
            </c:dLbl>
            <c:dLbl>
              <c:idx val="2"/>
              <c:layout>
                <c:manualLayout>
                  <c:x val="1.5436890447691089E-2"/>
                  <c:y val="-6.51581343029795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0A6-41D5-A61F-43A093531425}"/>
                </c:ext>
              </c:extLst>
            </c:dLbl>
            <c:dLbl>
              <c:idx val="3"/>
              <c:layout>
                <c:manualLayout>
                  <c:x val="8.6048978390975573E-3"/>
                  <c:y val="0.11214970221745539"/>
                </c:manualLayout>
              </c:layout>
              <c:spPr>
                <a:noFill/>
                <a:ln w="25400">
                  <a:noFill/>
                </a:ln>
                <a:effectLst/>
              </c:spPr>
              <c:txPr>
                <a:bodyPr rot="-2700000" spcFirstLastPara="1" vertOverflow="ellipsis" wrap="square" anchor="ctr" anchorCtr="1"/>
                <a:lstStyle/>
                <a:p>
                  <a:pPr algn="ctr">
                    <a:defRPr sz="1000" b="1" i="0" u="none" strike="noStrike" kern="1200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0A6-41D5-A61F-43A093531425}"/>
                </c:ext>
              </c:extLst>
            </c:dLbl>
            <c:dLbl>
              <c:idx val="4"/>
              <c:layout>
                <c:manualLayout>
                  <c:x val="2.2248880331964881E-2"/>
                  <c:y val="-1.16542408943068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0A6-41D5-A61F-43A093531425}"/>
                </c:ext>
              </c:extLst>
            </c:dLbl>
            <c:dLbl>
              <c:idx val="5"/>
              <c:layout>
                <c:manualLayout>
                  <c:x val="1.3888888888889003E-2"/>
                  <c:y val="0.1092592751909120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0A6-41D5-A61F-43A093531425}"/>
                </c:ext>
              </c:extLst>
            </c:dLbl>
            <c:spPr>
              <a:noFill/>
              <a:ln w="25400">
                <a:noFill/>
              </a:ln>
              <a:effectLst/>
            </c:spPr>
            <c:txPr>
              <a:bodyPr rot="-2700000" spcFirstLastPara="1" vertOverflow="ellipsis" wrap="square" anchor="ctr" anchorCtr="1"/>
              <a:lstStyle/>
              <a:p>
                <a:pPr algn="ctr">
                  <a:defRPr sz="1050" b="1" i="0" u="none" strike="noStrike" kern="1200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6"/>
              <c:pt idx="0">
                <c:v>Неналоговые доходы, всего</c:v>
              </c:pt>
              <c:pt idx="1">
                <c:v>Доходы от использ. имущества</c:v>
              </c:pt>
              <c:pt idx="2">
                <c:v>Платежи при польз. природ.ресурсами</c:v>
              </c:pt>
              <c:pt idx="3">
                <c:v>Доходы от оказания платных услуг</c:v>
              </c:pt>
              <c:pt idx="4">
                <c:v>Доходы от продажи имущества</c:v>
              </c:pt>
              <c:pt idx="5">
                <c:v>Штрафы</c:v>
              </c:pt>
            </c:strLit>
          </c:cat>
          <c:val>
            <c:numRef>
              <c:f>'4 Неналоговые доходы'!$C$4:$C$9</c:f>
              <c:numCache>
                <c:formatCode>#,##0.00</c:formatCode>
                <c:ptCount val="6"/>
                <c:pt idx="0">
                  <c:v>4141.3210000000026</c:v>
                </c:pt>
                <c:pt idx="1">
                  <c:v>1461.86</c:v>
                </c:pt>
                <c:pt idx="2">
                  <c:v>23.759999999999991</c:v>
                </c:pt>
                <c:pt idx="3">
                  <c:v>986.50099999999998</c:v>
                </c:pt>
                <c:pt idx="4">
                  <c:v>205</c:v>
                </c:pt>
                <c:pt idx="5">
                  <c:v>1464.2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C-80A6-41D5-A61F-43A0935314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shape val="box"/>
        <c:axId val="83580800"/>
        <c:axId val="83582336"/>
        <c:axId val="0"/>
      </c:bar3DChart>
      <c:catAx>
        <c:axId val="8358080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83582336"/>
        <c:crosses val="autoZero"/>
        <c:auto val="1"/>
        <c:lblAlgn val="ctr"/>
        <c:lblOffset val="100"/>
        <c:noMultiLvlLbl val="0"/>
      </c:catAx>
      <c:valAx>
        <c:axId val="83582336"/>
        <c:scaling>
          <c:orientation val="minMax"/>
          <c:max val="4300"/>
          <c:min val="0"/>
        </c:scaling>
        <c:delete val="0"/>
        <c:axPos val="l"/>
        <c:majorGridlines>
          <c:spPr>
            <a:ln w="3175" cap="flat" cmpd="sng" algn="ctr">
              <a:solidFill>
                <a:srgbClr val="000000"/>
              </a:solidFill>
              <a:prstDash val="sysDash"/>
              <a:round/>
            </a:ln>
            <a:effectLst/>
          </c:spPr>
        </c:majorGridlines>
        <c:numFmt formatCode="#,##0.00" sourceLinked="1"/>
        <c:majorTickMark val="out"/>
        <c:minorTickMark val="none"/>
        <c:tickLblPos val="nextTo"/>
        <c:spPr>
          <a:noFill/>
          <a:ln w="3175" cap="flat" cmpd="sng" algn="ctr">
            <a:solidFill>
              <a:srgbClr val="000000"/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1" i="0" u="none" strike="noStrike" kern="1200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3580800"/>
        <c:crosses val="autoZero"/>
        <c:crossBetween val="between"/>
      </c:valAx>
      <c:spPr>
        <a:gradFill flip="none" rotWithShape="1">
          <a:gsLst>
            <a:gs pos="0">
              <a:schemeClr val="accent1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1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1">
                <a:lumMod val="60000"/>
                <a:lumOff val="40000"/>
                <a:shade val="100000"/>
                <a:satMod val="115000"/>
              </a:schemeClr>
            </a:gs>
          </a:gsLst>
          <a:lin ang="10800000" scaled="1"/>
          <a:tileRect/>
        </a:gradFill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0.69697040082379136"/>
          <c:y val="0.15282392026578068"/>
          <c:w val="0.22884031826405182"/>
          <c:h val="5.3156146179401967E-2"/>
        </c:manualLayout>
      </c:layout>
      <c:overlay val="0"/>
      <c:spPr>
        <a:solidFill>
          <a:srgbClr val="FFFFCC"/>
        </a:solidFill>
        <a:ln w="25400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70" b="0" i="0" u="none" strike="noStrike" kern="1200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accent1">
            <a:lumMod val="60000"/>
            <a:lumOff val="40000"/>
            <a:shade val="30000"/>
            <a:satMod val="115000"/>
          </a:schemeClr>
        </a:gs>
        <a:gs pos="50000">
          <a:schemeClr val="accent1">
            <a:lumMod val="60000"/>
            <a:lumOff val="40000"/>
            <a:shade val="67500"/>
            <a:satMod val="115000"/>
          </a:schemeClr>
        </a:gs>
        <a:gs pos="100000">
          <a:schemeClr val="accent1">
            <a:lumMod val="60000"/>
            <a:lumOff val="40000"/>
            <a:shade val="100000"/>
            <a:satMod val="115000"/>
          </a:schemeClr>
        </a:gs>
      </a:gsLst>
      <a:lin ang="10800000" scaled="1"/>
      <a:tileRect/>
    </a:gradFill>
    <a:ln w="3175" cap="flat" cmpd="sng" algn="ctr">
      <a:solidFill>
        <a:srgbClr val="000000"/>
      </a:solidFill>
      <a:prstDash val="solid"/>
      <a:miter lim="800000"/>
    </a:ln>
    <a:effectLst/>
  </c:spPr>
  <c:txPr>
    <a:bodyPr/>
    <a:lstStyle/>
    <a:p>
      <a:pPr>
        <a:defRPr sz="17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3">
    <c:autoUpdate val="0"/>
  </c:externalData>
  <c:userShapes r:id="rId4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'5 Безвозмездные поступления'!$A$6</c:f>
              <c:strCache>
                <c:ptCount val="1"/>
                <c:pt idx="0">
                  <c:v>Дотация</c:v>
                </c:pt>
              </c:strCache>
            </c:strRef>
          </c:tx>
          <c:spPr>
            <a:solidFill>
              <a:srgbClr val="92D050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  <c:extLst>
              <c:ext xmlns:c16="http://schemas.microsoft.com/office/drawing/2014/chart" uri="{C3380CC4-5D6E-409C-BE32-E72D297353CC}">
                <c16:uniqueId val="{00000000-BC49-426E-9D85-85BEF3F29D11}"/>
              </c:ext>
            </c:extLst>
          </c:dPt>
          <c:dLbls>
            <c:dLbl>
              <c:idx val="0"/>
              <c:layout>
                <c:manualLayout>
                  <c:x val="3.1944444444444442E-2"/>
                  <c:y val="-8.436733137494836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C49-426E-9D85-85BEF3F29D11}"/>
                </c:ext>
              </c:extLst>
            </c:dLbl>
            <c:dLbl>
              <c:idx val="1"/>
              <c:layout>
                <c:manualLayout>
                  <c:x val="3.1944444444444442E-2"/>
                  <c:y val="-8.436733137494836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C49-426E-9D85-85BEF3F29D1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 i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'5 Безвозмездные поступления'!$B$4:$C$4</c:f>
              <c:numCache>
                <c:formatCode>General</c:formatCode>
                <c:ptCount val="2"/>
                <c:pt idx="0">
                  <c:v>2021</c:v>
                </c:pt>
                <c:pt idx="1">
                  <c:v>2022</c:v>
                </c:pt>
              </c:numCache>
            </c:numRef>
          </c:cat>
          <c:val>
            <c:numRef>
              <c:f>'5 Безвозмездные поступления'!$B$6:$C$6</c:f>
              <c:numCache>
                <c:formatCode>#,##0.00</c:formatCode>
                <c:ptCount val="2"/>
                <c:pt idx="0">
                  <c:v>91780.78</c:v>
                </c:pt>
                <c:pt idx="1">
                  <c:v>90201.9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C49-426E-9D85-85BEF3F29D11}"/>
            </c:ext>
          </c:extLst>
        </c:ser>
        <c:ser>
          <c:idx val="1"/>
          <c:order val="1"/>
          <c:tx>
            <c:strRef>
              <c:f>'5 Безвозмездные поступления'!$A$7</c:f>
              <c:strCache>
                <c:ptCount val="1"/>
                <c:pt idx="0">
                  <c:v>Субвенции</c:v>
                </c:pt>
              </c:strCache>
            </c:strRef>
          </c:tx>
          <c:spPr>
            <a:solidFill>
              <a:srgbClr val="C00000"/>
            </a:solidFill>
            <a:effectLst>
              <a:outerShdw blurRad="50800" dist="38100" dir="3000000" algn="ctr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Lbls>
            <c:dLbl>
              <c:idx val="0"/>
              <c:layout>
                <c:manualLayout>
                  <c:x val="3.055555555555556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C49-426E-9D85-85BEF3F29D11}"/>
                </c:ext>
              </c:extLst>
            </c:dLbl>
            <c:dLbl>
              <c:idx val="1"/>
              <c:layout>
                <c:manualLayout>
                  <c:x val="3.0555555555555565E-2"/>
                  <c:y val="2.109183284373709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C49-426E-9D85-85BEF3F29D1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 i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'5 Безвозмездные поступления'!$B$4:$C$4</c:f>
              <c:numCache>
                <c:formatCode>General</c:formatCode>
                <c:ptCount val="2"/>
                <c:pt idx="0">
                  <c:v>2021</c:v>
                </c:pt>
                <c:pt idx="1">
                  <c:v>2022</c:v>
                </c:pt>
              </c:numCache>
            </c:numRef>
          </c:cat>
          <c:val>
            <c:numRef>
              <c:f>'5 Безвозмездные поступления'!$B$7:$C$7</c:f>
              <c:numCache>
                <c:formatCode>#,##0.00</c:formatCode>
                <c:ptCount val="2"/>
                <c:pt idx="0">
                  <c:v>197699.48</c:v>
                </c:pt>
                <c:pt idx="1">
                  <c:v>203083.95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C49-426E-9D85-85BEF3F29D11}"/>
            </c:ext>
          </c:extLst>
        </c:ser>
        <c:ser>
          <c:idx val="2"/>
          <c:order val="2"/>
          <c:tx>
            <c:strRef>
              <c:f>'5 Безвозмездные поступления'!$A$8</c:f>
              <c:strCache>
                <c:ptCount val="1"/>
                <c:pt idx="0">
                  <c:v>Иные МБТ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Lbls>
            <c:dLbl>
              <c:idx val="0"/>
              <c:layout>
                <c:manualLayout>
                  <c:x val="1.6666557305336848E-2"/>
                  <c:y val="-3.37469325499793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C49-426E-9D85-85BEF3F29D11}"/>
                </c:ext>
              </c:extLst>
            </c:dLbl>
            <c:dLbl>
              <c:idx val="1"/>
              <c:layout>
                <c:manualLayout>
                  <c:x val="2.6388888888888878E-2"/>
                  <c:y val="-3.79652991187267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C49-426E-9D85-85BEF3F29D1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 i="1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'5 Безвозмездные поступления'!$B$4:$C$4</c:f>
              <c:numCache>
                <c:formatCode>General</c:formatCode>
                <c:ptCount val="2"/>
                <c:pt idx="0">
                  <c:v>2021</c:v>
                </c:pt>
                <c:pt idx="1">
                  <c:v>2022</c:v>
                </c:pt>
              </c:numCache>
            </c:numRef>
          </c:cat>
          <c:val>
            <c:numRef>
              <c:f>'5 Безвозмездные поступления'!$B$8:$C$8</c:f>
              <c:numCache>
                <c:formatCode>#,##0.00</c:formatCode>
                <c:ptCount val="2"/>
                <c:pt idx="0">
                  <c:v>5073.08</c:v>
                </c:pt>
                <c:pt idx="1">
                  <c:v>4703.24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C49-426E-9D85-85BEF3F29D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3"/>
        <c:gapDepth val="60"/>
        <c:shape val="cylinder"/>
        <c:axId val="60527360"/>
        <c:axId val="60528896"/>
        <c:axId val="0"/>
      </c:bar3DChart>
      <c:catAx>
        <c:axId val="6052736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60528896"/>
        <c:crosses val="autoZero"/>
        <c:auto val="1"/>
        <c:lblAlgn val="ctr"/>
        <c:lblOffset val="100"/>
        <c:noMultiLvlLbl val="0"/>
      </c:catAx>
      <c:valAx>
        <c:axId val="60528896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one"/>
        <c:crossAx val="60527360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overlay val="0"/>
      <c:txPr>
        <a:bodyPr/>
        <a:lstStyle/>
        <a:p>
          <a:pPr>
            <a:defRPr sz="2400" b="1" i="0" baseline="0">
              <a:solidFill>
                <a:schemeClr val="bg1"/>
              </a:solidFill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0.11413</cdr:x>
      <cdr:y>0.01701</cdr:y>
    </cdr:from>
    <cdr:to>
      <cdr:x>0.94644</cdr:x>
      <cdr:y>0.14399</cdr:y>
    </cdr:to>
    <cdr:sp macro="" textlink="">
      <cdr:nvSpPr>
        <cdr:cNvPr id="145409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043608" y="116632"/>
          <a:ext cx="7610643" cy="87082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32004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800" b="1" i="1" u="none" strike="noStrike" baseline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Основные показатели проекта районного бюджета на 2022 год и на плановый период 2023 и 2024 годов (</a:t>
          </a:r>
          <a:r>
            <a:rPr lang="ru-RU" sz="1800" b="1" i="1" u="none" strike="noStrik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 </a:t>
          </a:r>
          <a:r>
            <a:rPr lang="ru-RU" sz="1800" b="1" i="1" u="none" strike="noStrike" baseline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тыс. руб.)</a:t>
          </a:r>
        </a:p>
      </cdr:txBody>
    </cdr:sp>
  </cdr:relSizeAnchor>
  <cdr:relSizeAnchor xmlns:cdr="http://schemas.openxmlformats.org/drawingml/2006/chartDrawing">
    <cdr:from>
      <cdr:x>0.185</cdr:x>
      <cdr:y>0.815</cdr:y>
    </cdr:from>
    <cdr:to>
      <cdr:x>0.25017</cdr:x>
      <cdr:y>0.86366</cdr:y>
    </cdr:to>
    <cdr:sp macro="" textlink="">
      <cdr:nvSpPr>
        <cdr:cNvPr id="145410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691680" y="5589240"/>
          <a:ext cx="595914" cy="33371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2022</a:t>
          </a:r>
        </a:p>
      </cdr:txBody>
    </cdr:sp>
  </cdr:relSizeAnchor>
  <cdr:relSizeAnchor xmlns:cdr="http://schemas.openxmlformats.org/drawingml/2006/chartDrawing">
    <cdr:from>
      <cdr:x>0.2795</cdr:x>
      <cdr:y>0.815</cdr:y>
    </cdr:from>
    <cdr:to>
      <cdr:x>0.35</cdr:x>
      <cdr:y>0.86749</cdr:y>
    </cdr:to>
    <cdr:sp macro="" textlink="">
      <cdr:nvSpPr>
        <cdr:cNvPr id="145411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555776" y="5589240"/>
          <a:ext cx="644652" cy="36004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2023</a:t>
          </a:r>
        </a:p>
      </cdr:txBody>
    </cdr:sp>
  </cdr:relSizeAnchor>
  <cdr:relSizeAnchor xmlns:cdr="http://schemas.openxmlformats.org/drawingml/2006/chartDrawing">
    <cdr:from>
      <cdr:x>0.374</cdr:x>
      <cdr:y>0.815</cdr:y>
    </cdr:from>
    <cdr:to>
      <cdr:x>0.43457</cdr:x>
      <cdr:y>0.86267</cdr:y>
    </cdr:to>
    <cdr:sp macro="" textlink="">
      <cdr:nvSpPr>
        <cdr:cNvPr id="145412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419872" y="5589240"/>
          <a:ext cx="553852" cy="32695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2024</a:t>
          </a:r>
        </a:p>
      </cdr:txBody>
    </cdr:sp>
  </cdr:relSizeAnchor>
  <cdr:relSizeAnchor xmlns:cdr="http://schemas.openxmlformats.org/drawingml/2006/chartDrawing">
    <cdr:from>
      <cdr:x>0.61025</cdr:x>
      <cdr:y>0.815</cdr:y>
    </cdr:from>
    <cdr:to>
      <cdr:x>0.67058</cdr:x>
      <cdr:y>0.86464</cdr:y>
    </cdr:to>
    <cdr:sp macro="" textlink="">
      <cdr:nvSpPr>
        <cdr:cNvPr id="145413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580112" y="5589240"/>
          <a:ext cx="551658" cy="34043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2022</a:t>
          </a:r>
        </a:p>
      </cdr:txBody>
    </cdr:sp>
  </cdr:relSizeAnchor>
  <cdr:relSizeAnchor xmlns:cdr="http://schemas.openxmlformats.org/drawingml/2006/chartDrawing">
    <cdr:from>
      <cdr:x>0.69687</cdr:x>
      <cdr:y>0.815</cdr:y>
    </cdr:from>
    <cdr:to>
      <cdr:x>0.75918</cdr:x>
      <cdr:y>0.86267</cdr:y>
    </cdr:to>
    <cdr:sp macro="" textlink="">
      <cdr:nvSpPr>
        <cdr:cNvPr id="145414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372200" y="5589240"/>
          <a:ext cx="569763" cy="32692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2023</a:t>
          </a:r>
        </a:p>
      </cdr:txBody>
    </cdr:sp>
  </cdr:relSizeAnchor>
  <cdr:relSizeAnchor xmlns:cdr="http://schemas.openxmlformats.org/drawingml/2006/chartDrawing">
    <cdr:from>
      <cdr:x>0.79137</cdr:x>
      <cdr:y>0.815</cdr:y>
    </cdr:from>
    <cdr:to>
      <cdr:x>0.8517</cdr:x>
      <cdr:y>0.87276</cdr:y>
    </cdr:to>
    <cdr:sp macro="" textlink="">
      <cdr:nvSpPr>
        <cdr:cNvPr id="145415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236296" y="5589240"/>
          <a:ext cx="551658" cy="39611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2024</a:t>
          </a:r>
        </a:p>
      </cdr:txBody>
    </cdr:sp>
  </cdr:relSizeAnchor>
  <cdr:relSizeAnchor xmlns:cdr="http://schemas.openxmlformats.org/drawingml/2006/chartDrawing">
    <cdr:from>
      <cdr:x>0.27163</cdr:x>
      <cdr:y>0.4685</cdr:y>
    </cdr:from>
    <cdr:to>
      <cdr:x>0.35544</cdr:x>
      <cdr:y>0.51347</cdr:y>
    </cdr:to>
    <cdr:sp macro="" textlink="">
      <cdr:nvSpPr>
        <cdr:cNvPr id="145416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83768" y="3212976"/>
          <a:ext cx="766358" cy="3084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(- 3,76%)</a:t>
          </a:r>
        </a:p>
      </cdr:txBody>
    </cdr:sp>
  </cdr:relSizeAnchor>
  <cdr:relSizeAnchor xmlns:cdr="http://schemas.openxmlformats.org/drawingml/2006/chartDrawing">
    <cdr:from>
      <cdr:x>0.36613</cdr:x>
      <cdr:y>0.458</cdr:y>
    </cdr:from>
    <cdr:to>
      <cdr:x>0.45069</cdr:x>
      <cdr:y>0.50297</cdr:y>
    </cdr:to>
    <cdr:sp macro="" textlink="">
      <cdr:nvSpPr>
        <cdr:cNvPr id="145417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347864" y="3140968"/>
          <a:ext cx="773217" cy="3084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(+ 0,37%)</a:t>
          </a:r>
        </a:p>
      </cdr:txBody>
    </cdr:sp>
  </cdr:relSizeAnchor>
  <cdr:relSizeAnchor xmlns:cdr="http://schemas.openxmlformats.org/drawingml/2006/chartDrawing">
    <cdr:from>
      <cdr:x>0.68112</cdr:x>
      <cdr:y>0.458</cdr:y>
    </cdr:from>
    <cdr:to>
      <cdr:x>0.77235</cdr:x>
      <cdr:y>0.52951</cdr:y>
    </cdr:to>
    <cdr:sp macro="" textlink="">
      <cdr:nvSpPr>
        <cdr:cNvPr id="145418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228184" y="3140968"/>
          <a:ext cx="834207" cy="49041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(- 3,76%)</a:t>
          </a:r>
        </a:p>
      </cdr:txBody>
    </cdr:sp>
  </cdr:relSizeAnchor>
  <cdr:relSizeAnchor xmlns:cdr="http://schemas.openxmlformats.org/drawingml/2006/chartDrawing">
    <cdr:from>
      <cdr:x>0.77562</cdr:x>
      <cdr:y>0.458</cdr:y>
    </cdr:from>
    <cdr:to>
      <cdr:x>0.87377</cdr:x>
      <cdr:y>0.50199</cdr:y>
    </cdr:to>
    <cdr:sp macro="" textlink="">
      <cdr:nvSpPr>
        <cdr:cNvPr id="145419" name="Text Box 1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092280" y="3140968"/>
          <a:ext cx="897484" cy="30168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(+ 0,37%)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0.29525</cdr:x>
      <cdr:y>0.04851</cdr:y>
    </cdr:from>
    <cdr:to>
      <cdr:x>0.79391</cdr:x>
      <cdr:y>0.10237</cdr:y>
    </cdr:to>
    <cdr:sp macro="" textlink="">
      <cdr:nvSpPr>
        <cdr:cNvPr id="1802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699792" y="332656"/>
          <a:ext cx="4559747" cy="36937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800" b="1" i="1" u="none" strike="noStrike" baseline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Налоговые доходы  ( тыс. руб.)</a:t>
          </a:r>
        </a:p>
      </cdr:txBody>
    </cdr:sp>
  </cdr:relSizeAnchor>
  <cdr:relSizeAnchor xmlns:cdr="http://schemas.openxmlformats.org/drawingml/2006/chartDrawing">
    <cdr:from>
      <cdr:x>0.30313</cdr:x>
      <cdr:y>0.2165</cdr:y>
    </cdr:from>
    <cdr:to>
      <cdr:x>0.38378</cdr:x>
      <cdr:y>0.25709</cdr:y>
    </cdr:to>
    <cdr:sp macro="" textlink="">
      <cdr:nvSpPr>
        <cdr:cNvPr id="696322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71800" y="1484784"/>
          <a:ext cx="737464" cy="27836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(+10,3 %)</a:t>
          </a:r>
        </a:p>
      </cdr:txBody>
    </cdr:sp>
  </cdr:relSizeAnchor>
  <cdr:relSizeAnchor xmlns:cdr="http://schemas.openxmlformats.org/drawingml/2006/chartDrawing">
    <cdr:from>
      <cdr:x>0.87012</cdr:x>
      <cdr:y>0.7205</cdr:y>
    </cdr:from>
    <cdr:to>
      <cdr:x>0.94807</cdr:x>
      <cdr:y>0.76058</cdr:y>
    </cdr:to>
    <cdr:sp macro="" textlink="">
      <cdr:nvSpPr>
        <cdr:cNvPr id="696323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956376" y="4941168"/>
          <a:ext cx="712775" cy="27486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+16,4 %)</a:t>
          </a:r>
        </a:p>
      </cdr:txBody>
    </cdr:sp>
  </cdr:relSizeAnchor>
  <cdr:relSizeAnchor xmlns:cdr="http://schemas.openxmlformats.org/drawingml/2006/chartDrawing">
    <cdr:from>
      <cdr:x>0.06615</cdr:x>
      <cdr:y>0.23955</cdr:y>
    </cdr:from>
    <cdr:to>
      <cdr:x>0.14184</cdr:x>
      <cdr:y>0.27595</cdr:y>
    </cdr:to>
    <cdr:sp macro="" textlink="">
      <cdr:nvSpPr>
        <cdr:cNvPr id="180228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97340" y="1408698"/>
          <a:ext cx="679842" cy="21357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endParaRPr lang="ru-RU" sz="1200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200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0.76775</cdr:x>
      <cdr:y>0.7205</cdr:y>
    </cdr:from>
    <cdr:to>
      <cdr:x>0.85904</cdr:x>
      <cdr:y>0.76299</cdr:y>
    </cdr:to>
    <cdr:sp macro="" textlink="">
      <cdr:nvSpPr>
        <cdr:cNvPr id="180229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020272" y="4941168"/>
          <a:ext cx="834755" cy="29139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(+ 462,1 %) </a:t>
          </a:r>
        </a:p>
      </cdr:txBody>
    </cdr:sp>
  </cdr:relSizeAnchor>
  <cdr:relSizeAnchor xmlns:cdr="http://schemas.openxmlformats.org/drawingml/2006/chartDrawing">
    <cdr:from>
      <cdr:x>0.68774</cdr:x>
      <cdr:y>0.00812</cdr:y>
    </cdr:from>
    <cdr:to>
      <cdr:x>0.72212</cdr:x>
      <cdr:y>0.03591</cdr:y>
    </cdr:to>
    <cdr:sp macro="" textlink="">
      <cdr:nvSpPr>
        <cdr:cNvPr id="180231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180488" y="50800"/>
          <a:ext cx="308817" cy="16306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36576" tIns="27432" rIns="36576" bIns="27432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endParaRPr lang="ru-RU" sz="1450" b="0" i="0" u="none" strike="noStrike" baseline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ctr" rtl="0">
            <a:defRPr sz="1000"/>
          </a:pPr>
          <a:endParaRPr lang="ru-RU" sz="1450" b="0" i="0" u="none" strike="noStrike" baseline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0.185</cdr:x>
      <cdr:y>0.143</cdr:y>
    </cdr:from>
    <cdr:to>
      <cdr:x>0.26238</cdr:x>
      <cdr:y>0.18366</cdr:y>
    </cdr:to>
    <cdr:sp macro="" textlink="">
      <cdr:nvSpPr>
        <cdr:cNvPr id="180232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691680" y="980728"/>
          <a:ext cx="707563" cy="27877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(+10,2 %)</a:t>
          </a:r>
        </a:p>
      </cdr:txBody>
    </cdr:sp>
  </cdr:relSizeAnchor>
  <cdr:relSizeAnchor xmlns:cdr="http://schemas.openxmlformats.org/drawingml/2006/chartDrawing">
    <cdr:from>
      <cdr:x>0.68112</cdr:x>
      <cdr:y>0.7205</cdr:y>
    </cdr:from>
    <cdr:to>
      <cdr:x>0.75804</cdr:x>
      <cdr:y>0.76255</cdr:y>
    </cdr:to>
    <cdr:sp macro="" textlink="">
      <cdr:nvSpPr>
        <cdr:cNvPr id="180233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228184" y="4941168"/>
          <a:ext cx="703357" cy="28837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(- 37,5 %)</a:t>
          </a:r>
        </a:p>
      </cdr:txBody>
    </cdr:sp>
  </cdr:relSizeAnchor>
  <cdr:relSizeAnchor xmlns:cdr="http://schemas.openxmlformats.org/drawingml/2006/chartDrawing">
    <cdr:from>
      <cdr:x>0.57875</cdr:x>
      <cdr:y>0.7205</cdr:y>
    </cdr:from>
    <cdr:to>
      <cdr:x>0.66334</cdr:x>
      <cdr:y>0.75816</cdr:y>
    </cdr:to>
    <cdr:sp macro="" textlink="">
      <cdr:nvSpPr>
        <cdr:cNvPr id="180234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292080" y="4941168"/>
          <a:ext cx="773491" cy="25827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(-100,0 %)</a:t>
          </a:r>
        </a:p>
      </cdr:txBody>
    </cdr:sp>
  </cdr:relSizeAnchor>
  <cdr:relSizeAnchor xmlns:cdr="http://schemas.openxmlformats.org/drawingml/2006/chartDrawing">
    <cdr:from>
      <cdr:x>0.38975</cdr:x>
      <cdr:y>0.6995</cdr:y>
    </cdr:from>
    <cdr:to>
      <cdr:x>0.47123</cdr:x>
      <cdr:y>0.7381</cdr:y>
    </cdr:to>
    <cdr:sp macro="" textlink="">
      <cdr:nvSpPr>
        <cdr:cNvPr id="11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63888" y="4797152"/>
          <a:ext cx="745054" cy="26471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(+0,4 %)</a:t>
          </a:r>
        </a:p>
      </cdr:txBody>
    </cdr:sp>
  </cdr:relSizeAnchor>
  <cdr:relSizeAnchor xmlns:cdr="http://schemas.openxmlformats.org/drawingml/2006/chartDrawing">
    <cdr:from>
      <cdr:x>0.47638</cdr:x>
      <cdr:y>0.7205</cdr:y>
    </cdr:from>
    <cdr:to>
      <cdr:x>0.5589</cdr:x>
      <cdr:y>0.75585</cdr:y>
    </cdr:to>
    <cdr:sp macro="" textlink="">
      <cdr:nvSpPr>
        <cdr:cNvPr id="12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355976" y="4941168"/>
          <a:ext cx="754563" cy="24243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(+231,6 %)</a:t>
          </a:r>
        </a:p>
      </cdr:txBody>
    </cdr:sp>
  </cdr:relSizeAnchor>
  <cdr:relSizeAnchor xmlns:cdr="http://schemas.openxmlformats.org/drawingml/2006/chartDrawing">
    <cdr:from>
      <cdr:x>0.12201</cdr:x>
      <cdr:y>0.87799</cdr:y>
    </cdr:from>
    <cdr:to>
      <cdr:x>0.23225</cdr:x>
      <cdr:y>0.97555</cdr:y>
    </cdr:to>
    <cdr:sp macro="" textlink="">
      <cdr:nvSpPr>
        <cdr:cNvPr id="13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115658" y="6021255"/>
          <a:ext cx="1008069" cy="66906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Налоговые</a:t>
          </a:r>
        </a:p>
        <a:p xmlns:a="http://schemas.openxmlformats.org/drawingml/2006/main">
          <a:pPr algn="ctr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поступления всего</a:t>
          </a:r>
        </a:p>
      </cdr:txBody>
    </cdr:sp>
  </cdr:relSizeAnchor>
  <cdr:relSizeAnchor xmlns:cdr="http://schemas.openxmlformats.org/drawingml/2006/chartDrawing">
    <cdr:from>
      <cdr:x>0.25588</cdr:x>
      <cdr:y>0.87799</cdr:y>
    </cdr:from>
    <cdr:to>
      <cdr:x>0.31331</cdr:x>
      <cdr:y>0.9284</cdr:y>
    </cdr:to>
    <cdr:sp macro="" textlink="">
      <cdr:nvSpPr>
        <cdr:cNvPr id="14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339752" y="6021288"/>
          <a:ext cx="525140" cy="34571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НДФЛ</a:t>
          </a:r>
        </a:p>
      </cdr:txBody>
    </cdr:sp>
  </cdr:relSizeAnchor>
  <cdr:relSizeAnchor xmlns:cdr="http://schemas.openxmlformats.org/drawingml/2006/chartDrawing">
    <cdr:from>
      <cdr:x>0.35825</cdr:x>
      <cdr:y>0.87799</cdr:y>
    </cdr:from>
    <cdr:to>
      <cdr:x>0.42435</cdr:x>
      <cdr:y>0.91497</cdr:y>
    </cdr:to>
    <cdr:sp macro="" textlink="">
      <cdr:nvSpPr>
        <cdr:cNvPr id="15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275856" y="6021288"/>
          <a:ext cx="604418" cy="25360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Акцизы</a:t>
          </a:r>
        </a:p>
      </cdr:txBody>
    </cdr:sp>
  </cdr:relSizeAnchor>
  <cdr:relSizeAnchor xmlns:cdr="http://schemas.openxmlformats.org/drawingml/2006/chartDrawing">
    <cdr:from>
      <cdr:x>0.47638</cdr:x>
      <cdr:y>0.87799</cdr:y>
    </cdr:from>
    <cdr:to>
      <cdr:x>0.54248</cdr:x>
      <cdr:y>0.91497</cdr:y>
    </cdr:to>
    <cdr:sp macro="" textlink="">
      <cdr:nvSpPr>
        <cdr:cNvPr id="16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355976" y="6021288"/>
          <a:ext cx="604419" cy="25360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УСНО</a:t>
          </a:r>
        </a:p>
      </cdr:txBody>
    </cdr:sp>
  </cdr:relSizeAnchor>
  <cdr:relSizeAnchor xmlns:cdr="http://schemas.openxmlformats.org/drawingml/2006/chartDrawing">
    <cdr:from>
      <cdr:x>0.57875</cdr:x>
      <cdr:y>0.87799</cdr:y>
    </cdr:from>
    <cdr:to>
      <cdr:x>0.64485</cdr:x>
      <cdr:y>0.91497</cdr:y>
    </cdr:to>
    <cdr:sp macro="" textlink="">
      <cdr:nvSpPr>
        <cdr:cNvPr id="17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292080" y="6021288"/>
          <a:ext cx="604419" cy="25360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ЕНВД</a:t>
          </a:r>
        </a:p>
      </cdr:txBody>
    </cdr:sp>
  </cdr:relSizeAnchor>
  <cdr:relSizeAnchor xmlns:cdr="http://schemas.openxmlformats.org/drawingml/2006/chartDrawing">
    <cdr:from>
      <cdr:x>0.68112</cdr:x>
      <cdr:y>0.87799</cdr:y>
    </cdr:from>
    <cdr:to>
      <cdr:x>0.74722</cdr:x>
      <cdr:y>0.91497</cdr:y>
    </cdr:to>
    <cdr:sp macro="" textlink="">
      <cdr:nvSpPr>
        <cdr:cNvPr id="18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228184" y="6021288"/>
          <a:ext cx="604418" cy="25360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ЕСХН</a:t>
          </a:r>
        </a:p>
      </cdr:txBody>
    </cdr:sp>
  </cdr:relSizeAnchor>
  <cdr:relSizeAnchor xmlns:cdr="http://schemas.openxmlformats.org/drawingml/2006/chartDrawing">
    <cdr:from>
      <cdr:x>0.76775</cdr:x>
      <cdr:y>0.87799</cdr:y>
    </cdr:from>
    <cdr:to>
      <cdr:x>0.85185</cdr:x>
      <cdr:y>0.97068</cdr:y>
    </cdr:to>
    <cdr:sp macro="" textlink="">
      <cdr:nvSpPr>
        <cdr:cNvPr id="19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020272" y="6021288"/>
          <a:ext cx="769011" cy="63566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Патентная система</a:t>
          </a:r>
        </a:p>
      </cdr:txBody>
    </cdr:sp>
  </cdr:relSizeAnchor>
  <cdr:relSizeAnchor xmlns:cdr="http://schemas.openxmlformats.org/drawingml/2006/chartDrawing">
    <cdr:from>
      <cdr:x>0.87012</cdr:x>
      <cdr:y>0.88849</cdr:y>
    </cdr:from>
    <cdr:to>
      <cdr:x>0.98602</cdr:x>
      <cdr:y>0.9454</cdr:y>
    </cdr:to>
    <cdr:sp macro="" textlink="">
      <cdr:nvSpPr>
        <cdr:cNvPr id="20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956376" y="6093296"/>
          <a:ext cx="1059789" cy="39028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Госпошлина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0.33463</cdr:x>
      <cdr:y>0.01701</cdr:y>
    </cdr:from>
    <cdr:to>
      <cdr:x>0.77177</cdr:x>
      <cdr:y>0.07749</cdr:y>
    </cdr:to>
    <cdr:sp macro="" textlink="">
      <cdr:nvSpPr>
        <cdr:cNvPr id="819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059831" y="116632"/>
          <a:ext cx="3997208" cy="41477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800" b="1" i="1" u="none" strike="noStrike" baseline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Неналоговые</a:t>
          </a:r>
          <a:r>
            <a:rPr lang="ru-RU" sz="1600" b="1" i="1" u="none" strike="noStrike" baseline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 </a:t>
          </a:r>
          <a:r>
            <a:rPr lang="ru-RU" sz="1800" b="1" i="1" u="none" strike="noStrike" baseline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доходы</a:t>
          </a:r>
          <a:r>
            <a:rPr lang="ru-RU" sz="1600" b="1" i="1" u="none" strike="noStrike" baseline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/>
              <a:cs typeface="Arial Cyr"/>
            </a:rPr>
            <a:t> ( тыс. руб.)</a:t>
          </a:r>
        </a:p>
      </cdr:txBody>
    </cdr:sp>
  </cdr:relSizeAnchor>
  <cdr:relSizeAnchor xmlns:cdr="http://schemas.openxmlformats.org/drawingml/2006/chartDrawing">
    <cdr:from>
      <cdr:x>0.28304</cdr:x>
      <cdr:y>0.63522</cdr:y>
    </cdr:from>
    <cdr:to>
      <cdr:x>0.38224</cdr:x>
      <cdr:y>0.68144</cdr:y>
    </cdr:to>
    <cdr:sp macro="" textlink="">
      <cdr:nvSpPr>
        <cdr:cNvPr id="8194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585888" y="3651607"/>
          <a:ext cx="905228" cy="26547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  <cdr:relSizeAnchor xmlns:cdr="http://schemas.openxmlformats.org/drawingml/2006/chartDrawing">
    <cdr:from>
      <cdr:x>0.626</cdr:x>
      <cdr:y>0.5945</cdr:y>
    </cdr:from>
    <cdr:to>
      <cdr:x>0.69898</cdr:x>
      <cdr:y>0.63722</cdr:y>
    </cdr:to>
    <cdr:sp macro="" textlink="">
      <cdr:nvSpPr>
        <cdr:cNvPr id="8195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724127" y="4077072"/>
          <a:ext cx="667329" cy="29297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(- 35,3%)</a:t>
          </a:r>
        </a:p>
      </cdr:txBody>
    </cdr:sp>
  </cdr:relSizeAnchor>
  <cdr:relSizeAnchor xmlns:cdr="http://schemas.openxmlformats.org/drawingml/2006/chartDrawing">
    <cdr:from>
      <cdr:x>0.752</cdr:x>
      <cdr:y>0.6785</cdr:y>
    </cdr:from>
    <cdr:to>
      <cdr:x>0.82795</cdr:x>
      <cdr:y>0.72668</cdr:y>
    </cdr:to>
    <cdr:sp macro="" textlink="">
      <cdr:nvSpPr>
        <cdr:cNvPr id="8196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876255" y="4653136"/>
          <a:ext cx="694486" cy="33041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lnSpc>
              <a:spcPts val="1600"/>
            </a:lnSpc>
            <a:defRPr sz="1000"/>
          </a:pPr>
          <a:r>
            <a:rPr lang="ru-RU" sz="107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</a:t>
          </a:r>
          <a:r>
            <a:rPr lang="ru-RU" sz="105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- 14,6%) </a:t>
          </a:r>
          <a:r>
            <a:rPr lang="ru-RU" sz="145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</a:p>
        <a:p xmlns:a="http://schemas.openxmlformats.org/drawingml/2006/main">
          <a:pPr algn="l" rtl="0">
            <a:lnSpc>
              <a:spcPts val="15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0.16925</cdr:x>
      <cdr:y>0.11151</cdr:y>
    </cdr:from>
    <cdr:to>
      <cdr:x>0.25543</cdr:x>
      <cdr:y>0.14109</cdr:y>
    </cdr:to>
    <cdr:sp macro="" textlink="">
      <cdr:nvSpPr>
        <cdr:cNvPr id="8197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547663" y="764704"/>
          <a:ext cx="788000" cy="20289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( + 15,3%)</a:t>
          </a:r>
          <a:endParaRPr lang="ru-RU" sz="115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15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0.45048</cdr:x>
      <cdr:y>0.7149</cdr:y>
    </cdr:from>
    <cdr:to>
      <cdr:x>0.52544</cdr:x>
      <cdr:y>0.76431</cdr:y>
    </cdr:to>
    <cdr:sp macro="" textlink="">
      <cdr:nvSpPr>
        <cdr:cNvPr id="697350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363766" y="4099271"/>
          <a:ext cx="726132" cy="28332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(- 41,5%)</a:t>
          </a:r>
        </a:p>
      </cdr:txBody>
    </cdr:sp>
  </cdr:relSizeAnchor>
  <cdr:relSizeAnchor xmlns:cdr="http://schemas.openxmlformats.org/drawingml/2006/chartDrawing">
    <cdr:from>
      <cdr:x>0.6086</cdr:x>
      <cdr:y>0.45968</cdr:y>
    </cdr:from>
    <cdr:to>
      <cdr:x>0.67664</cdr:x>
      <cdr:y>0.49951</cdr:y>
    </cdr:to>
    <cdr:sp macro="" textlink="">
      <cdr:nvSpPr>
        <cdr:cNvPr id="8199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556660" y="2643381"/>
          <a:ext cx="620791" cy="22875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0.32675</cdr:x>
      <cdr:y>0.5315</cdr:y>
    </cdr:from>
    <cdr:to>
      <cdr:x>0.3876</cdr:x>
      <cdr:y>0.57305</cdr:y>
    </cdr:to>
    <cdr:sp macro="" textlink="">
      <cdr:nvSpPr>
        <cdr:cNvPr id="8200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987823" y="3645024"/>
          <a:ext cx="556412" cy="28494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+ 2,9%)</a:t>
          </a:r>
        </a:p>
      </cdr:txBody>
    </cdr:sp>
  </cdr:relSizeAnchor>
  <cdr:relSizeAnchor xmlns:cdr="http://schemas.openxmlformats.org/drawingml/2006/chartDrawing">
    <cdr:from>
      <cdr:x>0.88587</cdr:x>
      <cdr:y>0.521</cdr:y>
    </cdr:from>
    <cdr:to>
      <cdr:x>0.96182</cdr:x>
      <cdr:y>0.56918</cdr:y>
    </cdr:to>
    <cdr:sp macro="" textlink="">
      <cdr:nvSpPr>
        <cdr:cNvPr id="10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100391" y="3573016"/>
          <a:ext cx="694487" cy="33041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lnSpc>
              <a:spcPts val="1600"/>
            </a:lnSpc>
            <a:defRPr sz="1000"/>
          </a:pPr>
          <a:r>
            <a:rPr lang="ru-RU" sz="107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</a:t>
          </a:r>
          <a:r>
            <a:rPr lang="ru-RU" sz="105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+ 301,7%) </a:t>
          </a:r>
          <a:r>
            <a:rPr lang="ru-RU" sz="145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</a:p>
        <a:p xmlns:a="http://schemas.openxmlformats.org/drawingml/2006/main">
          <a:pPr algn="l" rtl="0">
            <a:lnSpc>
              <a:spcPts val="15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0.12201</cdr:x>
      <cdr:y>0.8675</cdr:y>
    </cdr:from>
    <cdr:to>
      <cdr:x>0.24099</cdr:x>
      <cdr:y>0.96883</cdr:y>
    </cdr:to>
    <cdr:sp macro="" textlink="">
      <cdr:nvSpPr>
        <cdr:cNvPr id="11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115616" y="5949280"/>
          <a:ext cx="1087953" cy="69492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Неналоговые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доходы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всего </a:t>
          </a:r>
          <a:r>
            <a:rPr lang="ru-RU" sz="1200" b="0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 xmlns:a="http://schemas.openxmlformats.org/drawingml/2006/main">
          <a:pPr algn="l" rtl="0">
            <a:lnSpc>
              <a:spcPts val="14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0.27163</cdr:x>
      <cdr:y>0.8675</cdr:y>
    </cdr:from>
    <cdr:to>
      <cdr:x>0.3906</cdr:x>
      <cdr:y>0.96883</cdr:y>
    </cdr:to>
    <cdr:sp macro="" textlink="">
      <cdr:nvSpPr>
        <cdr:cNvPr id="13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83768" y="5949280"/>
          <a:ext cx="1087861" cy="69492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Доходы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от </a:t>
          </a:r>
          <a:r>
            <a:rPr lang="ru-RU" sz="1200" b="1" i="0" u="none" strike="noStrike" baseline="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использов</a:t>
          </a: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.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имущества</a:t>
          </a:r>
          <a:r>
            <a:rPr lang="ru-RU" sz="1200" b="0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 xmlns:a="http://schemas.openxmlformats.org/drawingml/2006/main">
          <a:pPr algn="l" rtl="0">
            <a:lnSpc>
              <a:spcPts val="14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0.69687</cdr:x>
      <cdr:y>0.87799</cdr:y>
    </cdr:from>
    <cdr:to>
      <cdr:x>0.81585</cdr:x>
      <cdr:y>0.97932</cdr:y>
    </cdr:to>
    <cdr:sp macro="" textlink="">
      <cdr:nvSpPr>
        <cdr:cNvPr id="14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372199" y="6021288"/>
          <a:ext cx="1087953" cy="69492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Доходы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от продажи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имущества</a:t>
          </a:r>
          <a:r>
            <a:rPr lang="ru-RU" sz="1200" b="0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 xmlns:a="http://schemas.openxmlformats.org/drawingml/2006/main">
          <a:pPr algn="l" rtl="0">
            <a:lnSpc>
              <a:spcPts val="14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0.83075</cdr:x>
      <cdr:y>0.857</cdr:y>
    </cdr:from>
    <cdr:to>
      <cdr:x>0.94973</cdr:x>
      <cdr:y>0.95833</cdr:y>
    </cdr:to>
    <cdr:sp macro="" textlink="">
      <cdr:nvSpPr>
        <cdr:cNvPr id="15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596335" y="5877272"/>
          <a:ext cx="1087954" cy="69492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ctr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200" b="1" i="0" u="none" strike="noStrike" baseline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Штрафы</a:t>
          </a:r>
        </a:p>
      </cdr:txBody>
    </cdr:sp>
  </cdr:relSizeAnchor>
  <cdr:relSizeAnchor xmlns:cdr="http://schemas.openxmlformats.org/drawingml/2006/chartDrawing">
    <cdr:from>
      <cdr:x>0.55512</cdr:x>
      <cdr:y>0.87799</cdr:y>
    </cdr:from>
    <cdr:to>
      <cdr:x>0.6741</cdr:x>
      <cdr:y>0.97932</cdr:y>
    </cdr:to>
    <cdr:sp macro="" textlink="">
      <cdr:nvSpPr>
        <cdr:cNvPr id="16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76055" y="6021288"/>
          <a:ext cx="1087953" cy="69492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6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Доходы</a:t>
          </a:r>
        </a:p>
        <a:p xmlns:a="http://schemas.openxmlformats.org/drawingml/2006/main">
          <a:pPr algn="ctr" rtl="0">
            <a:lnSpc>
              <a:spcPts val="10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от оказания платных услуг</a:t>
          </a:r>
          <a:endParaRPr lang="ru-RU" sz="1200" b="0" i="0" u="none" strike="noStrike" baseline="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l" rtl="0">
            <a:lnSpc>
              <a:spcPts val="15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0.41338</cdr:x>
      <cdr:y>0.8675</cdr:y>
    </cdr:from>
    <cdr:to>
      <cdr:x>0.53236</cdr:x>
      <cdr:y>0.98544</cdr:y>
    </cdr:to>
    <cdr:sp macro="" textlink="">
      <cdr:nvSpPr>
        <cdr:cNvPr id="17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779912" y="5949280"/>
          <a:ext cx="1087953" cy="80883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Платежи при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пользовании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природными ресурсами</a:t>
          </a:r>
          <a:r>
            <a:rPr lang="ru-RU" sz="1200" b="0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 xmlns:a="http://schemas.openxmlformats.org/drawingml/2006/main">
          <a:pPr algn="l" rtl="0">
            <a:lnSpc>
              <a:spcPts val="14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0.35825</cdr:x>
      <cdr:y>0.08371</cdr:y>
    </cdr:from>
    <cdr:to>
      <cdr:x>0.39763</cdr:x>
      <cdr:y>0.83712</cdr:y>
    </cdr:to>
    <cdr:sp macro="" textlink="">
      <cdr:nvSpPr>
        <cdr:cNvPr id="2" name="Правая фигурная скобка 1"/>
        <cdr:cNvSpPr/>
      </cdr:nvSpPr>
      <cdr:spPr>
        <a:xfrm xmlns:a="http://schemas.openxmlformats.org/drawingml/2006/main">
          <a:off x="3275856" y="504056"/>
          <a:ext cx="360040" cy="4536504"/>
        </a:xfrm>
        <a:prstGeom xmlns:a="http://schemas.openxmlformats.org/drawingml/2006/main" prst="rightBrace">
          <a:avLst>
            <a:gd name="adj1" fmla="val 51660"/>
            <a:gd name="adj2" fmla="val 50000"/>
          </a:avLst>
        </a:prstGeom>
        <a:noFill xmlns:a="http://schemas.openxmlformats.org/drawingml/2006/main"/>
        <a:ln xmlns:a="http://schemas.openxmlformats.org/drawingml/2006/main" w="44450">
          <a:solidFill>
            <a:srgbClr val="FF00FF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0.04326</cdr:x>
      <cdr:y>0.02857</cdr:y>
    </cdr:from>
    <cdr:to>
      <cdr:x>0.15425</cdr:x>
      <cdr:y>0.14897</cdr:y>
    </cdr:to>
    <cdr:sp macro="" textlink="">
      <cdr:nvSpPr>
        <cdr:cNvPr id="148481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5536" y="72008"/>
          <a:ext cx="1014893" cy="30344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5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2021 год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0.0431</cdr:x>
      <cdr:y>0.04384</cdr:y>
    </cdr:from>
    <cdr:to>
      <cdr:x>0.14891</cdr:x>
      <cdr:y>0.1295</cdr:y>
    </cdr:to>
    <cdr:sp macro="" textlink="">
      <cdr:nvSpPr>
        <cdr:cNvPr id="14950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60040" y="144016"/>
          <a:ext cx="883823" cy="28139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5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2022 год</a:t>
          </a: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0.311</cdr:x>
      <cdr:y>0.3005</cdr:y>
    </cdr:from>
    <cdr:to>
      <cdr:x>0.68112</cdr:x>
      <cdr:y>0.3425</cdr:y>
    </cdr:to>
    <cdr:sp macro="" textlink="">
      <cdr:nvSpPr>
        <cdr:cNvPr id="202753" name="Line 1025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2843809" y="2060848"/>
          <a:ext cx="3384376" cy="288031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44450">
          <a:solidFill>
            <a:schemeClr val="accent1">
              <a:lumMod val="75000"/>
            </a:schemeClr>
          </a:solidFill>
          <a:round/>
          <a:headEnd/>
          <a:tailEnd type="stealth" w="lg" len="lg"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0.42408</cdr:x>
      <cdr:y>0.1949</cdr:y>
    </cdr:from>
    <cdr:to>
      <cdr:x>0.54737</cdr:x>
      <cdr:y>0.27283</cdr:y>
    </cdr:to>
    <cdr:sp macro="" textlink="">
      <cdr:nvSpPr>
        <cdr:cNvPr id="202754" name="Text Box 102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109836" y="1110143"/>
          <a:ext cx="1485537" cy="4438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+ 13 089,34 </a:t>
          </a:r>
        </a:p>
        <a:p xmlns:a="http://schemas.openxmlformats.org/drawingml/2006/main">
          <a:pPr algn="l" rtl="0"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+ 3,4%)</a:t>
          </a: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0.14293</cdr:x>
      <cdr:y>0.56433</cdr:y>
    </cdr:from>
    <cdr:to>
      <cdr:x>0.19929</cdr:x>
      <cdr:y>0.59783</cdr:y>
    </cdr:to>
    <cdr:sp macro="" textlink="">
      <cdr:nvSpPr>
        <cdr:cNvPr id="29697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78596" y="3468799"/>
          <a:ext cx="486789" cy="2179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>
              <a:solidFill>
                <a:srgbClr val="000000"/>
              </a:solidFill>
              <a:latin typeface="Calibri" pitchFamily="34" charset="0"/>
              <a:cs typeface="Arial Cyr"/>
            </a:rPr>
            <a:t>( + 9,2%)</a:t>
          </a:r>
        </a:p>
      </cdr:txBody>
    </cdr:sp>
  </cdr:relSizeAnchor>
  <cdr:relSizeAnchor xmlns:cdr="http://schemas.openxmlformats.org/drawingml/2006/chartDrawing">
    <cdr:from>
      <cdr:x>0.0055</cdr:x>
      <cdr:y>0.73601</cdr:y>
    </cdr:from>
    <cdr:to>
      <cdr:x>0.0055</cdr:x>
      <cdr:y>0.73601</cdr:y>
    </cdr:to>
    <cdr:sp macro="" textlink="">
      <cdr:nvSpPr>
        <cdr:cNvPr id="29698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800" y="4819410"/>
          <a:ext cx="0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(+13,3%)</a:t>
          </a:r>
        </a:p>
      </cdr:txBody>
    </cdr:sp>
  </cdr:relSizeAnchor>
  <cdr:relSizeAnchor xmlns:cdr="http://schemas.openxmlformats.org/drawingml/2006/chartDrawing">
    <cdr:from>
      <cdr:x>0.0055</cdr:x>
      <cdr:y>0.73601</cdr:y>
    </cdr:from>
    <cdr:to>
      <cdr:x>0.0055</cdr:x>
      <cdr:y>0.73601</cdr:y>
    </cdr:to>
    <cdr:sp macro="" textlink="">
      <cdr:nvSpPr>
        <cdr:cNvPr id="29699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800" y="4819410"/>
          <a:ext cx="0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(+37,1%)</a:t>
          </a:r>
        </a:p>
      </cdr:txBody>
    </cdr:sp>
  </cdr:relSizeAnchor>
  <cdr:relSizeAnchor xmlns:cdr="http://schemas.openxmlformats.org/drawingml/2006/chartDrawing">
    <cdr:from>
      <cdr:x>0.02775</cdr:x>
      <cdr:y>0.73601</cdr:y>
    </cdr:from>
    <cdr:to>
      <cdr:x>0.04976</cdr:x>
      <cdr:y>0.73601</cdr:y>
    </cdr:to>
    <cdr:sp macro="" textlink="">
      <cdr:nvSpPr>
        <cdr:cNvPr id="29700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3467" y="4819410"/>
          <a:ext cx="190526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(+0,6%)</a:t>
          </a:r>
        </a:p>
      </cdr:txBody>
    </cdr:sp>
  </cdr:relSizeAnchor>
  <cdr:relSizeAnchor xmlns:cdr="http://schemas.openxmlformats.org/drawingml/2006/chartDrawing">
    <cdr:from>
      <cdr:x>0.21591</cdr:x>
      <cdr:y>0.73601</cdr:y>
    </cdr:from>
    <cdr:to>
      <cdr:x>0.36797</cdr:x>
      <cdr:y>0.73601</cdr:y>
    </cdr:to>
    <cdr:sp macro="" textlink="">
      <cdr:nvSpPr>
        <cdr:cNvPr id="29701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872573" y="4819410"/>
          <a:ext cx="1316557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(+5,9%)</a:t>
          </a:r>
        </a:p>
      </cdr:txBody>
    </cdr:sp>
  </cdr:relSizeAnchor>
  <cdr:relSizeAnchor xmlns:cdr="http://schemas.openxmlformats.org/drawingml/2006/chartDrawing">
    <cdr:from>
      <cdr:x>0.46786</cdr:x>
      <cdr:y>0.73601</cdr:y>
    </cdr:from>
    <cdr:to>
      <cdr:x>0.61917</cdr:x>
      <cdr:y>0.73601</cdr:y>
    </cdr:to>
    <cdr:sp macro="" textlink="">
      <cdr:nvSpPr>
        <cdr:cNvPr id="29702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053991" y="4819410"/>
          <a:ext cx="1310135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(+36,7%)</a:t>
          </a:r>
        </a:p>
      </cdr:txBody>
    </cdr:sp>
  </cdr:relSizeAnchor>
  <cdr:relSizeAnchor xmlns:cdr="http://schemas.openxmlformats.org/drawingml/2006/chartDrawing">
    <cdr:from>
      <cdr:x>0.61917</cdr:x>
      <cdr:y>0.73601</cdr:y>
    </cdr:from>
    <cdr:to>
      <cdr:x>0.77296</cdr:x>
      <cdr:y>0.73601</cdr:y>
    </cdr:to>
    <cdr:sp macro="" textlink="">
      <cdr:nvSpPr>
        <cdr:cNvPr id="29703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64126" y="4819410"/>
          <a:ext cx="1331543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(-52,0%)</a:t>
          </a:r>
        </a:p>
      </cdr:txBody>
    </cdr:sp>
  </cdr:relSizeAnchor>
  <cdr:relSizeAnchor xmlns:cdr="http://schemas.openxmlformats.org/drawingml/2006/chartDrawing">
    <cdr:from>
      <cdr:x>0.79373</cdr:x>
      <cdr:y>0.73601</cdr:y>
    </cdr:from>
    <cdr:to>
      <cdr:x>0.95296</cdr:x>
      <cdr:y>0.73601</cdr:y>
    </cdr:to>
    <cdr:sp macro="" textlink="">
      <cdr:nvSpPr>
        <cdr:cNvPr id="29704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875491" y="4819410"/>
          <a:ext cx="1378639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(-87,6%)</a:t>
          </a:r>
        </a:p>
      </cdr:txBody>
    </cdr:sp>
  </cdr:relSizeAnchor>
  <cdr:relSizeAnchor xmlns:cdr="http://schemas.openxmlformats.org/drawingml/2006/chartDrawing">
    <cdr:from>
      <cdr:x>0.80234</cdr:x>
      <cdr:y>0.41862</cdr:y>
    </cdr:from>
    <cdr:to>
      <cdr:x>0.86342</cdr:x>
      <cdr:y>0.44569</cdr:y>
    </cdr:to>
    <cdr:sp macro="" textlink="">
      <cdr:nvSpPr>
        <cdr:cNvPr id="29705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942705" y="2724268"/>
          <a:ext cx="528531" cy="17616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0.25374</cdr:x>
      <cdr:y>0.20979</cdr:y>
    </cdr:from>
    <cdr:to>
      <cdr:x>0.33014</cdr:x>
      <cdr:y>0.2359</cdr:y>
    </cdr:to>
    <cdr:sp macro="" textlink="">
      <cdr:nvSpPr>
        <cdr:cNvPr id="29706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200107" y="1375951"/>
          <a:ext cx="661490" cy="17088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0.59329</cdr:x>
      <cdr:y>0.0691</cdr:y>
    </cdr:from>
    <cdr:to>
      <cdr:x>0.6573</cdr:x>
      <cdr:y>0.10097</cdr:y>
    </cdr:to>
    <cdr:sp macro="" textlink="">
      <cdr:nvSpPr>
        <cdr:cNvPr id="29707" name="Text Box 1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133763" y="449717"/>
          <a:ext cx="553885" cy="2074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>
              <a:solidFill>
                <a:srgbClr val="000000"/>
              </a:solidFill>
              <a:latin typeface="+mn-lt"/>
              <a:cs typeface="Arial Cyr"/>
            </a:rPr>
            <a:t>( + 2,8%)</a:t>
          </a:r>
        </a:p>
      </cdr:txBody>
    </cdr:sp>
  </cdr:relSizeAnchor>
  <cdr:relSizeAnchor xmlns:cdr="http://schemas.openxmlformats.org/drawingml/2006/chartDrawing">
    <cdr:from>
      <cdr:x>0.5892</cdr:x>
      <cdr:y>0.57331</cdr:y>
    </cdr:from>
    <cdr:to>
      <cdr:x>0.6567</cdr:x>
      <cdr:y>0.60878</cdr:y>
    </cdr:to>
    <cdr:sp macro="" textlink="">
      <cdr:nvSpPr>
        <cdr:cNvPr id="29708" name="Text Box 1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99995" y="3721510"/>
          <a:ext cx="584270" cy="23024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>
              <a:solidFill>
                <a:srgbClr val="000000"/>
              </a:solidFill>
              <a:latin typeface="+mn-lt"/>
              <a:cs typeface="Arial Cyr"/>
            </a:rPr>
            <a:t>( - 1,3%)</a:t>
          </a:r>
        </a:p>
      </cdr:txBody>
    </cdr:sp>
  </cdr:relSizeAnchor>
  <cdr:relSizeAnchor xmlns:cdr="http://schemas.openxmlformats.org/drawingml/2006/chartDrawing">
    <cdr:from>
      <cdr:x>0.72858</cdr:x>
      <cdr:y>0.65064</cdr:y>
    </cdr:from>
    <cdr:to>
      <cdr:x>0.78891</cdr:x>
      <cdr:y>0.67996</cdr:y>
    </cdr:to>
    <cdr:sp macro="" textlink="">
      <cdr:nvSpPr>
        <cdr:cNvPr id="29709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304469" y="4234211"/>
          <a:ext cx="522042" cy="19080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>
              <a:solidFill>
                <a:srgbClr val="000000"/>
              </a:solidFill>
              <a:latin typeface="+mn-lt"/>
              <a:cs typeface="Arial Cyr"/>
            </a:rPr>
            <a:t>(</a:t>
          </a:r>
          <a:r>
            <a:rPr lang="en-US" sz="900" b="1" i="0" u="none" strike="noStrike" baseline="0">
              <a:solidFill>
                <a:srgbClr val="000000"/>
              </a:solidFill>
              <a:latin typeface="+mn-lt"/>
              <a:cs typeface="Arial Cyr"/>
            </a:rPr>
            <a:t> - </a:t>
          </a:r>
          <a:r>
            <a:rPr lang="ru-RU" sz="900" b="1" i="0" u="none" strike="noStrike" baseline="0">
              <a:solidFill>
                <a:srgbClr val="000000"/>
              </a:solidFill>
              <a:latin typeface="+mn-lt"/>
              <a:cs typeface="Arial Cyr"/>
            </a:rPr>
            <a:t>0,5%)</a:t>
          </a:r>
        </a:p>
      </cdr:txBody>
    </cdr:sp>
  </cdr:relSizeAnchor>
  <cdr:relSizeAnchor xmlns:cdr="http://schemas.openxmlformats.org/drawingml/2006/chartDrawing">
    <cdr:from>
      <cdr:x>0.81821</cdr:x>
      <cdr:y>0.67919</cdr:y>
    </cdr:from>
    <cdr:to>
      <cdr:x>0.88126</cdr:x>
      <cdr:y>0.70605</cdr:y>
    </cdr:to>
    <cdr:sp macro="" textlink="">
      <cdr:nvSpPr>
        <cdr:cNvPr id="29710" name="Text Box 1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080040" y="4420003"/>
          <a:ext cx="545578" cy="17479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>
              <a:solidFill>
                <a:srgbClr val="000000"/>
              </a:solidFill>
              <a:latin typeface="+mn-lt"/>
              <a:cs typeface="Arial Cyr"/>
            </a:rPr>
            <a:t>(</a:t>
          </a:r>
          <a:r>
            <a:rPr lang="en-US" sz="900" b="1" i="0" u="none" strike="noStrike" baseline="0">
              <a:solidFill>
                <a:srgbClr val="000000"/>
              </a:solidFill>
              <a:latin typeface="+mn-lt"/>
              <a:cs typeface="Arial Cyr"/>
            </a:rPr>
            <a:t> </a:t>
          </a:r>
          <a:r>
            <a:rPr lang="ru-RU" sz="900" b="1" i="0" u="none" strike="noStrike" baseline="0">
              <a:solidFill>
                <a:srgbClr val="000000"/>
              </a:solidFill>
              <a:latin typeface="+mn-lt"/>
              <a:cs typeface="Arial Cyr"/>
            </a:rPr>
            <a:t>0,0%)</a:t>
          </a:r>
        </a:p>
      </cdr:txBody>
    </cdr:sp>
  </cdr:relSizeAnchor>
  <cdr:relSizeAnchor xmlns:cdr="http://schemas.openxmlformats.org/drawingml/2006/chartDrawing">
    <cdr:from>
      <cdr:x>0.92947</cdr:x>
      <cdr:y>0.59751</cdr:y>
    </cdr:from>
    <cdr:to>
      <cdr:x>0.99375</cdr:x>
      <cdr:y>0.62732</cdr:y>
    </cdr:to>
    <cdr:sp macro="" textlink="">
      <cdr:nvSpPr>
        <cdr:cNvPr id="29711" name="Text Box 1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997241" y="3637736"/>
          <a:ext cx="560875" cy="19506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82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</a:t>
          </a:r>
          <a:r>
            <a:rPr lang="en-US" sz="82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  <a:r>
            <a:rPr lang="ru-RU" sz="82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+2 ,8%)</a:t>
          </a:r>
        </a:p>
      </cdr:txBody>
    </cdr:sp>
  </cdr:relSizeAnchor>
  <cdr:relSizeAnchor xmlns:cdr="http://schemas.openxmlformats.org/drawingml/2006/chartDrawing">
    <cdr:from>
      <cdr:x>0.24241</cdr:x>
      <cdr:y>0.60737</cdr:y>
    </cdr:from>
    <cdr:to>
      <cdr:x>0.31875</cdr:x>
      <cdr:y>0.6389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097621" y="3952621"/>
          <a:ext cx="660577" cy="205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900" b="1"/>
            <a:t>( </a:t>
          </a:r>
          <a:r>
            <a:rPr lang="ru-RU" sz="900" b="1"/>
            <a:t>+</a:t>
          </a:r>
          <a:r>
            <a:rPr lang="en-US" sz="900" b="1"/>
            <a:t> </a:t>
          </a:r>
          <a:r>
            <a:rPr lang="ru-RU" sz="900" b="1"/>
            <a:t>1</a:t>
          </a:r>
          <a:r>
            <a:rPr lang="en-US" sz="900" b="1"/>
            <a:t>.</a:t>
          </a:r>
          <a:r>
            <a:rPr lang="ru-RU" sz="900" b="1"/>
            <a:t>5% )</a:t>
          </a:r>
        </a:p>
      </cdr:txBody>
    </cdr:sp>
  </cdr:relSizeAnchor>
  <cdr:relSizeAnchor xmlns:cdr="http://schemas.openxmlformats.org/drawingml/2006/chartDrawing">
    <cdr:from>
      <cdr:x>0.37629</cdr:x>
      <cdr:y>0.65541</cdr:y>
    </cdr:from>
    <cdr:to>
      <cdr:x>0.43736</cdr:x>
      <cdr:y>0.68919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3256055" y="4265260"/>
          <a:ext cx="528444" cy="2198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900" b="1"/>
            <a:t>( + 117,5%)</a:t>
          </a:r>
        </a:p>
      </cdr:txBody>
    </cdr:sp>
  </cdr:relSizeAnchor>
  <cdr:relSizeAnchor xmlns:cdr="http://schemas.openxmlformats.org/drawingml/2006/chartDrawing">
    <cdr:from>
      <cdr:x>0.86931</cdr:x>
      <cdr:y>0.40426</cdr:y>
    </cdr:from>
    <cdr:to>
      <cdr:x>0.94225</cdr:x>
      <cdr:y>0.4403</cdr:y>
    </cdr:to>
    <cdr:sp macro="" textlink="">
      <cdr:nvSpPr>
        <cdr:cNvPr id="20" name="TextBox 19"/>
        <cdr:cNvSpPr txBox="1"/>
      </cdr:nvSpPr>
      <cdr:spPr>
        <a:xfrm xmlns:a="http://schemas.openxmlformats.org/drawingml/2006/main">
          <a:off x="7522227" y="2630841"/>
          <a:ext cx="631157" cy="2345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084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672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076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424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59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06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421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717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036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575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50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9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2362"/>
            <a:ext cx="7772400" cy="2666677"/>
          </a:xfrm>
        </p:spPr>
        <p:txBody>
          <a:bodyPr>
            <a:normAutofit/>
          </a:bodyPr>
          <a:lstStyle/>
          <a:p>
            <a:r>
              <a:rPr lang="ru-RU" sz="3200" b="1" i="1" cap="all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  районного  бюджета  на 2022 год</a:t>
            </a:r>
            <a:br>
              <a:rPr lang="ru-RU" sz="3200" b="1" i="1" cap="all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cap="all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 на  плановый  период </a:t>
            </a:r>
            <a:br>
              <a:rPr lang="ru-RU" sz="3200" b="1" i="1" cap="all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cap="all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2023 и 2024 годов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4797152"/>
            <a:ext cx="6813376" cy="46064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477516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бюджета</a:t>
            </a:r>
          </a:p>
        </p:txBody>
      </p:sp>
      <p:graphicFrame>
        <p:nvGraphicFramePr>
          <p:cNvPr id="6" name="Chart 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24812165"/>
              </p:ext>
            </p:extLst>
          </p:nvPr>
        </p:nvGraphicFramePr>
        <p:xfrm>
          <a:off x="0" y="1268760"/>
          <a:ext cx="464820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67637173"/>
              </p:ext>
            </p:extLst>
          </p:nvPr>
        </p:nvGraphicFramePr>
        <p:xfrm>
          <a:off x="4648200" y="1268760"/>
          <a:ext cx="4388296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63272" cy="72008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Динамика социальных расходов в бюджете района </a:t>
            </a:r>
          </a:p>
        </p:txBody>
      </p:sp>
      <p:graphicFrame>
        <p:nvGraphicFramePr>
          <p:cNvPr id="5" name="Chart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70936417"/>
              </p:ext>
            </p:extLst>
          </p:nvPr>
        </p:nvGraphicFramePr>
        <p:xfrm>
          <a:off x="467544" y="836712"/>
          <a:ext cx="8207375" cy="2448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699040095"/>
              </p:ext>
            </p:extLst>
          </p:nvPr>
        </p:nvGraphicFramePr>
        <p:xfrm>
          <a:off x="467544" y="3717032"/>
          <a:ext cx="8218487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расходы бюджета по экономической классификации (тыс. руб.)</a:t>
            </a:r>
          </a:p>
        </p:txBody>
      </p:sp>
      <p:graphicFrame>
        <p:nvGraphicFramePr>
          <p:cNvPr id="5" name="Chart 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17882409"/>
              </p:ext>
            </p:extLst>
          </p:nvPr>
        </p:nvGraphicFramePr>
        <p:xfrm>
          <a:off x="0" y="1600200"/>
          <a:ext cx="4648200" cy="4925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5314363"/>
              </p:ext>
            </p:extLst>
          </p:nvPr>
        </p:nvGraphicFramePr>
        <p:xfrm>
          <a:off x="4648200" y="1600200"/>
          <a:ext cx="4495800" cy="4925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Благодарим  за внимание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9900264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1415472" y="59820"/>
            <a:ext cx="7465313" cy="140702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>
                <a:gd name="adj" fmla="val 25000"/>
              </a:avLst>
            </a:prstTxWarp>
            <a:spAutoFit/>
          </a:bodyPr>
          <a:lstStyle/>
          <a:p>
            <a:pPr>
              <a:defRPr/>
            </a:pPr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доходов районного бюджета </a:t>
            </a:r>
          </a:p>
          <a:p>
            <a:pPr>
              <a:defRPr/>
            </a:pPr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на 2021-2022 годы , тыс. руб</a:t>
            </a:r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496098528"/>
              </p:ext>
            </p:extLst>
          </p:nvPr>
        </p:nvGraphicFramePr>
        <p:xfrm>
          <a:off x="3851920" y="980728"/>
          <a:ext cx="56388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464654519"/>
              </p:ext>
            </p:extLst>
          </p:nvPr>
        </p:nvGraphicFramePr>
        <p:xfrm>
          <a:off x="-396552" y="6165304"/>
          <a:ext cx="720080" cy="692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1094620112"/>
              </p:ext>
            </p:extLst>
          </p:nvPr>
        </p:nvGraphicFramePr>
        <p:xfrm>
          <a:off x="-540568" y="1340768"/>
          <a:ext cx="4873625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3563888" y="1700808"/>
            <a:ext cx="1952625" cy="8763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БЕЗВОЗМЕЗДНЫЕ ПОСТУПЛЕНИЯ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563888" y="5085184"/>
            <a:ext cx="1952625" cy="8763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НАЛОГОВЫЕ И НЕНАЛОГОВЫЕ   ДОХОДЫ</a:t>
            </a: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3676334809"/>
              </p:ext>
            </p:extLst>
          </p:nvPr>
        </p:nvGraphicFramePr>
        <p:xfrm>
          <a:off x="0" y="1628800"/>
          <a:ext cx="4464496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2978668326"/>
              </p:ext>
            </p:extLst>
          </p:nvPr>
        </p:nvGraphicFramePr>
        <p:xfrm>
          <a:off x="5148064" y="1628800"/>
          <a:ext cx="4572000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971600" y="5877272"/>
            <a:ext cx="18004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387 466,65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16216" y="5949280"/>
            <a:ext cx="18004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400 555,99</a:t>
            </a:r>
          </a:p>
        </p:txBody>
      </p:sp>
    </p:spTree>
    <p:extLst>
      <p:ext uri="{BB962C8B-B14F-4D97-AF65-F5344CB8AC3E}">
        <p14:creationId xmlns:p14="http://schemas.microsoft.com/office/powerpoint/2010/main" val="209660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Graphic spid="7" grpId="0">
        <p:bldAsOne/>
      </p:bldGraphic>
      <p:bldGraphic spid="8" grpId="0">
        <p:bldAsOne/>
      </p:bldGraphic>
      <p:bldGraphic spid="10" grpId="0">
        <p:bldAsOne/>
      </p:bldGraphic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950435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5109616"/>
              </p:ext>
            </p:extLst>
          </p:nvPr>
        </p:nvGraphicFramePr>
        <p:xfrm>
          <a:off x="0" y="0"/>
          <a:ext cx="9144000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6847124"/>
              </p:ext>
            </p:extLst>
          </p:nvPr>
        </p:nvGraphicFramePr>
        <p:xfrm>
          <a:off x="0" y="908720"/>
          <a:ext cx="9144000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5148064" y="1628800"/>
            <a:ext cx="600303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wordArtVert" wrap="square" lIns="27432" tIns="22860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ru-RU" sz="2800" b="1" i="1" u="none" strike="noStrike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2022 год 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187624" y="1628800"/>
            <a:ext cx="64807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wordArtVert" wrap="square" lIns="27432" tIns="22860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ru-RU" sz="2800" b="1" i="1" u="none" strike="noStrike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2021 год</a:t>
            </a:r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7164288" y="1268760"/>
            <a:ext cx="360040" cy="4608512"/>
          </a:xfrm>
          <a:prstGeom prst="rightBrace">
            <a:avLst>
              <a:gd name="adj1" fmla="val 51660"/>
              <a:gd name="adj2" fmla="val 50000"/>
            </a:avLst>
          </a:prstGeom>
          <a:noFill/>
          <a:ln w="4445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707904" y="2564904"/>
            <a:ext cx="64807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270" wrap="square" lIns="27432" tIns="22860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ru-RU" sz="2800" b="1" u="sng" strike="noStrike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294 553,34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596336" y="2492896"/>
            <a:ext cx="64807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270" wrap="square" lIns="27432" tIns="22860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ru-RU" sz="2800" b="1" u="sng" strike="noStrike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297 989,09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467544" y="188640"/>
            <a:ext cx="842493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7432" tIns="22860" rIns="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endParaRPr lang="ru-RU" sz="2800" b="1" i="1" strike="noStrike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92494" y="116632"/>
            <a:ext cx="5197000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i="1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Безвозмездные  поступления</a:t>
            </a:r>
          </a:p>
          <a:p>
            <a:pPr algn="ctr"/>
            <a:r>
              <a:rPr lang="ru-RU" sz="2400" i="1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(тыс. руб.)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бюджета, %</a:t>
            </a:r>
          </a:p>
        </p:txBody>
      </p:sp>
      <p:graphicFrame>
        <p:nvGraphicFramePr>
          <p:cNvPr id="6" name="Chart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32412866"/>
              </p:ext>
            </p:extLst>
          </p:nvPr>
        </p:nvGraphicFramePr>
        <p:xfrm>
          <a:off x="0" y="1296144"/>
          <a:ext cx="4716016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29127987"/>
              </p:ext>
            </p:extLst>
          </p:nvPr>
        </p:nvGraphicFramePr>
        <p:xfrm>
          <a:off x="4427984" y="1296144"/>
          <a:ext cx="4716016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всех доходов бюджета</a:t>
            </a:r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125095332"/>
              </p:ext>
            </p:extLst>
          </p:nvPr>
        </p:nvGraphicFramePr>
        <p:xfrm>
          <a:off x="395536" y="980728"/>
          <a:ext cx="8352928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47802299"/>
              </p:ext>
            </p:extLst>
          </p:nvPr>
        </p:nvGraphicFramePr>
        <p:xfrm>
          <a:off x="395536" y="3429000"/>
          <a:ext cx="8352928" cy="3284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5219933"/>
              </p:ext>
            </p:extLst>
          </p:nvPr>
        </p:nvGraphicFramePr>
        <p:xfrm>
          <a:off x="-1" y="0"/>
          <a:ext cx="9144001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560</TotalTime>
  <Words>770</Words>
  <Application>Microsoft Office PowerPoint</Application>
  <PresentationFormat>Экран (4:3)</PresentationFormat>
  <Paragraphs>288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Arial Cyr</vt:lpstr>
      <vt:lpstr>Calibri</vt:lpstr>
      <vt:lpstr>Calibri Light</vt:lpstr>
      <vt:lpstr>Times New Roman</vt:lpstr>
      <vt:lpstr>Тема1</vt:lpstr>
      <vt:lpstr>Проект  районного  бюджета  на 2022 год  и  на  плановый  период  2023 и 2024 годов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налоговых и неналоговых доходов бюджета, %</vt:lpstr>
      <vt:lpstr>Структура всех доходов бюджета</vt:lpstr>
      <vt:lpstr>Презентация PowerPoint</vt:lpstr>
      <vt:lpstr>Презентация PowerPoint</vt:lpstr>
      <vt:lpstr>Структура расходов бюджета</vt:lpstr>
      <vt:lpstr>Динамика социальных расходов в бюджете района </vt:lpstr>
      <vt:lpstr>Основные расходы бюджета по экономической классификации (тыс. руб.)</vt:lpstr>
      <vt:lpstr>Благодарим 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RuhlovaN</cp:lastModifiedBy>
  <cp:revision>44</cp:revision>
  <dcterms:created xsi:type="dcterms:W3CDTF">2021-11-22T06:09:36Z</dcterms:created>
  <dcterms:modified xsi:type="dcterms:W3CDTF">2021-11-25T05:09:28Z</dcterms:modified>
</cp:coreProperties>
</file>