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rts/chart1.xml" ContentType="application/vnd.openxmlformats-officedocument.drawingml.chart+xml"/>
  <Override PartName="/ppt/drawings/drawing1.xml" ContentType="application/vnd.openxmlformats-officedocument.drawingml.chartshapes+xml"/>
  <Override PartName="/ppt/charts/chart2.xml" ContentType="application/vnd.openxmlformats-officedocument.drawingml.chart+xml"/>
  <Override PartName="/ppt/drawings/drawing2.xml" ContentType="application/vnd.openxmlformats-officedocument.drawingml.chartshapes+xml"/>
  <Override PartName="/ppt/charts/chart3.xml" ContentType="application/vnd.openxmlformats-officedocument.drawingml.chart+xml"/>
  <Override PartName="/ppt/drawings/drawing3.xml" ContentType="application/vnd.openxmlformats-officedocument.drawingml.chartshapes+xml"/>
  <Override PartName="/ppt/charts/chart4.xml" ContentType="application/vnd.openxmlformats-officedocument.drawingml.chart+xml"/>
  <Override PartName="/ppt/drawings/drawing4.xml" ContentType="application/vnd.openxmlformats-officedocument.drawingml.chartshapes+xml"/>
  <Override PartName="/ppt/charts/chart5.xml" ContentType="application/vnd.openxmlformats-officedocument.drawingml.chart+xml"/>
  <Override PartName="/ppt/drawings/drawing5.xml" ContentType="application/vnd.openxmlformats-officedocument.drawingml.chartshapes+xml"/>
  <Override PartName="/ppt/charts/chart6.xml" ContentType="application/vnd.openxmlformats-officedocument.drawingml.chart+xml"/>
  <Override PartName="/ppt/charts/chart7.xml" ContentType="application/vnd.openxmlformats-officedocument.drawingml.chart+xml"/>
  <Override PartName="/ppt/charts/chart8.xml" ContentType="application/vnd.openxmlformats-officedocument.drawingml.chart+xml"/>
  <Override PartName="/ppt/drawings/drawing6.xml" ContentType="application/vnd.openxmlformats-officedocument.drawingml.chartshapes+xml"/>
  <Override PartName="/ppt/charts/chart9.xml" ContentType="application/vnd.openxmlformats-officedocument.drawingml.chart+xml"/>
  <Override PartName="/ppt/drawings/drawing7.xml" ContentType="application/vnd.openxmlformats-officedocument.drawingml.chartshapes+xml"/>
  <Override PartName="/ppt/charts/chart10.xml" ContentType="application/vnd.openxmlformats-officedocument.drawingml.chart+xml"/>
  <Override PartName="/ppt/drawings/drawing8.xml" ContentType="application/vnd.openxmlformats-officedocument.drawingml.chartshapes+xml"/>
  <Override PartName="/ppt/charts/chart11.xml" ContentType="application/vnd.openxmlformats-officedocument.drawingml.chart+xml"/>
  <Override PartName="/ppt/drawings/drawing9.xml" ContentType="application/vnd.openxmlformats-officedocument.drawingml.chartshapes+xml"/>
  <Override PartName="/ppt/charts/chart12.xml" ContentType="application/vnd.openxmlformats-officedocument.drawingml.chart+xml"/>
  <Override PartName="/ppt/charts/chart13.xml" ContentType="application/vnd.openxmlformats-officedocument.drawingml.chart+xml"/>
  <Override PartName="/ppt/charts/chart14.xml" ContentType="application/vnd.openxmlformats-officedocument.drawingml.chart+xml"/>
  <Override PartName="/ppt/charts/chart15.xml" ContentType="application/vnd.openxmlformats-officedocument.drawingml.chart+xml"/>
  <Override PartName="/ppt/charts/chart16.xml" ContentType="application/vnd.openxmlformats-officedocument.drawingml.chart+xml"/>
  <Override PartName="/ppt/charts/chart17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9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2" d="100"/>
          <a:sy n="82" d="100"/>
        </p:scale>
        <p:origin x="1380" y="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charts/_rels/chart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1.xml"/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10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8.xml"/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11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9.xml"/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12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13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14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15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1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1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2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2.xml"/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3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3.xml"/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4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4.xml"/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5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5.xml"/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6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7.xml.rels><?xml version="1.0" encoding="UTF-8" standalone="yes"?>
<Relationships xmlns="http://schemas.openxmlformats.org/package/2006/relationships"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8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6.xml"/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_rels/chart9.xml.rels><?xml version="1.0" encoding="UTF-8" standalone="yes"?>
<Relationships xmlns="http://schemas.openxmlformats.org/package/2006/relationships"><Relationship Id="rId2" Type="http://schemas.openxmlformats.org/officeDocument/2006/relationships/chartUserShapes" Target="../drawings/drawing7.xml"/><Relationship Id="rId1" Type="http://schemas.openxmlformats.org/officeDocument/2006/relationships/oleObject" Target="file:///C:\Users\Admin\Desktop\&#1055;&#1088;&#1086;&#1077;&#1082;&#1090;%20&#1087;&#1091;&#1073;&#1083;&#1080;&#1095;%20&#1085;&#1072;%202023\&#1055;&#1059;&#1041;&#1051;&#1048;&#1063;&#1053;&#1067;&#1045;%20&#1087;&#1086;%20&#1087;&#1088;&#1086;&#1077;&#1082;&#1090;&#1091;%20&#1085;&#1072;%202023-2025%20&#1075;&#1086;&#1076;&#1099;.xls" TargetMode="Externa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0"/>
      <c:hPercent val="61"/>
      <c:rotY val="20"/>
      <c:depthPercent val="100"/>
      <c:rAngAx val="1"/>
    </c:view3D>
    <c:floor>
      <c:thickness val="0"/>
      <c:spPr>
        <a:solidFill>
          <a:srgbClr val="00FFFF"/>
        </a:solidFill>
        <a:ln w="3175">
          <a:solidFill>
            <a:srgbClr val="000000"/>
          </a:solidFill>
          <a:prstDash val="solid"/>
        </a:ln>
      </c:spPr>
    </c:floor>
    <c:sideWall>
      <c:thickness val="0"/>
      <c:spPr>
        <a:gradFill rotWithShape="0">
          <a:gsLst>
            <a:gs pos="0">
              <a:srgbClr val="FFFFFF"/>
            </a:gs>
            <a:gs pos="100000">
              <a:srgbClr val="00FFFF"/>
            </a:gs>
          </a:gsLst>
          <a:lin ang="5400000" scaled="1"/>
        </a:gradFill>
        <a:ln w="3175">
          <a:solidFill>
            <a:srgbClr val="000000"/>
          </a:solidFill>
          <a:prstDash val="sysDash"/>
        </a:ln>
      </c:spPr>
    </c:sideWall>
    <c:backWall>
      <c:thickness val="0"/>
      <c:spPr>
        <a:gradFill rotWithShape="0">
          <a:gsLst>
            <a:gs pos="0">
              <a:srgbClr val="FFFFFF"/>
            </a:gs>
            <a:gs pos="100000">
              <a:srgbClr val="00FFFF"/>
            </a:gs>
          </a:gsLst>
          <a:lin ang="5400000" scaled="1"/>
        </a:gradFill>
        <a:ln w="3175">
          <a:solidFill>
            <a:srgbClr val="000000"/>
          </a:solidFill>
          <a:prstDash val="sysDash"/>
        </a:ln>
      </c:spPr>
    </c:backWall>
    <c:plotArea>
      <c:layout>
        <c:manualLayout>
          <c:layoutTarget val="inner"/>
          <c:xMode val="edge"/>
          <c:yMode val="edge"/>
          <c:x val="7.5897557611815922E-2"/>
          <c:y val="0.13496564967926092"/>
          <c:w val="0.92084545439966703"/>
          <c:h val="0.78472095749936077"/>
        </c:manualLayout>
      </c:layout>
      <c:bar3DChart>
        <c:barDir val="col"/>
        <c:grouping val="clustered"/>
        <c:varyColors val="0"/>
        <c:ser>
          <c:idx val="0"/>
          <c:order val="0"/>
          <c:tx>
            <c:v>2023</c:v>
          </c:tx>
          <c:spPr>
            <a:solidFill>
              <a:srgbClr val="9999FF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-4.0026300174799941E-3"/>
                  <c:y val="0.19421560444306962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454 570,36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3144-4F78-AB46-27DC94AE91C5}"/>
                </c:ext>
              </c:extLst>
            </c:dLbl>
            <c:dLbl>
              <c:idx val="1"/>
              <c:layout>
                <c:manualLayout>
                  <c:x val="-1.8062446878457925E-3"/>
                  <c:y val="0.18399420976751538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454570,36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3144-4F78-AB46-27DC94AE91C5}"/>
                </c:ext>
              </c:extLst>
            </c:dLbl>
            <c:spPr>
              <a:noFill/>
              <a:ln w="25400">
                <a:noFill/>
              </a:ln>
            </c:spPr>
            <c:txPr>
              <a:bodyPr rot="-3000000" vert="horz"/>
              <a:lstStyle/>
              <a:p>
                <a:pPr algn="ctr"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2"/>
              <c:pt idx="0">
                <c:v>Доходы</c:v>
              </c:pt>
              <c:pt idx="1">
                <c:v>Расходы</c:v>
              </c:pt>
            </c:strLit>
          </c:cat>
          <c:val>
            <c:numLit>
              <c:formatCode>General</c:formatCode>
              <c:ptCount val="2"/>
              <c:pt idx="0">
                <c:v>454570.36</c:v>
              </c:pt>
              <c:pt idx="1">
                <c:v>454570.36</c:v>
              </c:pt>
            </c:numLit>
          </c:val>
          <c:extLst>
            <c:ext xmlns:c16="http://schemas.microsoft.com/office/drawing/2014/chart" uri="{C3380CC4-5D6E-409C-BE32-E72D297353CC}">
              <c16:uniqueId val="{00000002-3144-4F78-AB46-27DC94AE91C5}"/>
            </c:ext>
          </c:extLst>
        </c:ser>
        <c:ser>
          <c:idx val="1"/>
          <c:order val="1"/>
          <c:tx>
            <c:v>2024</c:v>
          </c:tx>
          <c:spPr>
            <a:solidFill>
              <a:srgbClr val="FF9900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9.2376777548591738E-4"/>
                  <c:y val="0.19541956744333724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423 228,85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3144-4F78-AB46-27DC94AE91C5}"/>
                </c:ext>
              </c:extLst>
            </c:dLbl>
            <c:dLbl>
              <c:idx val="1"/>
              <c:layout>
                <c:manualLayout>
                  <c:x val="1.5381798205456893E-3"/>
                  <c:y val="0.19630927086495151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3144-4F78-AB46-27DC94AE91C5}"/>
                </c:ext>
              </c:extLst>
            </c:dLbl>
            <c:spPr>
              <a:noFill/>
              <a:ln w="25400">
                <a:noFill/>
              </a:ln>
            </c:spPr>
            <c:txPr>
              <a:bodyPr rot="-3000000" vert="horz"/>
              <a:lstStyle/>
              <a:p>
                <a:pPr algn="ctr"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2"/>
              <c:pt idx="0">
                <c:v>Доходы</c:v>
              </c:pt>
              <c:pt idx="1">
                <c:v>Расходы</c:v>
              </c:pt>
            </c:strLit>
          </c:cat>
          <c:val>
            <c:numLit>
              <c:formatCode>General</c:formatCode>
              <c:ptCount val="2"/>
              <c:pt idx="0">
                <c:v>423228.85</c:v>
              </c:pt>
              <c:pt idx="1">
                <c:v>423228.85</c:v>
              </c:pt>
            </c:numLit>
          </c:val>
          <c:extLst>
            <c:ext xmlns:c16="http://schemas.microsoft.com/office/drawing/2014/chart" uri="{C3380CC4-5D6E-409C-BE32-E72D297353CC}">
              <c16:uniqueId val="{00000005-3144-4F78-AB46-27DC94AE91C5}"/>
            </c:ext>
          </c:extLst>
        </c:ser>
        <c:ser>
          <c:idx val="2"/>
          <c:order val="2"/>
          <c:tx>
            <c:v>2025</c:v>
          </c:tx>
          <c:spPr>
            <a:solidFill>
              <a:srgbClr val="FFFFCC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1.540342184431112E-3"/>
                  <c:y val="0.18407508260785971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441 962,40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3144-4F78-AB46-27DC94AE91C5}"/>
                </c:ext>
              </c:extLst>
            </c:dLbl>
            <c:dLbl>
              <c:idx val="1"/>
              <c:layout>
                <c:manualLayout>
                  <c:x val="1.3070040271272471E-2"/>
                  <c:y val="0.16599130465834658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441 962,40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8.7980543304958803E-2"/>
                      <c:h val="4.5950860309128018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7-3144-4F78-AB46-27DC94AE91C5}"/>
                </c:ext>
              </c:extLst>
            </c:dLbl>
            <c:spPr>
              <a:noFill/>
              <a:ln w="25400">
                <a:noFill/>
              </a:ln>
            </c:spPr>
            <c:txPr>
              <a:bodyPr rot="-3000000" vert="horz"/>
              <a:lstStyle/>
              <a:p>
                <a:pPr algn="ctr"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2"/>
              <c:pt idx="0">
                <c:v>Доходы</c:v>
              </c:pt>
              <c:pt idx="1">
                <c:v>Расходы</c:v>
              </c:pt>
            </c:strLit>
          </c:cat>
          <c:val>
            <c:numLit>
              <c:formatCode>General</c:formatCode>
              <c:ptCount val="2"/>
              <c:pt idx="0">
                <c:v>441962.4</c:v>
              </c:pt>
              <c:pt idx="1">
                <c:v>441962.4</c:v>
              </c:pt>
            </c:numLit>
          </c:val>
          <c:extLst>
            <c:ext xmlns:c16="http://schemas.microsoft.com/office/drawing/2014/chart" uri="{C3380CC4-5D6E-409C-BE32-E72D297353CC}">
              <c16:uniqueId val="{00000008-3144-4F78-AB46-27DC94AE91C5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shape val="box"/>
        <c:axId val="62597760"/>
        <c:axId val="64250624"/>
        <c:axId val="0"/>
      </c:bar3DChart>
      <c:catAx>
        <c:axId val="6259776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150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64250624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64250624"/>
        <c:scaling>
          <c:orientation val="minMax"/>
          <c:max val="460000"/>
          <c:min val="100000"/>
        </c:scaling>
        <c:delete val="0"/>
        <c:axPos val="l"/>
        <c:majorGridlines>
          <c:spPr>
            <a:ln w="3175">
              <a:solidFill>
                <a:srgbClr val="000000"/>
              </a:solidFill>
              <a:prstDash val="sysDash"/>
            </a:ln>
          </c:spPr>
        </c:majorGridlines>
        <c:numFmt formatCode="General" sourceLinked="1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050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62597760"/>
        <c:crosses val="autoZero"/>
        <c:crossBetween val="between"/>
      </c:valAx>
      <c:spPr>
        <a:solidFill>
          <a:srgbClr val="CCFFFF"/>
        </a:solidFill>
        <a:ln w="25400">
          <a:noFill/>
        </a:ln>
      </c:spPr>
    </c:plotArea>
    <c:plotVisOnly val="1"/>
    <c:dispBlanksAs val="gap"/>
    <c:showDLblsOverMax val="0"/>
  </c:chart>
  <c:spPr>
    <a:solidFill>
      <a:srgbClr val="CCFFFF"/>
    </a:solidFill>
    <a:ln w="3175">
      <a:solidFill>
        <a:srgbClr val="000000"/>
      </a:solidFill>
      <a:prstDash val="solid"/>
    </a:ln>
  </c:spPr>
  <c:txPr>
    <a:bodyPr/>
    <a:lstStyle/>
    <a:p>
      <a:pPr>
        <a:defRPr sz="1475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  <c:userShapes r:id="rId2"/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800" b="1" i="0" u="none" strike="noStrike" baseline="0">
                <a:solidFill>
                  <a:srgbClr val="000000"/>
                </a:solidFill>
                <a:latin typeface="Times New Roman" pitchFamily="18" charset="0"/>
                <a:ea typeface="Arial Cyr"/>
                <a:cs typeface="Times New Roman" pitchFamily="18" charset="0"/>
              </a:defRPr>
            </a:pPr>
            <a:r>
              <a:rPr lang="ru-RU" sz="2800" dirty="0">
                <a:latin typeface="Times New Roman" pitchFamily="18" charset="0"/>
                <a:cs typeface="Times New Roman" pitchFamily="18" charset="0"/>
              </a:rPr>
              <a:t>Расходы районного бюджета (тыс.руб.)</a:t>
            </a:r>
          </a:p>
        </c:rich>
      </c:tx>
      <c:layout>
        <c:manualLayout>
          <c:xMode val="edge"/>
          <c:yMode val="edge"/>
          <c:x val="0.15435551680276499"/>
          <c:y val="4.6946638516570209E-2"/>
        </c:manualLayout>
      </c:layout>
      <c:overlay val="0"/>
      <c:spPr>
        <a:noFill/>
        <a:ln w="25400">
          <a:noFill/>
        </a:ln>
      </c:spPr>
    </c:title>
    <c:autoTitleDeleted val="0"/>
    <c:view3D>
      <c:rotX val="15"/>
      <c:hPercent val="50"/>
      <c:rotY val="20"/>
      <c:depthPercent val="100"/>
      <c:rAngAx val="1"/>
    </c:view3D>
    <c:floor>
      <c:thickness val="0"/>
      <c:spPr>
        <a:solidFill>
          <a:srgbClr val="00FFFF"/>
        </a:solidFill>
        <a:ln w="3175">
          <a:solidFill>
            <a:srgbClr val="000000"/>
          </a:solidFill>
          <a:prstDash val="solid"/>
        </a:ln>
      </c:spPr>
    </c:floor>
    <c:sideWall>
      <c:thickness val="0"/>
      <c:spPr>
        <a:noFill/>
        <a:ln w="25400">
          <a:noFill/>
        </a:ln>
      </c:spPr>
    </c:sideWall>
    <c:backWall>
      <c:thickness val="0"/>
      <c:spPr>
        <a:noFill/>
        <a:ln w="25400">
          <a:noFill/>
        </a:ln>
      </c:spPr>
    </c:backWall>
    <c:plotArea>
      <c:layout>
        <c:manualLayout>
          <c:layoutTarget val="inner"/>
          <c:xMode val="edge"/>
          <c:yMode val="edge"/>
          <c:x val="1.359223945323852E-2"/>
          <c:y val="0.13545161561619429"/>
          <c:w val="0.97281599515321371"/>
          <c:h val="0.7742481238308393"/>
        </c:manualLayout>
      </c:layout>
      <c:bar3DChart>
        <c:barDir val="col"/>
        <c:grouping val="clustered"/>
        <c:varyColors val="0"/>
        <c:ser>
          <c:idx val="0"/>
          <c:order val="0"/>
          <c:spPr>
            <a:solidFill>
              <a:srgbClr val="9999FF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Pt>
            <c:idx val="0"/>
            <c:invertIfNegative val="0"/>
            <c:bubble3D val="0"/>
            <c:spPr>
              <a:solidFill>
                <a:srgbClr val="00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7087-412B-8824-FE1CD9570250}"/>
              </c:ext>
            </c:extLst>
          </c:dPt>
          <c:dPt>
            <c:idx val="1"/>
            <c:invertIfNegative val="0"/>
            <c:bubble3D val="0"/>
            <c:spPr>
              <a:solidFill>
                <a:srgbClr val="FF00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7087-412B-8824-FE1CD9570250}"/>
              </c:ext>
            </c:extLst>
          </c:dPt>
          <c:dLbls>
            <c:dLbl>
              <c:idx val="0"/>
              <c:layout>
                <c:manualLayout>
                  <c:x val="1.1490283202112548E-2"/>
                  <c:y val="0.27301780951116178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400 555,99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7087-412B-8824-FE1CD9570250}"/>
                </c:ext>
              </c:extLst>
            </c:dLbl>
            <c:dLbl>
              <c:idx val="1"/>
              <c:layout>
                <c:manualLayout>
                  <c:x val="1.2938366893861658E-2"/>
                  <c:y val="0.28302864315873577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454 570,36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7087-412B-8824-FE1CD9570250}"/>
                </c:ext>
              </c:extLst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2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2"/>
              <c:pt idx="0">
                <c:v>план на 2022 год</c:v>
              </c:pt>
              <c:pt idx="1">
                <c:v>план на 2023 год</c:v>
              </c:pt>
            </c:strLit>
          </c:cat>
          <c:val>
            <c:numLit>
              <c:formatCode>General</c:formatCode>
              <c:ptCount val="2"/>
              <c:pt idx="0">
                <c:v>400555.99000000017</c:v>
              </c:pt>
              <c:pt idx="1">
                <c:v>454570.36</c:v>
              </c:pt>
            </c:numLit>
          </c:val>
          <c:shape val="pyramid"/>
          <c:extLst>
            <c:ext xmlns:c16="http://schemas.microsoft.com/office/drawing/2014/chart" uri="{C3380CC4-5D6E-409C-BE32-E72D297353CC}">
              <c16:uniqueId val="{00000002-7087-412B-8824-FE1CD957025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40"/>
        <c:shape val="box"/>
        <c:axId val="82024320"/>
        <c:axId val="82025856"/>
        <c:axId val="0"/>
      </c:bar3DChart>
      <c:catAx>
        <c:axId val="8202432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475" b="0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82025856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82025856"/>
        <c:scaling>
          <c:orientation val="minMax"/>
          <c:min val="250000"/>
        </c:scaling>
        <c:delete val="1"/>
        <c:axPos val="l"/>
        <c:numFmt formatCode="General" sourceLinked="1"/>
        <c:majorTickMark val="out"/>
        <c:minorTickMark val="none"/>
        <c:tickLblPos val="none"/>
        <c:crossAx val="82024320"/>
        <c:crosses val="autoZero"/>
        <c:crossBetween val="between"/>
      </c:valAx>
      <c:spPr>
        <a:noFill/>
        <a:ln w="25400">
          <a:noFill/>
        </a:ln>
      </c:spPr>
    </c:plotArea>
    <c:plotVisOnly val="1"/>
    <c:dispBlanksAs val="gap"/>
    <c:showDLblsOverMax val="0"/>
  </c:chart>
  <c:spPr>
    <a:solidFill>
      <a:srgbClr val="CCFFFF"/>
    </a:solidFill>
    <a:ln w="3175">
      <a:solidFill>
        <a:srgbClr val="000000"/>
      </a:solidFill>
      <a:prstDash val="solid"/>
    </a:ln>
  </c:spPr>
  <c:txPr>
    <a:bodyPr/>
    <a:lstStyle/>
    <a:p>
      <a:pPr>
        <a:defRPr sz="1475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  <c:userShapes r:id="rId2"/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425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/>
              <a:t>Расходы по разделам бюджета (тыс. руб.)</a:t>
            </a:r>
          </a:p>
        </c:rich>
      </c:tx>
      <c:layout>
        <c:manualLayout>
          <c:xMode val="edge"/>
          <c:yMode val="edge"/>
          <c:x val="0.29295142622590681"/>
          <c:y val="7.2885830620146143E-3"/>
        </c:manualLayout>
      </c:layout>
      <c:overlay val="0"/>
      <c:spPr>
        <a:noFill/>
        <a:ln w="25400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9.9083661417322819E-2"/>
          <c:y val="6.9074657334499842E-2"/>
          <c:w val="0.90088105726872292"/>
          <c:h val="0.72886297376093256"/>
        </c:manualLayout>
      </c:layout>
      <c:barChart>
        <c:barDir val="col"/>
        <c:grouping val="clustered"/>
        <c:varyColors val="0"/>
        <c:ser>
          <c:idx val="0"/>
          <c:order val="0"/>
          <c:tx>
            <c:v>2022</c:v>
          </c:tx>
          <c:spPr>
            <a:solidFill>
              <a:srgbClr val="00CCFF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2.9875010117127285E-3"/>
                  <c:y val="2.8623462883465294E-3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45 808,94</a:t>
                    </a:r>
                  </a:p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endParaRPr lang="en-US" dirty="0"/>
                  </a:p>
                </c:rich>
              </c:tx>
              <c:spPr>
                <a:solidFill>
                  <a:schemeClr val="bg1"/>
                </a:solidFill>
                <a:ln w="25400">
                  <a:noFill/>
                </a:ln>
              </c:sp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801C-4B78-B12B-1840922EB530}"/>
                </c:ext>
              </c:extLst>
            </c:dLbl>
            <c:dLbl>
              <c:idx val="1"/>
              <c:tx>
                <c:rich>
                  <a:bodyPr/>
                  <a:lstStyle/>
                  <a:p>
                    <a:r>
                      <a:rPr lang="en-US"/>
                      <a:t>13 813,23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EF7D-4525-90EE-B740C434CA23}"/>
                </c:ext>
              </c:extLst>
            </c:dLbl>
            <c:dLbl>
              <c:idx val="2"/>
              <c:layout>
                <c:manualLayout>
                  <c:x val="9.7806846016889187E-3"/>
                  <c:y val="8.4965556325922263E-3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801C-4B78-B12B-1840922EB530}"/>
                </c:ext>
              </c:extLst>
            </c:dLbl>
            <c:dLbl>
              <c:idx val="3"/>
              <c:delete val="1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801C-4B78-B12B-1840922EB530}"/>
                </c:ext>
              </c:extLst>
            </c:dLbl>
            <c:dLbl>
              <c:idx val="4"/>
              <c:layout>
                <c:manualLayout>
                  <c:x val="-2.2788028700941258E-2"/>
                  <c:y val="1.883931722879708E-2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256 702,58</a:t>
                    </a:r>
                  </a:p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endParaRPr lang="en-US" dirty="0"/>
                  </a:p>
                </c:rich>
              </c:tx>
              <c:spPr>
                <a:solidFill>
                  <a:sysClr val="window" lastClr="FFFFFF"/>
                </a:solidFill>
                <a:ln w="25400">
                  <a:noFill/>
                </a:ln>
              </c:sp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801C-4B78-B12B-1840922EB530}"/>
                </c:ext>
              </c:extLst>
            </c:dLbl>
            <c:dLbl>
              <c:idx val="5"/>
              <c:layout>
                <c:manualLayout>
                  <c:x val="4.9348266338290507E-3"/>
                  <c:y val="7.2314140746493373E-3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43 309,11</a:t>
                    </a:r>
                  </a:p>
                  <a:p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801C-4B78-B12B-1840922EB530}"/>
                </c:ext>
              </c:extLst>
            </c:dLbl>
            <c:dLbl>
              <c:idx val="6"/>
              <c:layout>
                <c:manualLayout>
                  <c:x val="1.4609906554500889E-2"/>
                  <c:y val="2.0571101078879023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11 806,80</a:t>
                    </a:r>
                  </a:p>
                </c:rich>
              </c:tx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801C-4B78-B12B-1840922EB530}"/>
                </c:ext>
              </c:extLst>
            </c:dLbl>
            <c:dLbl>
              <c:idx val="7"/>
              <c:layout>
                <c:manualLayout>
                  <c:x val="2.8029646073976871E-3"/>
                  <c:y val="1.1120344650796244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600,00</a:t>
                    </a:r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801C-4B78-B12B-1840922EB530}"/>
                </c:ext>
              </c:extLst>
            </c:dLbl>
            <c:dLbl>
              <c:idx val="8"/>
              <c:layout>
                <c:manualLayout>
                  <c:x val="-9.0698486177820501E-4"/>
                  <c:y val="7.4617335471605104E-3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24 631,23</a:t>
                    </a:r>
                  </a:p>
                  <a:p>
                    <a:endParaRPr lang="en-US" dirty="0"/>
                  </a:p>
                </c:rich>
              </c:tx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801C-4B78-B12B-1840922EB530}"/>
                </c:ext>
              </c:extLst>
            </c:dLbl>
            <c:dLbl>
              <c:idx val="10"/>
              <c:layout>
                <c:manualLayout>
                  <c:xMode val="edge"/>
                  <c:yMode val="edge"/>
                  <c:x val="0.82158590308370061"/>
                  <c:y val="0.2813411078717201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801C-4B78-B12B-1840922EB530}"/>
                </c:ext>
              </c:extLst>
            </c:dLbl>
            <c:spPr>
              <a:noFill/>
              <a:ln w="25400">
                <a:noFill/>
              </a:ln>
            </c:spPr>
            <c:txPr>
              <a:bodyPr rot="-2700000" vert="horz"/>
              <a:lstStyle/>
              <a:p>
                <a:pPr algn="ctr">
                  <a:defRPr sz="9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9"/>
              <c:pt idx="0">
                <c:v>Общегосударст. вопросы </c:v>
              </c:pt>
              <c:pt idx="1">
                <c:v>Национальная экономика</c:v>
              </c:pt>
              <c:pt idx="2">
                <c:v>ЖКХ</c:v>
              </c:pt>
              <c:pt idx="3">
                <c:v>Охрана окружающей среды</c:v>
              </c:pt>
              <c:pt idx="4">
                <c:v>Образование</c:v>
              </c:pt>
              <c:pt idx="5">
                <c:v>Культура</c:v>
              </c:pt>
              <c:pt idx="6">
                <c:v>Социальная политика</c:v>
              </c:pt>
              <c:pt idx="7">
                <c:v>Физическая культура и спорт</c:v>
              </c:pt>
              <c:pt idx="8">
                <c:v>Межбюдж. трансферты </c:v>
              </c:pt>
            </c:strLit>
          </c:cat>
          <c:val>
            <c:numLit>
              <c:formatCode>General</c:formatCode>
              <c:ptCount val="9"/>
              <c:pt idx="0">
                <c:v>45808.94</c:v>
              </c:pt>
              <c:pt idx="1">
                <c:v>13813.230000000005</c:v>
              </c:pt>
              <c:pt idx="2">
                <c:v>3881.1</c:v>
              </c:pt>
              <c:pt idx="3">
                <c:v>0</c:v>
              </c:pt>
              <c:pt idx="4">
                <c:v>256705.58</c:v>
              </c:pt>
              <c:pt idx="5">
                <c:v>43309.11</c:v>
              </c:pt>
              <c:pt idx="6">
                <c:v>11806.8</c:v>
              </c:pt>
              <c:pt idx="7">
                <c:v>600</c:v>
              </c:pt>
              <c:pt idx="8">
                <c:v>24631.23</c:v>
              </c:pt>
            </c:numLit>
          </c:val>
          <c:extLst>
            <c:ext xmlns:c16="http://schemas.microsoft.com/office/drawing/2014/chart" uri="{C3380CC4-5D6E-409C-BE32-E72D297353CC}">
              <c16:uniqueId val="{00000009-801C-4B78-B12B-1840922EB530}"/>
            </c:ext>
          </c:extLst>
        </c:ser>
        <c:ser>
          <c:idx val="1"/>
          <c:order val="1"/>
          <c:tx>
            <c:v>2023</c:v>
          </c:tx>
          <c:spPr>
            <a:solidFill>
              <a:srgbClr val="FF0000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4.644160104986874E-2"/>
                  <c:y val="2.0229804607757362E-2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55 378,93</a:t>
                    </a:r>
                  </a:p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endParaRPr lang="en-US" dirty="0"/>
                  </a:p>
                </c:rich>
              </c:tx>
              <c:spPr>
                <a:solidFill>
                  <a:sysClr val="window" lastClr="FFFFFF"/>
                </a:solidFill>
                <a:ln w="25400">
                  <a:noFill/>
                </a:ln>
              </c:sp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801C-4B78-B12B-1840922EB530}"/>
                </c:ext>
              </c:extLst>
            </c:dLbl>
            <c:dLbl>
              <c:idx val="1"/>
              <c:layout>
                <c:manualLayout>
                  <c:x val="1.4007307456611964E-2"/>
                  <c:y val="3.6520434945631524E-3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15 702,43</a:t>
                    </a:r>
                  </a:p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endParaRPr lang="en-US" dirty="0"/>
                  </a:p>
                </c:rich>
              </c:tx>
              <c:spPr>
                <a:noFill/>
                <a:ln w="25400">
                  <a:noFill/>
                </a:ln>
              </c:sp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801C-4B78-B12B-1840922EB530}"/>
                </c:ext>
              </c:extLst>
            </c:dLbl>
            <c:dLbl>
              <c:idx val="2"/>
              <c:layout>
                <c:manualLayout>
                  <c:x val="2.4164588801399826E-2"/>
                  <c:y val="1.9900116652085156E-2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4 010,00</a:t>
                    </a:r>
                  </a:p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endParaRPr lang="en-US" dirty="0"/>
                  </a:p>
                </c:rich>
              </c:tx>
              <c:spPr>
                <a:noFill/>
                <a:ln w="25400">
                  <a:noFill/>
                </a:ln>
              </c:sp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C-801C-4B78-B12B-1840922EB530}"/>
                </c:ext>
              </c:extLst>
            </c:dLbl>
            <c:dLbl>
              <c:idx val="3"/>
              <c:layout>
                <c:manualLayout>
                  <c:x val="-1.3391992739240676E-2"/>
                  <c:y val="1.5320536590047557E-3"/>
                </c:manualLayout>
              </c:layout>
              <c:spPr>
                <a:noFill/>
                <a:ln w="25400">
                  <a:noFill/>
                </a:ln>
              </c:spPr>
              <c:txPr>
                <a:bodyPr rot="-2700000" vert="horz"/>
                <a:lstStyle/>
                <a:p>
                  <a:pPr algn="ctr">
                    <a:defRPr sz="900" b="1" i="0" u="none" strike="noStrike" baseline="0">
                      <a:solidFill>
                        <a:srgbClr val="000000"/>
                      </a:solidFill>
                      <a:latin typeface="Arial Cyr"/>
                      <a:ea typeface="Arial Cyr"/>
                      <a:cs typeface="Arial Cyr"/>
                    </a:defRPr>
                  </a:pPr>
                  <a:endParaRPr lang="ru-RU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D-801C-4B78-B12B-1840922EB530}"/>
                </c:ext>
              </c:extLst>
            </c:dLbl>
            <c:dLbl>
              <c:idx val="4"/>
              <c:layout>
                <c:manualLayout>
                  <c:x val="3.6888123359580055E-2"/>
                  <c:y val="8.9894284047827358E-2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279 890,52</a:t>
                    </a:r>
                  </a:p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endParaRPr lang="en-US" dirty="0"/>
                  </a:p>
                </c:rich>
              </c:tx>
              <c:spPr>
                <a:solidFill>
                  <a:sysClr val="window" lastClr="FFFFFF"/>
                </a:solidFill>
                <a:ln w="25400">
                  <a:noFill/>
                </a:ln>
              </c:sp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E-801C-4B78-B12B-1840922EB530}"/>
                </c:ext>
              </c:extLst>
            </c:dLbl>
            <c:dLbl>
              <c:idx val="5"/>
              <c:layout>
                <c:manualLayout>
                  <c:x val="3.2314105010001579E-2"/>
                  <c:y val="9.0532050840583297E-3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59 422,40</a:t>
                    </a:r>
                  </a:p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endParaRPr lang="en-US" dirty="0"/>
                  </a:p>
                </c:rich>
              </c:tx>
              <c:spPr>
                <a:noFill/>
                <a:ln w="25400">
                  <a:noFill/>
                </a:ln>
              </c:sp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F-801C-4B78-B12B-1840922EB530}"/>
                </c:ext>
              </c:extLst>
            </c:dLbl>
            <c:dLbl>
              <c:idx val="6"/>
              <c:layout>
                <c:manualLayout>
                  <c:x val="3.5125933751675616E-2"/>
                  <c:y val="3.5232072583579348E-2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12 591,54
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outEnd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0-801C-4B78-B12B-1840922EB530}"/>
                </c:ext>
              </c:extLst>
            </c:dLbl>
            <c:dLbl>
              <c:idx val="7"/>
              <c:layout>
                <c:manualLayout>
                  <c:x val="1.0103252511938179E-2"/>
                  <c:y val="1.1120344650796244E-2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600,00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1-801C-4B78-B12B-1840922EB530}"/>
                </c:ext>
              </c:extLst>
            </c:dLbl>
            <c:dLbl>
              <c:idx val="8"/>
              <c:layout>
                <c:manualLayout>
                  <c:x val="2.2914833270835113E-3"/>
                  <c:y val="5.6560499139388706E-3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26 696,58</a:t>
                    </a:r>
                  </a:p>
                  <a:p>
                    <a:pPr algn="ctr">
                      <a:defRPr sz="9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endParaRPr lang="en-US" dirty="0"/>
                  </a:p>
                </c:rich>
              </c:tx>
              <c:spPr>
                <a:noFill/>
                <a:ln w="25400">
                  <a:noFill/>
                </a:ln>
              </c:sp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2-801C-4B78-B12B-1840922EB530}"/>
                </c:ext>
              </c:extLst>
            </c:dLbl>
            <c:dLbl>
              <c:idx val="9"/>
              <c:layout>
                <c:manualLayout>
                  <c:x val="6.5080652336223536E-3"/>
                  <c:y val="4.5179219259564585E-3"/>
                </c:manualLayout>
              </c:layout>
              <c:spPr>
                <a:noFill/>
                <a:ln w="25400">
                  <a:noFill/>
                </a:ln>
              </c:spPr>
              <c:txPr>
                <a:bodyPr rot="-2700000" vert="horz"/>
                <a:lstStyle/>
                <a:p>
                  <a:pPr algn="ctr">
                    <a:defRPr sz="900" b="1" i="0" u="none" strike="noStrike" baseline="0">
                      <a:solidFill>
                        <a:srgbClr val="000000"/>
                      </a:solidFill>
                      <a:latin typeface="Arial Cyr"/>
                      <a:ea typeface="Arial Cyr"/>
                      <a:cs typeface="Arial Cyr"/>
                    </a:defRPr>
                  </a:pPr>
                  <a:endParaRPr lang="ru-RU"/>
                </a:p>
              </c:txPr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3-801C-4B78-B12B-1840922EB530}"/>
                </c:ext>
              </c:extLst>
            </c:dLbl>
            <c:dLbl>
              <c:idx val="10"/>
              <c:layout>
                <c:manualLayout>
                  <c:xMode val="edge"/>
                  <c:yMode val="edge"/>
                  <c:x val="0.8744493392070487"/>
                  <c:y val="0.24198250728862972"/>
                </c:manualLayout>
              </c:layout>
              <c:dLblPos val="outEnd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4-801C-4B78-B12B-1840922EB530}"/>
                </c:ext>
              </c:extLst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9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9"/>
              <c:pt idx="0">
                <c:v>Общегосударст. вопросы </c:v>
              </c:pt>
              <c:pt idx="1">
                <c:v>Национальная экономика</c:v>
              </c:pt>
              <c:pt idx="2">
                <c:v>ЖКХ</c:v>
              </c:pt>
              <c:pt idx="3">
                <c:v>Охрана окружающей среды</c:v>
              </c:pt>
              <c:pt idx="4">
                <c:v>Образование</c:v>
              </c:pt>
              <c:pt idx="5">
                <c:v>Культура</c:v>
              </c:pt>
              <c:pt idx="6">
                <c:v>Социальная политика</c:v>
              </c:pt>
              <c:pt idx="7">
                <c:v>Физическая культура и спорт</c:v>
              </c:pt>
              <c:pt idx="8">
                <c:v>Межбюдж. трансферты </c:v>
              </c:pt>
            </c:strLit>
          </c:cat>
          <c:val>
            <c:numLit>
              <c:formatCode>General</c:formatCode>
              <c:ptCount val="9"/>
              <c:pt idx="0">
                <c:v>55378.93</c:v>
              </c:pt>
              <c:pt idx="1">
                <c:v>15702.43</c:v>
              </c:pt>
              <c:pt idx="2">
                <c:v>4010</c:v>
              </c:pt>
              <c:pt idx="3">
                <c:v>277.95999999999896</c:v>
              </c:pt>
              <c:pt idx="4">
                <c:v>279890.52</c:v>
              </c:pt>
              <c:pt idx="5">
                <c:v>59422.400000000001</c:v>
              </c:pt>
              <c:pt idx="6">
                <c:v>12591.54</c:v>
              </c:pt>
              <c:pt idx="7">
                <c:v>600</c:v>
              </c:pt>
              <c:pt idx="8">
                <c:v>26696.58</c:v>
              </c:pt>
            </c:numLit>
          </c:val>
          <c:extLst>
            <c:ext xmlns:c16="http://schemas.microsoft.com/office/drawing/2014/chart" uri="{C3380CC4-5D6E-409C-BE32-E72D297353CC}">
              <c16:uniqueId val="{00000015-801C-4B78-B12B-1840922EB53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82712064"/>
        <c:axId val="82713600"/>
      </c:barChart>
      <c:catAx>
        <c:axId val="82712064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-2700000" vert="horz"/>
          <a:lstStyle/>
          <a:p>
            <a:pPr>
              <a:defRPr sz="925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82713600"/>
        <c:crosses val="autoZero"/>
        <c:auto val="1"/>
        <c:lblAlgn val="ctr"/>
        <c:lblOffset val="0"/>
        <c:tickLblSkip val="1"/>
        <c:tickMarkSkip val="1"/>
        <c:noMultiLvlLbl val="0"/>
      </c:catAx>
      <c:valAx>
        <c:axId val="82713600"/>
        <c:scaling>
          <c:orientation val="minMax"/>
          <c:max val="290000"/>
          <c:min val="0"/>
        </c:scaling>
        <c:delete val="0"/>
        <c:axPos val="l"/>
        <c:majorGridlines>
          <c:spPr>
            <a:ln w="3175">
              <a:solidFill>
                <a:srgbClr val="000000"/>
              </a:solidFill>
              <a:prstDash val="lgDashDot"/>
            </a:ln>
          </c:spPr>
        </c:majorGridlines>
        <c:numFmt formatCode="General" sourceLinked="1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925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82712064"/>
        <c:crosses val="autoZero"/>
        <c:crossBetween val="between"/>
      </c:valAx>
      <c:spPr>
        <a:solidFill>
          <a:srgbClr val="FFFFFF"/>
        </a:solidFill>
        <a:ln w="12700">
          <a:solidFill>
            <a:srgbClr val="808080"/>
          </a:solidFill>
          <a:prstDash val="solid"/>
        </a:ln>
      </c:spPr>
    </c:plotArea>
    <c:legend>
      <c:legendPos val="r"/>
      <c:layout>
        <c:manualLayout>
          <c:xMode val="edge"/>
          <c:yMode val="edge"/>
          <c:x val="0.87334813324545923"/>
          <c:y val="8.6005803526758615E-2"/>
          <c:w val="0.11123348017621157"/>
          <c:h val="7.2886292439251585E-2"/>
        </c:manualLayout>
      </c:layout>
      <c:overlay val="0"/>
      <c:spPr>
        <a:solidFill>
          <a:srgbClr val="FFFFFF"/>
        </a:solidFill>
        <a:ln w="25400">
          <a:noFill/>
        </a:ln>
      </c:spPr>
      <c:txPr>
        <a:bodyPr/>
        <a:lstStyle/>
        <a:p>
          <a:pPr>
            <a:defRPr sz="1285" b="0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rgbClr val="FFFFFF"/>
    </a:solidFill>
    <a:ln w="3175">
      <a:solidFill>
        <a:srgbClr val="000000"/>
      </a:solidFill>
      <a:prstDash val="solid"/>
    </a:ln>
  </c:spPr>
  <c:txPr>
    <a:bodyPr/>
    <a:lstStyle/>
    <a:p>
      <a:pPr>
        <a:defRPr sz="165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  <c:userShapes r:id="rId2"/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500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/>
              <a:t> 2023 год</a:t>
            </a:r>
          </a:p>
        </c:rich>
      </c:tx>
      <c:layout>
        <c:manualLayout>
          <c:xMode val="edge"/>
          <c:yMode val="edge"/>
          <c:x val="0.41189052613236632"/>
          <c:y val="1.1128779080896906E-2"/>
        </c:manualLayout>
      </c:layout>
      <c:overlay val="0"/>
      <c:spPr>
        <a:noFill/>
        <a:ln w="25400">
          <a:noFill/>
        </a:ln>
      </c:spPr>
    </c:title>
    <c:autoTitleDeleted val="0"/>
    <c:view3D>
      <c:rotX val="40"/>
      <c:rotY val="5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1.9108319873606425E-2"/>
          <c:y val="0.37519872813990485"/>
          <c:w val="0.92983454192807469"/>
          <c:h val="0.52442321223567778"/>
        </c:manualLayout>
      </c:layout>
      <c:pie3DChart>
        <c:varyColors val="1"/>
        <c:ser>
          <c:idx val="0"/>
          <c:order val="0"/>
          <c:tx>
            <c:v>2023 год</c:v>
          </c:tx>
          <c:spPr>
            <a:ln w="12700">
              <a:solidFill>
                <a:srgbClr val="000000"/>
              </a:solidFill>
              <a:prstDash val="solid"/>
            </a:ln>
          </c:spPr>
          <c:explosion val="25"/>
          <c:dPt>
            <c:idx val="0"/>
            <c:bubble3D val="0"/>
            <c:spPr>
              <a:solidFill>
                <a:srgbClr val="9999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E32D-43DE-BDDA-038EB99874DB}"/>
              </c:ext>
            </c:extLst>
          </c:dPt>
          <c:dPt>
            <c:idx val="1"/>
            <c:bubble3D val="0"/>
            <c:spPr>
              <a:solidFill>
                <a:srgbClr val="FF00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E32D-43DE-BDDA-038EB99874DB}"/>
              </c:ext>
            </c:extLst>
          </c:dPt>
          <c:dPt>
            <c:idx val="2"/>
            <c:bubble3D val="0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E32D-43DE-BDDA-038EB99874DB}"/>
              </c:ext>
            </c:extLst>
          </c:dPt>
          <c:dPt>
            <c:idx val="3"/>
            <c:bubble3D val="0"/>
            <c:spPr>
              <a:solidFill>
                <a:srgbClr val="00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E32D-43DE-BDDA-038EB99874DB}"/>
              </c:ext>
            </c:extLst>
          </c:dPt>
          <c:dPt>
            <c:idx val="4"/>
            <c:bubble3D val="0"/>
            <c:spPr>
              <a:solidFill>
                <a:srgbClr val="660066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E32D-43DE-BDDA-038EB99874DB}"/>
              </c:ext>
            </c:extLst>
          </c:dPt>
          <c:dPt>
            <c:idx val="5"/>
            <c:bubble3D val="0"/>
            <c:spPr>
              <a:solidFill>
                <a:srgbClr val="FF808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5-E32D-43DE-BDDA-038EB99874DB}"/>
              </c:ext>
            </c:extLst>
          </c:dPt>
          <c:dPt>
            <c:idx val="6"/>
            <c:bubble3D val="0"/>
            <c:spPr>
              <a:solidFill>
                <a:srgbClr val="0066CC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6-E32D-43DE-BDDA-038EB99874DB}"/>
              </c:ext>
            </c:extLst>
          </c:dPt>
          <c:dPt>
            <c:idx val="7"/>
            <c:bubble3D val="0"/>
            <c:spPr>
              <a:solidFill>
                <a:srgbClr val="FF00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7-E32D-43DE-BDDA-038EB99874DB}"/>
              </c:ext>
            </c:extLst>
          </c:dPt>
          <c:dLbls>
            <c:dLbl>
              <c:idx val="0"/>
              <c:layout>
                <c:manualLayout>
                  <c:x val="-0.11133334447843705"/>
                  <c:y val="-0.14461216195352369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61,57%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- 2,52%)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E32D-43DE-BDDA-038EB99874DB}"/>
                </c:ext>
              </c:extLst>
            </c:dLbl>
            <c:dLbl>
              <c:idx val="1"/>
              <c:layout>
                <c:manualLayout>
                  <c:x val="0.10928866942479648"/>
                  <c:y val="2.7054877506008497E-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12,18%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+ 0,74%)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E32D-43DE-BDDA-038EB99874DB}"/>
                </c:ext>
              </c:extLst>
            </c:dLbl>
            <c:dLbl>
              <c:idx val="2"/>
              <c:layout>
                <c:manualLayout>
                  <c:x val="-2.3503909145114834E-3"/>
                  <c:y val="-6.9188020813773524E-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3,46%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+0,01%)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E32D-43DE-BDDA-038EB99874DB}"/>
                </c:ext>
              </c:extLst>
            </c:dLbl>
            <c:dLbl>
              <c:idx val="3"/>
              <c:layout>
                <c:manualLayout>
                  <c:x val="1.5773116291983382E-2"/>
                  <c:y val="-0.13698901309832309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0,88%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-0,09%)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E32D-43DE-BDDA-038EB99874DB}"/>
                </c:ext>
              </c:extLst>
            </c:dLbl>
            <c:dLbl>
              <c:idx val="4"/>
              <c:layout>
                <c:manualLayout>
                  <c:x val="0.11793087632155792"/>
                  <c:y val="-0.23497087280157278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0,07%</a:t>
                    </a:r>
                  </a:p>
                  <a:p>
                    <a:r>
                      <a:rPr lang="en-US" dirty="0"/>
                      <a:t>(+100,00%)</a:t>
                    </a:r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E32D-43DE-BDDA-038EB99874DB}"/>
                </c:ext>
              </c:extLst>
            </c:dLbl>
            <c:dLbl>
              <c:idx val="5"/>
              <c:layout>
                <c:manualLayout>
                  <c:x val="0.20208613704202144"/>
                  <c:y val="-0.24714947131478146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5,87%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-0,28%)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E32D-43DE-BDDA-038EB99874DB}"/>
                </c:ext>
              </c:extLst>
            </c:dLbl>
            <c:dLbl>
              <c:idx val="6"/>
              <c:layout>
                <c:manualLayout>
                  <c:x val="-4.5951999644112299E-2"/>
                  <c:y val="-0.14720522977307871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13,07%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+2,26%)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E32D-43DE-BDDA-038EB99874DB}"/>
                </c:ext>
              </c:extLst>
            </c:dLbl>
            <c:dLbl>
              <c:idx val="7"/>
              <c:layout>
                <c:manualLayout>
                  <c:x val="-8.5966415800235021E-2"/>
                  <c:y val="-8.8005447967652806E-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2,77%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- 0,17%)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E32D-43DE-BDDA-038EB99874DB}"/>
                </c:ext>
              </c:extLst>
            </c:dLbl>
            <c:dLbl>
              <c:idx val="8"/>
              <c:layout>
                <c:manualLayout>
                  <c:x val="4.2756184139402999E-2"/>
                  <c:y val="-9.5793598137275768E-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0,13%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-0,02%)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E32D-43DE-BDDA-038EB99874DB}"/>
                </c:ext>
              </c:extLst>
            </c:dLbl>
            <c:dLbl>
              <c:idx val="9"/>
              <c:layout>
                <c:manualLayout>
                  <c:x val="6.1846186424149213E-2"/>
                  <c:y val="8.9300101398295043E-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0,20%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+ 0,03%)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E32D-43DE-BDDA-038EB99874DB}"/>
                </c:ext>
              </c:extLst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0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Lit>
              <c:ptCount val="9"/>
              <c:pt idx="0">
                <c:v>Образование</c:v>
              </c:pt>
              <c:pt idx="1">
                <c:v>Общегосударств. вопросы</c:v>
              </c:pt>
              <c:pt idx="2">
                <c:v>Нац. экономика</c:v>
              </c:pt>
              <c:pt idx="3">
                <c:v>ЖКХ</c:v>
              </c:pt>
              <c:pt idx="4">
                <c:v>Охрана окружающей среды</c:v>
              </c:pt>
              <c:pt idx="5">
                <c:v>Межбюдж. трансферты</c:v>
              </c:pt>
              <c:pt idx="6">
                <c:v>Культура</c:v>
              </c:pt>
              <c:pt idx="7">
                <c:v>Социальная политика</c:v>
              </c:pt>
              <c:pt idx="8">
                <c:v>Физическая культура и спорт</c:v>
              </c:pt>
            </c:strLit>
          </c:cat>
          <c:val>
            <c:numLit>
              <c:formatCode>General</c:formatCode>
              <c:ptCount val="9"/>
              <c:pt idx="0">
                <c:v>0.61570000000000036</c:v>
              </c:pt>
              <c:pt idx="1">
                <c:v>0.12180000000000002</c:v>
              </c:pt>
              <c:pt idx="2">
                <c:v>3.4599999999999902E-2</c:v>
              </c:pt>
              <c:pt idx="3">
                <c:v>8.8000000000000057E-3</c:v>
              </c:pt>
              <c:pt idx="4">
                <c:v>6.9999999999999934E-4</c:v>
              </c:pt>
              <c:pt idx="5">
                <c:v>5.8700000000000023E-2</c:v>
              </c:pt>
              <c:pt idx="6">
                <c:v>0.13070000000000001</c:v>
              </c:pt>
              <c:pt idx="7">
                <c:v>2.7699999999999909E-2</c:v>
              </c:pt>
              <c:pt idx="8">
                <c:v>1.2999999999999893E-3</c:v>
              </c:pt>
            </c:numLit>
          </c:val>
          <c:extLst>
            <c:ext xmlns:c16="http://schemas.microsoft.com/office/drawing/2014/chart" uri="{C3380CC4-5D6E-409C-BE32-E72D297353CC}">
              <c16:uniqueId val="{0000000A-E32D-43DE-BDDA-038EB99874D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00">
          <a:noFill/>
        </a:ln>
      </c:spPr>
    </c:plotArea>
    <c:plotVisOnly val="1"/>
    <c:dispBlanksAs val="zero"/>
    <c:showDLblsOverMax val="0"/>
  </c:chart>
  <c:spPr>
    <a:solidFill>
      <a:srgbClr val="FFFFFF"/>
    </a:solidFill>
    <a:ln w="3175">
      <a:noFill/>
      <a:prstDash val="solid"/>
    </a:ln>
  </c:spPr>
  <c:txPr>
    <a:bodyPr/>
    <a:lstStyle/>
    <a:p>
      <a:pPr>
        <a:defRPr sz="85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525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/>
              <a:t>2022 год </a:t>
            </a:r>
          </a:p>
        </c:rich>
      </c:tx>
      <c:layout>
        <c:manualLayout>
          <c:xMode val="edge"/>
          <c:yMode val="edge"/>
          <c:x val="0.50746355710511282"/>
          <c:y val="1.5948957599812231E-2"/>
        </c:manualLayout>
      </c:layout>
      <c:overlay val="0"/>
      <c:spPr>
        <a:noFill/>
        <a:ln w="25400">
          <a:noFill/>
        </a:ln>
      </c:spPr>
    </c:title>
    <c:autoTitleDeleted val="0"/>
    <c:view3D>
      <c:rotX val="40"/>
      <c:rotY val="6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25011270875099517"/>
          <c:y val="0.38994372246927522"/>
          <c:w val="0.68131820478140881"/>
          <c:h val="0.49513530028195069"/>
        </c:manualLayout>
      </c:layout>
      <c:pie3DChart>
        <c:varyColors val="1"/>
        <c:ser>
          <c:idx val="0"/>
          <c:order val="0"/>
          <c:tx>
            <c:v>2022 год</c:v>
          </c:tx>
          <c:spPr>
            <a:ln w="12700">
              <a:solidFill>
                <a:srgbClr val="000000"/>
              </a:solidFill>
              <a:prstDash val="solid"/>
            </a:ln>
          </c:spPr>
          <c:explosion val="25"/>
          <c:dPt>
            <c:idx val="0"/>
            <c:bubble3D val="0"/>
            <c:spPr>
              <a:solidFill>
                <a:srgbClr val="9999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952F-4C67-B375-BAD95324BCAD}"/>
              </c:ext>
            </c:extLst>
          </c:dPt>
          <c:dPt>
            <c:idx val="1"/>
            <c:bubble3D val="0"/>
            <c:spPr>
              <a:solidFill>
                <a:srgbClr val="FF00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952F-4C67-B375-BAD95324BCAD}"/>
              </c:ext>
            </c:extLst>
          </c:dPt>
          <c:dPt>
            <c:idx val="2"/>
            <c:bubble3D val="0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952F-4C67-B375-BAD95324BCAD}"/>
              </c:ext>
            </c:extLst>
          </c:dPt>
          <c:dPt>
            <c:idx val="3"/>
            <c:bubble3D val="0"/>
            <c:spPr>
              <a:solidFill>
                <a:srgbClr val="00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952F-4C67-B375-BAD95324BCAD}"/>
              </c:ext>
            </c:extLst>
          </c:dPt>
          <c:dPt>
            <c:idx val="4"/>
            <c:bubble3D val="0"/>
            <c:spPr>
              <a:solidFill>
                <a:srgbClr val="660066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952F-4C67-B375-BAD95324BCAD}"/>
              </c:ext>
            </c:extLst>
          </c:dPt>
          <c:dPt>
            <c:idx val="5"/>
            <c:bubble3D val="0"/>
            <c:spPr>
              <a:solidFill>
                <a:srgbClr val="FF808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5-952F-4C67-B375-BAD95324BCAD}"/>
              </c:ext>
            </c:extLst>
          </c:dPt>
          <c:dPt>
            <c:idx val="6"/>
            <c:bubble3D val="0"/>
            <c:explosion val="23"/>
            <c:spPr>
              <a:solidFill>
                <a:srgbClr val="0066CC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6-952F-4C67-B375-BAD95324BCAD}"/>
              </c:ext>
            </c:extLst>
          </c:dPt>
          <c:dPt>
            <c:idx val="7"/>
            <c:bubble3D val="0"/>
            <c:explosion val="26"/>
            <c:spPr>
              <a:solidFill>
                <a:srgbClr val="FF00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7-952F-4C67-B375-BAD95324BCAD}"/>
              </c:ext>
            </c:extLst>
          </c:dPt>
          <c:dLbls>
            <c:dLbl>
              <c:idx val="0"/>
              <c:layout>
                <c:manualLayout>
                  <c:x val="-5.7158455948756494E-2"/>
                  <c:y val="-0.12712057320013273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64,09%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952F-4C67-B375-BAD95324BCAD}"/>
                </c:ext>
              </c:extLst>
            </c:dLbl>
            <c:dLbl>
              <c:idx val="1"/>
              <c:tx>
                <c:rich>
                  <a:bodyPr/>
                  <a:lstStyle/>
                  <a:p>
                    <a:r>
                      <a:rPr lang="en-US"/>
                      <a:t>11,44%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952F-4C67-B375-BAD95324BCAD}"/>
                </c:ext>
              </c:extLst>
            </c:dLbl>
            <c:dLbl>
              <c:idx val="2"/>
              <c:layout>
                <c:manualLayout>
                  <c:x val="-1.946270397792316E-2"/>
                  <c:y val="-4.2910497431840222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3,45%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952F-4C67-B375-BAD95324BCAD}"/>
                </c:ext>
              </c:extLst>
            </c:dLbl>
            <c:dLbl>
              <c:idx val="3"/>
              <c:layout>
                <c:manualLayout>
                  <c:x val="-3.6428507480343927E-3"/>
                  <c:y val="-0.12142719877971517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0,97%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952F-4C67-B375-BAD95324BCAD}"/>
                </c:ext>
              </c:extLst>
            </c:dLbl>
            <c:dLbl>
              <c:idx val="4"/>
              <c:layout>
                <c:manualLayout>
                  <c:x val="4.9194172398026566E-3"/>
                  <c:y val="-0.20303262100006905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0,0%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952F-4C67-B375-BAD95324BCAD}"/>
                </c:ext>
              </c:extLst>
            </c:dLbl>
            <c:dLbl>
              <c:idx val="5"/>
              <c:layout>
                <c:manualLayout>
                  <c:x val="7.0202963680604177E-2"/>
                  <c:y val="-0.19981957710404546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6,15%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952F-4C67-B375-BAD95324BCAD}"/>
                </c:ext>
              </c:extLst>
            </c:dLbl>
            <c:dLbl>
              <c:idx val="6"/>
              <c:layout>
                <c:manualLayout>
                  <c:x val="9.8468280080446866E-3"/>
                  <c:y val="-0.18545724649213155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10,81%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952F-4C67-B375-BAD95324BCAD}"/>
                </c:ext>
              </c:extLst>
            </c:dLbl>
            <c:dLbl>
              <c:idx val="7"/>
              <c:layout>
                <c:manualLayout>
                  <c:x val="1.5058565440513971E-3"/>
                  <c:y val="-0.11177703265560704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2,94%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952F-4C67-B375-BAD95324BCAD}"/>
                </c:ext>
              </c:extLst>
            </c:dLbl>
            <c:dLbl>
              <c:idx val="8"/>
              <c:layout>
                <c:manualLayout>
                  <c:x val="3.3441105931410316E-2"/>
                  <c:y val="-4.3740848183450712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0,15%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952F-4C67-B375-BAD95324BCAD}"/>
                </c:ext>
              </c:extLst>
            </c:dLbl>
            <c:dLbl>
              <c:idx val="9"/>
              <c:layout>
                <c:manualLayout>
                  <c:x val="2.2205682001192649E-3"/>
                  <c:y val="4.2550327142121626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952F-4C67-B375-BAD95324BCAD}"/>
                </c:ext>
              </c:extLst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0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Lit>
              <c:ptCount val="9"/>
              <c:pt idx="0">
                <c:v>Образование</c:v>
              </c:pt>
              <c:pt idx="1">
                <c:v>Общегосуд. вопросы </c:v>
              </c:pt>
              <c:pt idx="2">
                <c:v>Нац.экономика</c:v>
              </c:pt>
              <c:pt idx="3">
                <c:v>ЖКХ</c:v>
              </c:pt>
              <c:pt idx="4">
                <c:v>Охрана окружающей среды</c:v>
              </c:pt>
              <c:pt idx="5">
                <c:v>Межбюдж. трансферт </c:v>
              </c:pt>
              <c:pt idx="6">
                <c:v>Культура</c:v>
              </c:pt>
              <c:pt idx="7">
                <c:v>Социальная политика</c:v>
              </c:pt>
              <c:pt idx="8">
                <c:v>Физическая культура и спорт</c:v>
              </c:pt>
            </c:strLit>
          </c:cat>
          <c:val>
            <c:numLit>
              <c:formatCode>General</c:formatCode>
              <c:ptCount val="9"/>
              <c:pt idx="0">
                <c:v>0.64090000000000036</c:v>
              </c:pt>
              <c:pt idx="1">
                <c:v>0.1144</c:v>
              </c:pt>
              <c:pt idx="2">
                <c:v>3.4500000000000003E-2</c:v>
              </c:pt>
              <c:pt idx="3">
                <c:v>9.7000000000000003E-3</c:v>
              </c:pt>
              <c:pt idx="4">
                <c:v>0</c:v>
              </c:pt>
              <c:pt idx="5">
                <c:v>6.1499999999999902E-2</c:v>
              </c:pt>
              <c:pt idx="6">
                <c:v>0.10810000000000004</c:v>
              </c:pt>
              <c:pt idx="7">
                <c:v>2.9399999999999888E-2</c:v>
              </c:pt>
              <c:pt idx="8">
                <c:v>1.5000000000000007E-3</c:v>
              </c:pt>
            </c:numLit>
          </c:val>
          <c:extLst>
            <c:ext xmlns:c16="http://schemas.microsoft.com/office/drawing/2014/chart" uri="{C3380CC4-5D6E-409C-BE32-E72D297353CC}">
              <c16:uniqueId val="{0000000A-952F-4C67-B375-BAD95324BCA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00">
          <a:noFill/>
        </a:ln>
      </c:spPr>
    </c:plotArea>
    <c:legend>
      <c:legendPos val="r"/>
      <c:legendEntry>
        <c:idx val="8"/>
        <c:txPr>
          <a:bodyPr/>
          <a:lstStyle/>
          <a:p>
            <a:pPr>
              <a:defRPr sz="1010" b="1" i="0" u="none" strike="noStrike" baseline="0">
                <a:solidFill>
                  <a:sysClr val="windowText" lastClr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</c:legendEntry>
      <c:layout>
        <c:manualLayout>
          <c:xMode val="edge"/>
          <c:yMode val="edge"/>
          <c:x val="2.0377102697655986E-2"/>
          <c:y val="6.2201054136525644E-2"/>
          <c:w val="0.23667139084197436"/>
          <c:h val="0.86921981093826683"/>
        </c:manualLayout>
      </c:layout>
      <c:overlay val="0"/>
      <c:spPr>
        <a:solidFill>
          <a:srgbClr val="FFFFFF"/>
        </a:solidFill>
        <a:ln w="25400">
          <a:noFill/>
        </a:ln>
      </c:spPr>
      <c:txPr>
        <a:bodyPr/>
        <a:lstStyle/>
        <a:p>
          <a:pPr>
            <a:defRPr sz="1010" b="1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zero"/>
    <c:showDLblsOverMax val="0"/>
  </c:chart>
  <c:spPr>
    <a:solidFill>
      <a:srgbClr val="FFFFFF"/>
    </a:solidFill>
    <a:ln w="3175">
      <a:noFill/>
      <a:prstDash val="solid"/>
    </a:ln>
  </c:spPr>
  <c:txPr>
    <a:bodyPr/>
    <a:lstStyle/>
    <a:p>
      <a:pPr>
        <a:defRPr sz="110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875" b="0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 sz="1600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 2022 год   </a:t>
            </a:r>
            <a:r>
              <a:rPr lang="ru-RU" sz="1400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( 319 777,51 </a:t>
            </a:r>
            <a:r>
              <a:rPr lang="ru-RU" sz="1300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тыс.руб.</a:t>
            </a:r>
            <a:r>
              <a:rPr lang="ru-RU" sz="1400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)   </a:t>
            </a:r>
            <a:r>
              <a:rPr lang="ru-RU" sz="1600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   </a:t>
            </a:r>
          </a:p>
        </c:rich>
      </c:tx>
      <c:layout>
        <c:manualLayout>
          <c:xMode val="edge"/>
          <c:yMode val="edge"/>
          <c:x val="0.35742125713364986"/>
          <c:y val="1.4005735677403364E-2"/>
        </c:manualLayout>
      </c:layout>
      <c:overlay val="0"/>
      <c:spPr>
        <a:noFill/>
        <a:ln w="25400">
          <a:noFill/>
        </a:ln>
      </c:spPr>
    </c:title>
    <c:autoTitleDeleted val="0"/>
    <c:view3D>
      <c:rotX val="15"/>
      <c:rotY val="21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18518534466054951"/>
          <c:y val="0.10364174009141972"/>
          <c:w val="0.65079421123564585"/>
          <c:h val="0.81792940828904193"/>
        </c:manualLayout>
      </c:layout>
      <c:pie3DChart>
        <c:varyColors val="1"/>
        <c:ser>
          <c:idx val="0"/>
          <c:order val="0"/>
          <c:tx>
            <c:v>2022</c:v>
          </c:tx>
          <c:spPr>
            <a:ln w="12700">
              <a:solidFill>
                <a:srgbClr val="000000"/>
              </a:solidFill>
              <a:prstDash val="solid"/>
            </a:ln>
          </c:spPr>
          <c:explosion val="9"/>
          <c:dPt>
            <c:idx val="0"/>
            <c:bubble3D val="0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DA3E-48BD-9B47-4EE36F23A74D}"/>
              </c:ext>
            </c:extLst>
          </c:dPt>
          <c:dPt>
            <c:idx val="1"/>
            <c:bubble3D val="0"/>
            <c:explosion val="5"/>
            <c:spPr>
              <a:solidFill>
                <a:srgbClr val="FF00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DA3E-48BD-9B47-4EE36F23A74D}"/>
              </c:ext>
            </c:extLst>
          </c:dPt>
          <c:dPt>
            <c:idx val="2"/>
            <c:bubble3D val="0"/>
            <c:explosion val="4"/>
            <c:spPr>
              <a:solidFill>
                <a:srgbClr val="00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DA3E-48BD-9B47-4EE36F23A74D}"/>
              </c:ext>
            </c:extLst>
          </c:dPt>
          <c:dPt>
            <c:idx val="3"/>
            <c:bubble3D val="0"/>
            <c:spPr>
              <a:solidFill>
                <a:srgbClr val="00FF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DA3E-48BD-9B47-4EE36F23A74D}"/>
              </c:ext>
            </c:extLst>
          </c:dPt>
          <c:dPt>
            <c:idx val="4"/>
            <c:bubble3D val="0"/>
            <c:spPr>
              <a:solidFill>
                <a:srgbClr val="FF00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DA3E-48BD-9B47-4EE36F23A74D}"/>
              </c:ext>
            </c:extLst>
          </c:dPt>
          <c:dPt>
            <c:idx val="5"/>
            <c:bubble3D val="0"/>
            <c:spPr>
              <a:solidFill>
                <a:srgbClr val="00B05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5-DA3E-48BD-9B47-4EE36F23A74D}"/>
              </c:ext>
            </c:extLst>
          </c:dPt>
          <c:dLbls>
            <c:dLbl>
              <c:idx val="0"/>
              <c:layout>
                <c:manualLayout>
                  <c:x val="-7.9523855814319505E-2"/>
                  <c:y val="1.4646110412669005E-2"/>
                </c:manualLayout>
              </c:layout>
              <c:tx>
                <c:rich>
                  <a:bodyPr/>
                  <a:lstStyle/>
                  <a:p>
                    <a:r>
                      <a:rPr lang="ru-RU" dirty="0"/>
                      <a:t>1,0%</a:t>
                    </a:r>
                    <a:endParaRPr lang="en-US" dirty="0"/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DA3E-48BD-9B47-4EE36F23A74D}"/>
                </c:ext>
              </c:extLst>
            </c:dLbl>
            <c:dLbl>
              <c:idx val="1"/>
              <c:layout>
                <c:manualLayout>
                  <c:x val="0.18881417600577713"/>
                  <c:y val="0.15018357999367712"/>
                </c:manualLayout>
              </c:layout>
              <c:tx>
                <c:rich>
                  <a:bodyPr/>
                  <a:lstStyle/>
                  <a:p>
                    <a:pPr>
                      <a:defRPr sz="11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63</a:t>
                    </a:r>
                    <a:r>
                      <a:rPr lang="ru-RU" dirty="0"/>
                      <a:t>%</a:t>
                    </a:r>
                    <a:endParaRPr lang="en-US" dirty="0"/>
                  </a:p>
                </c:rich>
              </c:tx>
              <c:spPr>
                <a:solidFill>
                  <a:schemeClr val="bg1"/>
                </a:solidFill>
                <a:ln w="25400">
                  <a:noFill/>
                </a:ln>
              </c:spPr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DA3E-48BD-9B47-4EE36F23A74D}"/>
                </c:ext>
              </c:extLst>
            </c:dLbl>
            <c:dLbl>
              <c:idx val="2"/>
              <c:layout>
                <c:manualLayout>
                  <c:x val="5.8539032207255905E-2"/>
                  <c:y val="-3.5870463604831336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0</a:t>
                    </a:r>
                    <a:r>
                      <a:rPr lang="ru-RU" dirty="0"/>
                      <a:t>,</a:t>
                    </a:r>
                    <a:r>
                      <a:rPr lang="en-US" dirty="0"/>
                      <a:t>1</a:t>
                    </a:r>
                    <a:r>
                      <a:rPr lang="ru-RU" dirty="0"/>
                      <a:t>%</a:t>
                    </a:r>
                    <a:endParaRPr lang="en-US" dirty="0"/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DA3E-48BD-9B47-4EE36F23A74D}"/>
                </c:ext>
              </c:extLst>
            </c:dLbl>
            <c:dLbl>
              <c:idx val="3"/>
              <c:layout>
                <c:manualLayout>
                  <c:x val="2.7023473917612152E-2"/>
                  <c:y val="8.7788732290816587E-2"/>
                </c:manualLayout>
              </c:layout>
              <c:tx>
                <c:rich>
                  <a:bodyPr/>
                  <a:lstStyle/>
                  <a:p>
                    <a:r>
                      <a:rPr lang="ru-RU"/>
                      <a:t>2,8%</a:t>
                    </a:r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DA3E-48BD-9B47-4EE36F23A74D}"/>
                </c:ext>
              </c:extLst>
            </c:dLbl>
            <c:dLbl>
              <c:idx val="4"/>
              <c:layout>
                <c:manualLayout>
                  <c:x val="5.2558337615205522E-2"/>
                  <c:y val="3.4788886683282234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10</a:t>
                    </a:r>
                    <a:r>
                      <a:rPr lang="ru-RU" dirty="0"/>
                      <a:t>,</a:t>
                    </a:r>
                    <a:r>
                      <a:rPr lang="en-US" dirty="0"/>
                      <a:t>4</a:t>
                    </a:r>
                    <a:r>
                      <a:rPr lang="ru-RU" dirty="0"/>
                      <a:t>%</a:t>
                    </a:r>
                    <a:endParaRPr lang="en-US" dirty="0"/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DA3E-48BD-9B47-4EE36F23A74D}"/>
                </c:ext>
              </c:extLst>
            </c:dLbl>
            <c:dLbl>
              <c:idx val="5"/>
              <c:layout>
                <c:manualLayout>
                  <c:x val="-3.3765964439630189E-2"/>
                  <c:y val="5.4395259416102425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2</a:t>
                    </a:r>
                    <a:r>
                      <a:rPr lang="ru-RU" dirty="0"/>
                      <a:t>,</a:t>
                    </a:r>
                    <a:r>
                      <a:rPr lang="en-US" dirty="0"/>
                      <a:t>6</a:t>
                    </a:r>
                    <a:r>
                      <a:rPr lang="ru-RU" dirty="0"/>
                      <a:t>%</a:t>
                    </a:r>
                    <a:endParaRPr lang="en-US" dirty="0"/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A3E-48BD-9B47-4EE36F23A74D}"/>
                </c:ext>
              </c:extLst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Lit>
              <c:ptCount val="6"/>
              <c:pt idx="0">
                <c:v>ЖКХ</c:v>
              </c:pt>
              <c:pt idx="1">
                <c:v>Образование</c:v>
              </c:pt>
              <c:pt idx="2">
                <c:v>Физическая культура и спорт</c:v>
              </c:pt>
              <c:pt idx="3">
                <c:v>Нац. Экономика</c:v>
              </c:pt>
              <c:pt idx="4">
                <c:v>Культура</c:v>
              </c:pt>
              <c:pt idx="5">
                <c:v>Социальная политика</c:v>
              </c:pt>
            </c:strLit>
          </c:cat>
          <c:val>
            <c:numLit>
              <c:formatCode>General</c:formatCode>
              <c:ptCount val="6"/>
              <c:pt idx="0">
                <c:v>9.6892821400573707E-3</c:v>
              </c:pt>
              <c:pt idx="1">
                <c:v>0.63000000000000034</c:v>
              </c:pt>
              <c:pt idx="2">
                <c:v>1.0000000000000007E-3</c:v>
              </c:pt>
              <c:pt idx="3">
                <c:v>2.7535451410925015E-2</c:v>
              </c:pt>
              <c:pt idx="4">
                <c:v>0.10400000000000002</c:v>
              </c:pt>
              <c:pt idx="5">
                <c:v>2.5999999999999902E-2</c:v>
              </c:pt>
            </c:numLit>
          </c:val>
          <c:extLst>
            <c:ext xmlns:c16="http://schemas.microsoft.com/office/drawing/2014/chart" uri="{C3380CC4-5D6E-409C-BE32-E72D297353CC}">
              <c16:uniqueId val="{00000006-DA3E-48BD-9B47-4EE36F23A74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00">
          <a:noFill/>
        </a:ln>
      </c:spPr>
    </c:plotArea>
    <c:legend>
      <c:legendPos val="r"/>
      <c:layout>
        <c:manualLayout>
          <c:xMode val="edge"/>
          <c:yMode val="edge"/>
          <c:x val="7.0546737213403911E-3"/>
          <c:y val="5.6022797150356268E-2"/>
          <c:w val="0.1140433070866142"/>
          <c:h val="0.89636115485564238"/>
        </c:manualLayout>
      </c:layout>
      <c:overlay val="0"/>
      <c:spPr>
        <a:solidFill>
          <a:srgbClr val="FFFFFF"/>
        </a:solidFill>
        <a:ln w="25400">
          <a:noFill/>
        </a:ln>
      </c:spPr>
      <c:txPr>
        <a:bodyPr/>
        <a:lstStyle/>
        <a:p>
          <a:pPr>
            <a:defRPr sz="1010" b="1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zero"/>
    <c:showDLblsOverMax val="0"/>
  </c:chart>
  <c:spPr>
    <a:solidFill>
      <a:srgbClr val="FFFFFF"/>
    </a:solidFill>
    <a:ln w="3175">
      <a:noFill/>
      <a:prstDash val="solid"/>
    </a:ln>
  </c:spPr>
  <c:txPr>
    <a:bodyPr/>
    <a:lstStyle/>
    <a:p>
      <a:pPr>
        <a:defRPr sz="875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075" b="0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 sz="1425" b="1" i="0" u="none" strike="noStrike" baseline="0" dirty="0">
                <a:solidFill>
                  <a:srgbClr val="000000"/>
                </a:solidFill>
                <a:latin typeface="Arial Cyr"/>
                <a:cs typeface="Arial Cyr"/>
              </a:rPr>
              <a:t> </a:t>
            </a:r>
            <a:r>
              <a:rPr lang="ru-RU" sz="1600" b="1" i="0" u="none" strike="noStrike" baseline="0" dirty="0">
                <a:solidFill>
                  <a:srgbClr val="000000"/>
                </a:solidFill>
                <a:latin typeface="Arial Cyr"/>
                <a:cs typeface="Arial Cyr"/>
              </a:rPr>
              <a:t>2023 год</a:t>
            </a:r>
            <a:r>
              <a:rPr lang="ru-RU" sz="1425" b="1" i="0" u="none" strike="noStrike" baseline="0" dirty="0">
                <a:solidFill>
                  <a:srgbClr val="000000"/>
                </a:solidFill>
                <a:latin typeface="Arial Cyr"/>
                <a:cs typeface="Arial Cyr"/>
              </a:rPr>
              <a:t>  </a:t>
            </a:r>
            <a:r>
              <a:rPr lang="ru-RU" sz="1500" b="1" i="0" u="none" strike="noStrike" baseline="0" dirty="0">
                <a:solidFill>
                  <a:srgbClr val="000000"/>
                </a:solidFill>
                <a:latin typeface="Arial Cyr"/>
                <a:cs typeface="Arial Cyr"/>
              </a:rPr>
              <a:t>(372 216,89 </a:t>
            </a:r>
            <a:r>
              <a:rPr lang="ru-RU" sz="1300" b="1" i="0" u="none" strike="noStrike" baseline="0" dirty="0">
                <a:solidFill>
                  <a:srgbClr val="000000"/>
                </a:solidFill>
                <a:latin typeface="Arial Cyr"/>
                <a:cs typeface="Arial Cyr"/>
              </a:rPr>
              <a:t>тыс.руб.</a:t>
            </a:r>
            <a:r>
              <a:rPr lang="ru-RU" sz="1500" b="1" i="0" u="none" strike="noStrike" baseline="0" dirty="0">
                <a:solidFill>
                  <a:srgbClr val="000000"/>
                </a:solidFill>
                <a:latin typeface="Arial Cyr"/>
                <a:cs typeface="Arial Cyr"/>
              </a:rPr>
              <a:t>) </a:t>
            </a:r>
            <a:endParaRPr lang="ru-RU" sz="1700" b="1" i="0" u="none" strike="noStrike" baseline="0" dirty="0">
              <a:solidFill>
                <a:srgbClr val="000000"/>
              </a:solidFill>
              <a:latin typeface="Arial Cyr"/>
              <a:cs typeface="Arial Cyr"/>
            </a:endParaRPr>
          </a:p>
          <a:p>
            <a:pPr>
              <a:defRPr sz="1075" b="0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 sz="1700" b="1" i="0" u="none" strike="noStrike" baseline="0" dirty="0">
                <a:solidFill>
                  <a:srgbClr val="000000"/>
                </a:solidFill>
                <a:latin typeface="Arial Cyr"/>
                <a:cs typeface="Arial Cyr"/>
              </a:rPr>
              <a:t> </a:t>
            </a:r>
            <a:r>
              <a:rPr lang="ru-RU" sz="1375" b="1" i="0" u="none" strike="noStrike" baseline="0" dirty="0">
                <a:solidFill>
                  <a:srgbClr val="000000"/>
                </a:solidFill>
                <a:latin typeface="Arial Cyr"/>
                <a:cs typeface="Arial Cyr"/>
              </a:rPr>
              <a:t>(+52 439,38 т.р. или +16,4%)</a:t>
            </a:r>
          </a:p>
        </c:rich>
      </c:tx>
      <c:layout>
        <c:manualLayout>
          <c:xMode val="edge"/>
          <c:yMode val="edge"/>
          <c:x val="0.31040592148203716"/>
          <c:y val="1.1441607182279784E-2"/>
        </c:manualLayout>
      </c:layout>
      <c:overlay val="0"/>
      <c:spPr>
        <a:noFill/>
        <a:ln w="25400">
          <a:noFill/>
        </a:ln>
      </c:spPr>
    </c:title>
    <c:autoTitleDeleted val="0"/>
    <c:view3D>
      <c:rotX val="15"/>
      <c:rotY val="22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0.22574975349095569"/>
          <c:y val="0.19695286187086455"/>
          <c:w val="0.63666283902012255"/>
          <c:h val="0.65430577439646598"/>
        </c:manualLayout>
      </c:layout>
      <c:pie3DChart>
        <c:varyColors val="1"/>
        <c:ser>
          <c:idx val="0"/>
          <c:order val="0"/>
          <c:tx>
            <c:v>2023</c:v>
          </c:tx>
          <c:spPr>
            <a:ln w="12700">
              <a:solidFill>
                <a:srgbClr val="000000"/>
              </a:solidFill>
              <a:prstDash val="solid"/>
            </a:ln>
          </c:spPr>
          <c:explosion val="4"/>
          <c:dPt>
            <c:idx val="0"/>
            <c:bubble3D val="0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FFF3-458F-B6DB-90BAB40F165C}"/>
              </c:ext>
            </c:extLst>
          </c:dPt>
          <c:dPt>
            <c:idx val="1"/>
            <c:bubble3D val="0"/>
            <c:explosion val="8"/>
            <c:spPr>
              <a:solidFill>
                <a:srgbClr val="FF00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FFF3-458F-B6DB-90BAB40F165C}"/>
              </c:ext>
            </c:extLst>
          </c:dPt>
          <c:dPt>
            <c:idx val="2"/>
            <c:bubble3D val="0"/>
            <c:spPr>
              <a:solidFill>
                <a:srgbClr val="00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FFF3-458F-B6DB-90BAB40F165C}"/>
              </c:ext>
            </c:extLst>
          </c:dPt>
          <c:dPt>
            <c:idx val="3"/>
            <c:bubble3D val="0"/>
            <c:explosion val="7"/>
            <c:spPr>
              <a:solidFill>
                <a:srgbClr val="00FF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FFF3-458F-B6DB-90BAB40F165C}"/>
              </c:ext>
            </c:extLst>
          </c:dPt>
          <c:dPt>
            <c:idx val="4"/>
            <c:bubble3D val="0"/>
            <c:spPr>
              <a:solidFill>
                <a:srgbClr val="FF00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FFF3-458F-B6DB-90BAB40F165C}"/>
              </c:ext>
            </c:extLst>
          </c:dPt>
          <c:dPt>
            <c:idx val="5"/>
            <c:bubble3D val="0"/>
            <c:spPr>
              <a:solidFill>
                <a:srgbClr val="00B05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5-FFF3-458F-B6DB-90BAB40F165C}"/>
              </c:ext>
            </c:extLst>
          </c:dPt>
          <c:dLbls>
            <c:dLbl>
              <c:idx val="0"/>
              <c:layout>
                <c:manualLayout>
                  <c:x val="-3.9191000335172317E-2"/>
                  <c:y val="5.3288647843504768E-2"/>
                </c:manualLayout>
              </c:layout>
              <c:tx>
                <c:rich>
                  <a:bodyPr/>
                  <a:lstStyle/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0,9%</a:t>
                    </a:r>
                  </a:p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-0,1%)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FFF3-458F-B6DB-90BAB40F165C}"/>
                </c:ext>
              </c:extLst>
            </c:dLbl>
            <c:dLbl>
              <c:idx val="1"/>
              <c:layout>
                <c:manualLayout>
                  <c:x val="7.0483782119827674E-3"/>
                  <c:y val="0.14368210838633738"/>
                </c:manualLayout>
              </c:layout>
              <c:tx>
                <c:rich>
                  <a:bodyPr/>
                  <a:lstStyle/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61,6%</a:t>
                    </a:r>
                  </a:p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(- 1,4%)</a:t>
                    </a:r>
                  </a:p>
                </c:rich>
              </c:tx>
              <c:spPr>
                <a:solidFill>
                  <a:sysClr val="window" lastClr="FFFFFF"/>
                </a:solidFill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FFF3-458F-B6DB-90BAB40F165C}"/>
                </c:ext>
              </c:extLst>
            </c:dLbl>
            <c:dLbl>
              <c:idx val="2"/>
              <c:layout>
                <c:manualLayout>
                  <c:x val="4.2492410556000747E-2"/>
                  <c:y val="6.4730295440758742E-2"/>
                </c:manualLayout>
              </c:layout>
              <c:tx>
                <c:rich>
                  <a:bodyPr/>
                  <a:lstStyle/>
                  <a:p>
                    <a:r>
                      <a:rPr lang="ru-RU"/>
                      <a:t>0,1%
( - 0,0%)</a:t>
                    </a:r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FFF3-458F-B6DB-90BAB40F165C}"/>
                </c:ext>
              </c:extLst>
            </c:dLbl>
            <c:dLbl>
              <c:idx val="3"/>
              <c:layout>
                <c:manualLayout>
                  <c:x val="-1.9266573159836427E-2"/>
                  <c:y val="6.4946996041970767E-2"/>
                </c:manualLayout>
              </c:layout>
              <c:tx>
                <c:rich>
                  <a:bodyPr/>
                  <a:lstStyle/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3,5%</a:t>
                    </a:r>
                  </a:p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(+ 0,7%)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FFF3-458F-B6DB-90BAB40F165C}"/>
                </c:ext>
              </c:extLst>
            </c:dLbl>
            <c:dLbl>
              <c:idx val="4"/>
              <c:layout>
                <c:manualLayout>
                  <c:x val="-1.8859409987783553E-2"/>
                  <c:y val="0.10877601398223402"/>
                </c:manualLayout>
              </c:layout>
              <c:tx>
                <c:rich>
                  <a:bodyPr/>
                  <a:lstStyle/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13,1%</a:t>
                    </a:r>
                  </a:p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(+2,7%)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FFF3-458F-B6DB-90BAB40F165C}"/>
                </c:ext>
              </c:extLst>
            </c:dLbl>
            <c:dLbl>
              <c:idx val="5"/>
              <c:layout>
                <c:manualLayout>
                  <c:x val="-2.9022298138658593E-3"/>
                  <c:y val="9.6487984768494309E-2"/>
                </c:manualLayout>
              </c:layout>
              <c:tx>
                <c:rich>
                  <a:bodyPr/>
                  <a:lstStyle/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2,8%</a:t>
                    </a:r>
                  </a:p>
                  <a:p>
                    <a:pPr>
                      <a:defRPr sz="1075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175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+0,2%)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FFF3-458F-B6DB-90BAB40F165C}"/>
                </c:ext>
              </c:extLst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175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Lit>
              <c:ptCount val="6"/>
              <c:pt idx="0">
                <c:v>ЖКХ</c:v>
              </c:pt>
              <c:pt idx="1">
                <c:v>Образование</c:v>
              </c:pt>
              <c:pt idx="2">
                <c:v>Физическая культура и спорт</c:v>
              </c:pt>
              <c:pt idx="3">
                <c:v>Нац. Экономика</c:v>
              </c:pt>
              <c:pt idx="4">
                <c:v>Культура</c:v>
              </c:pt>
              <c:pt idx="5">
                <c:v>Социальная политика</c:v>
              </c:pt>
            </c:strLit>
          </c:cat>
          <c:val>
            <c:numLit>
              <c:formatCode>General</c:formatCode>
              <c:ptCount val="6"/>
              <c:pt idx="0">
                <c:v>9.0000000000000011E-3</c:v>
              </c:pt>
              <c:pt idx="1">
                <c:v>0.61599999999999933</c:v>
              </c:pt>
              <c:pt idx="2">
                <c:v>1.0000000000000007E-3</c:v>
              </c:pt>
              <c:pt idx="3">
                <c:v>3.500000000000001E-2</c:v>
              </c:pt>
              <c:pt idx="4">
                <c:v>0.13100000000000001</c:v>
              </c:pt>
              <c:pt idx="5">
                <c:v>2.8000000000000001E-2</c:v>
              </c:pt>
            </c:numLit>
          </c:val>
          <c:extLst>
            <c:ext xmlns:c16="http://schemas.microsoft.com/office/drawing/2014/chart" uri="{C3380CC4-5D6E-409C-BE32-E72D297353CC}">
              <c16:uniqueId val="{00000006-FFF3-458F-B6DB-90BAB40F165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00">
          <a:noFill/>
        </a:ln>
      </c:spPr>
    </c:plotArea>
    <c:legend>
      <c:legendPos val="r"/>
      <c:layout>
        <c:manualLayout>
          <c:xMode val="edge"/>
          <c:yMode val="edge"/>
          <c:x val="7.0546737213403911E-3"/>
          <c:y val="5.9496651703583835E-2"/>
          <c:w val="0.11340398075240594"/>
          <c:h val="0.91533176343611267"/>
        </c:manualLayout>
      </c:layout>
      <c:overlay val="0"/>
      <c:spPr>
        <a:solidFill>
          <a:srgbClr val="FFFFFF"/>
        </a:solidFill>
        <a:ln w="25400">
          <a:noFill/>
        </a:ln>
      </c:spPr>
      <c:txPr>
        <a:bodyPr/>
        <a:lstStyle/>
        <a:p>
          <a:pPr>
            <a:defRPr sz="1010" b="1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zero"/>
    <c:showDLblsOverMax val="0"/>
  </c:chart>
  <c:spPr>
    <a:solidFill>
      <a:srgbClr val="FFFFFF"/>
    </a:solidFill>
    <a:ln w="3175">
      <a:noFill/>
      <a:prstDash val="solid"/>
    </a:ln>
  </c:spPr>
  <c:txPr>
    <a:bodyPr/>
    <a:lstStyle/>
    <a:p>
      <a:pPr>
        <a:defRPr sz="1075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725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/>
              <a:t>2023</a:t>
            </a:r>
          </a:p>
        </c:rich>
      </c:tx>
      <c:layout>
        <c:manualLayout>
          <c:xMode val="edge"/>
          <c:yMode val="edge"/>
          <c:x val="0.42523796733486013"/>
          <c:y val="6.2480888148953532E-3"/>
        </c:manualLayout>
      </c:layout>
      <c:overlay val="0"/>
      <c:spPr>
        <a:noFill/>
        <a:ln w="25400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5.741633501272693E-2"/>
          <c:y val="0.27659574468085107"/>
          <c:w val="0.88516849811287268"/>
          <c:h val="0.6055646481178395"/>
        </c:manualLayout>
      </c:layout>
      <c:pieChart>
        <c:varyColors val="1"/>
        <c:ser>
          <c:idx val="0"/>
          <c:order val="0"/>
          <c:tx>
            <c:v>2023</c:v>
          </c:tx>
          <c:spPr>
            <a:ln w="12700">
              <a:solidFill>
                <a:srgbClr val="000000"/>
              </a:solidFill>
              <a:prstDash val="solid"/>
            </a:ln>
          </c:spPr>
          <c:dPt>
            <c:idx val="0"/>
            <c:bubble3D val="0"/>
            <c:spPr>
              <a:solidFill>
                <a:srgbClr val="9999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5736-4B40-95A0-2ADA6BFC39C2}"/>
              </c:ext>
            </c:extLst>
          </c:dPt>
          <c:dPt>
            <c:idx val="1"/>
            <c:bubble3D val="0"/>
            <c:spPr>
              <a:solidFill>
                <a:srgbClr val="FF00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5736-4B40-95A0-2ADA6BFC39C2}"/>
              </c:ext>
            </c:extLst>
          </c:dPt>
          <c:dPt>
            <c:idx val="2"/>
            <c:bubble3D val="0"/>
            <c:spPr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5736-4B40-95A0-2ADA6BFC39C2}"/>
              </c:ext>
            </c:extLst>
          </c:dPt>
          <c:dPt>
            <c:idx val="3"/>
            <c:bubble3D val="0"/>
            <c:spPr>
              <a:solidFill>
                <a:srgbClr val="CCFF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5736-4B40-95A0-2ADA6BFC39C2}"/>
              </c:ext>
            </c:extLst>
          </c:dPt>
          <c:dPt>
            <c:idx val="4"/>
            <c:bubble3D val="0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5736-4B40-95A0-2ADA6BFC39C2}"/>
              </c:ext>
            </c:extLst>
          </c:dPt>
          <c:dPt>
            <c:idx val="5"/>
            <c:bubble3D val="0"/>
            <c:spPr>
              <a:solidFill>
                <a:srgbClr val="FF808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5-5736-4B40-95A0-2ADA6BFC39C2}"/>
              </c:ext>
            </c:extLst>
          </c:dPt>
          <c:dPt>
            <c:idx val="6"/>
            <c:bubble3D val="0"/>
            <c:spPr>
              <a:solidFill>
                <a:srgbClr val="0066CC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6-5736-4B40-95A0-2ADA6BFC39C2}"/>
              </c:ext>
            </c:extLst>
          </c:dPt>
          <c:dLbls>
            <c:dLbl>
              <c:idx val="0"/>
              <c:layout>
                <c:manualLayout>
                  <c:x val="6.8808309789301816E-2"/>
                  <c:y val="-0.17298152803202166"/>
                </c:manualLayout>
              </c:layout>
              <c:tx>
                <c:rich>
                  <a:bodyPr/>
                  <a:lstStyle/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298 944,66; 65,8%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+0,5%)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5736-4B40-95A0-2ADA6BFC39C2}"/>
                </c:ext>
              </c:extLst>
            </c:dLbl>
            <c:dLbl>
              <c:idx val="1"/>
              <c:layout>
                <c:manualLayout>
                  <c:x val="-3.1533733442555369E-2"/>
                  <c:y val="-2.5947115342506561E-2"/>
                </c:manualLayout>
              </c:layout>
              <c:tx>
                <c:rich>
                  <a:bodyPr/>
                  <a:lstStyle/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2 739,34; 0,6%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 0,0%)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5736-4B40-95A0-2ADA6BFC39C2}"/>
                </c:ext>
              </c:extLst>
            </c:dLbl>
            <c:dLbl>
              <c:idx val="2"/>
              <c:layout>
                <c:manualLayout>
                  <c:x val="2.2443341079180418E-2"/>
                  <c:y val="-7.692957179017805E-2"/>
                </c:manualLayout>
              </c:layout>
              <c:tx>
                <c:rich>
                  <a:bodyPr/>
                  <a:lstStyle/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53 416,85;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11,8%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- 0,1%)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5736-4B40-95A0-2ADA6BFC39C2}"/>
                </c:ext>
              </c:extLst>
            </c:dLbl>
            <c:dLbl>
              <c:idx val="3"/>
              <c:layout>
                <c:manualLayout>
                  <c:x val="-0.11539127672735176"/>
                  <c:y val="-0.12235484746831567"/>
                </c:manualLayout>
              </c:layout>
              <c:tx>
                <c:rich>
                  <a:bodyPr/>
                  <a:lstStyle/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26 696,58; 5,9%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(- 0,2%)</a:t>
                    </a:r>
                  </a:p>
                </c:rich>
              </c:tx>
              <c:numFmt formatCode="0%" sourceLinked="0"/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5736-4B40-95A0-2ADA6BFC39C2}"/>
                </c:ext>
              </c:extLst>
            </c:dLbl>
            <c:dLbl>
              <c:idx val="4"/>
              <c:layout>
                <c:manualLayout>
                  <c:x val="2.9647313194131004E-2"/>
                  <c:y val="-0.1409984847555904"/>
                </c:manualLayout>
              </c:layout>
              <c:tx>
                <c:rich>
                  <a:bodyPr/>
                  <a:lstStyle/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4 587,72; 1,0%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(- 0,6%)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5736-4B40-95A0-2ADA6BFC39C2}"/>
                </c:ext>
              </c:extLst>
            </c:dLbl>
            <c:dLbl>
              <c:idx val="5"/>
              <c:layout>
                <c:manualLayout>
                  <c:x val="5.4718001014204499E-3"/>
                  <c:y val="-2.8487120422516738E-2"/>
                </c:manualLayout>
              </c:layout>
              <c:tx>
                <c:rich>
                  <a:bodyPr/>
                  <a:lstStyle/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18 235,48;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4,0%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(- 0,2%)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5736-4B40-95A0-2ADA6BFC39C2}"/>
                </c:ext>
              </c:extLst>
            </c:dLbl>
            <c:dLbl>
              <c:idx val="6"/>
              <c:layout>
                <c:manualLayout>
                  <c:x val="-5.661712668082095E-3"/>
                  <c:y val="-7.7433894178133233E-2"/>
                </c:manualLayout>
              </c:layout>
              <c:tx>
                <c:rich>
                  <a:bodyPr/>
                  <a:lstStyle/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49 949,73; 11,0%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+0,8%)</a:t>
                    </a:r>
                  </a:p>
                </c:rich>
              </c:tx>
              <c:numFmt formatCode="0%" sourceLinked="0"/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5736-4B40-95A0-2ADA6BFC39C2}"/>
                </c:ext>
              </c:extLst>
            </c:dLbl>
            <c:dLbl>
              <c:idx val="7"/>
              <c:layout>
                <c:manualLayout>
                  <c:x val="-0.11885318693536616"/>
                  <c:y val="6.2849885699771388E-2"/>
                </c:manualLayout>
              </c:layout>
              <c:tx>
                <c:rich>
                  <a:bodyPr/>
                  <a:lstStyle/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35 991,0; 11,2%</a:t>
                    </a:r>
                  </a:p>
                  <a:p>
                    <a:pPr>
                      <a:defRPr sz="80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(- 1,5%)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5736-4B40-95A0-2ADA6BFC39C2}"/>
                </c:ext>
              </c:extLst>
            </c:dLbl>
            <c:numFmt formatCode="0%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0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Lit>
              <c:ptCount val="7"/>
              <c:pt idx="0">
                <c:v>Фонд оплаты труда</c:v>
              </c:pt>
              <c:pt idx="1">
                <c:v>Услуги связи</c:v>
              </c:pt>
              <c:pt idx="2">
                <c:v>Коммунальные услуги</c:v>
              </c:pt>
              <c:pt idx="3">
                <c:v>Перечисления другим бюджетам  РФ</c:v>
              </c:pt>
              <c:pt idx="4">
                <c:v>Увелич. ст-ти основ. средств </c:v>
              </c:pt>
              <c:pt idx="5">
                <c:v>Увелич. ст-ти матер. запасов </c:v>
              </c:pt>
              <c:pt idx="6">
                <c:v>Прочие расходы</c:v>
              </c:pt>
            </c:strLit>
          </c:cat>
          <c:val>
            <c:numLit>
              <c:formatCode>General</c:formatCode>
              <c:ptCount val="7"/>
              <c:pt idx="0">
                <c:v>298944.65999999875</c:v>
              </c:pt>
              <c:pt idx="1">
                <c:v>2739.34</c:v>
              </c:pt>
              <c:pt idx="2">
                <c:v>53416.850000000013</c:v>
              </c:pt>
              <c:pt idx="3">
                <c:v>26696.58</c:v>
              </c:pt>
              <c:pt idx="4">
                <c:v>4587.72</c:v>
              </c:pt>
              <c:pt idx="5">
                <c:v>18235.48000000001</c:v>
              </c:pt>
              <c:pt idx="6">
                <c:v>49949.729999999996</c:v>
              </c:pt>
            </c:numLit>
          </c:val>
          <c:extLst>
            <c:ext xmlns:c16="http://schemas.microsoft.com/office/drawing/2014/chart" uri="{C3380CC4-5D6E-409C-BE32-E72D297353CC}">
              <c16:uniqueId val="{00000008-5736-4B40-95A0-2ADA6BFC39C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90"/>
      </c:pieChart>
      <c:spPr>
        <a:noFill/>
        <a:ln w="25400">
          <a:noFill/>
        </a:ln>
      </c:spPr>
    </c:plotArea>
    <c:plotVisOnly val="1"/>
    <c:dispBlanksAs val="zero"/>
    <c:showDLblsOverMax val="0"/>
  </c:chart>
  <c:spPr>
    <a:solidFill>
      <a:srgbClr val="FFFFFF"/>
    </a:solidFill>
    <a:ln w="9525">
      <a:noFill/>
    </a:ln>
  </c:spPr>
  <c:txPr>
    <a:bodyPr/>
    <a:lstStyle/>
    <a:p>
      <a:pPr>
        <a:defRPr sz="80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650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/>
              <a:t>2022</a:t>
            </a:r>
          </a:p>
        </c:rich>
      </c:tx>
      <c:layout>
        <c:manualLayout>
          <c:xMode val="edge"/>
          <c:yMode val="edge"/>
          <c:x val="0.45376707148894535"/>
          <c:y val="7.7105235417248815E-3"/>
        </c:manualLayout>
      </c:layout>
      <c:overlay val="0"/>
      <c:spPr>
        <a:noFill/>
        <a:ln w="25400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0.25052776332349824"/>
          <c:y val="0.26433079990146097"/>
          <c:w val="0.62781032959410077"/>
          <c:h val="0.63781315863906363"/>
        </c:manualLayout>
      </c:layout>
      <c:pieChart>
        <c:varyColors val="1"/>
        <c:ser>
          <c:idx val="0"/>
          <c:order val="0"/>
          <c:tx>
            <c:v>2022</c:v>
          </c:tx>
          <c:spPr>
            <a:ln w="12700">
              <a:solidFill>
                <a:srgbClr val="000000"/>
              </a:solidFill>
              <a:prstDash val="solid"/>
            </a:ln>
          </c:spPr>
          <c:dPt>
            <c:idx val="0"/>
            <c:bubble3D val="0"/>
            <c:spPr>
              <a:solidFill>
                <a:srgbClr val="9999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38E6-438D-AE27-8FC18A569B72}"/>
              </c:ext>
            </c:extLst>
          </c:dPt>
          <c:dPt>
            <c:idx val="1"/>
            <c:bubble3D val="0"/>
            <c:spPr>
              <a:solidFill>
                <a:srgbClr val="FF00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38E6-438D-AE27-8FC18A569B72}"/>
              </c:ext>
            </c:extLst>
          </c:dPt>
          <c:dPt>
            <c:idx val="2"/>
            <c:bubble3D val="0"/>
            <c:spPr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38E6-438D-AE27-8FC18A569B72}"/>
              </c:ext>
            </c:extLst>
          </c:dPt>
          <c:dPt>
            <c:idx val="3"/>
            <c:bubble3D val="0"/>
            <c:spPr>
              <a:solidFill>
                <a:srgbClr val="CCFF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38E6-438D-AE27-8FC18A569B72}"/>
              </c:ext>
            </c:extLst>
          </c:dPt>
          <c:dPt>
            <c:idx val="4"/>
            <c:bubble3D val="0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38E6-438D-AE27-8FC18A569B72}"/>
              </c:ext>
            </c:extLst>
          </c:dPt>
          <c:dPt>
            <c:idx val="5"/>
            <c:bubble3D val="0"/>
            <c:spPr>
              <a:solidFill>
                <a:srgbClr val="FF808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5-38E6-438D-AE27-8FC18A569B72}"/>
              </c:ext>
            </c:extLst>
          </c:dPt>
          <c:dPt>
            <c:idx val="6"/>
            <c:bubble3D val="0"/>
            <c:spPr>
              <a:solidFill>
                <a:srgbClr val="0066CC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6-38E6-438D-AE27-8FC18A569B72}"/>
              </c:ext>
            </c:extLst>
          </c:dPt>
          <c:dLbls>
            <c:dLbl>
              <c:idx val="0"/>
              <c:layout>
                <c:manualLayout>
                  <c:x val="6.3946496838532513E-2"/>
                  <c:y val="-0.19398928841890128"/>
                </c:manualLayout>
              </c:layout>
              <c:tx>
                <c:rich>
                  <a:bodyPr/>
                  <a:lstStyle/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261 515,38;</a:t>
                    </a:r>
                  </a:p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65,3%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38E6-438D-AE27-8FC18A569B72}"/>
                </c:ext>
              </c:extLst>
            </c:dLbl>
            <c:dLbl>
              <c:idx val="1"/>
              <c:layout>
                <c:manualLayout>
                  <c:x val="3.3059744650562753E-3"/>
                  <c:y val="-4.1819420019710833E-2"/>
                </c:manualLayout>
              </c:layout>
              <c:tx>
                <c:rich>
                  <a:bodyPr/>
                  <a:lstStyle/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2 458,90;</a:t>
                    </a:r>
                  </a:p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0,6%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38E6-438D-AE27-8FC18A569B72}"/>
                </c:ext>
              </c:extLst>
            </c:dLbl>
            <c:dLbl>
              <c:idx val="2"/>
              <c:layout>
                <c:manualLayout>
                  <c:x val="-2.0168976560432837E-2"/>
                  <c:y val="-0.10387058512239847"/>
                </c:manualLayout>
              </c:layout>
              <c:tx>
                <c:rich>
                  <a:bodyPr/>
                  <a:lstStyle/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47 710,41;</a:t>
                    </a:r>
                  </a:p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11,9%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38E6-438D-AE27-8FC18A569B72}"/>
                </c:ext>
              </c:extLst>
            </c:dLbl>
            <c:dLbl>
              <c:idx val="3"/>
              <c:layout>
                <c:manualLayout>
                  <c:x val="-9.9530478736507971E-2"/>
                  <c:y val="-7.4293482723697804E-2"/>
                </c:manualLayout>
              </c:layout>
              <c:tx>
                <c:rich>
                  <a:bodyPr/>
                  <a:lstStyle/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24 631,23;</a:t>
                    </a:r>
                  </a:p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6,1%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38E6-438D-AE27-8FC18A569B72}"/>
                </c:ext>
              </c:extLst>
            </c:dLbl>
            <c:dLbl>
              <c:idx val="4"/>
              <c:layout>
                <c:manualLayout>
                  <c:x val="-2.589720896707149E-2"/>
                  <c:y val="-0.10353956624483353"/>
                </c:manualLayout>
              </c:layout>
              <c:tx>
                <c:rich>
                  <a:bodyPr/>
                  <a:lstStyle/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6 508,64;</a:t>
                    </a:r>
                  </a:p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1,6%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38E6-438D-AE27-8FC18A569B72}"/>
                </c:ext>
              </c:extLst>
            </c:dLbl>
            <c:dLbl>
              <c:idx val="5"/>
              <c:layout>
                <c:manualLayout>
                  <c:x val="3.4765741188492807E-2"/>
                  <c:y val="-4.3035738725011631E-2"/>
                </c:manualLayout>
              </c:layout>
              <c:tx>
                <c:rich>
                  <a:bodyPr/>
                  <a:lstStyle/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16 829,43;</a:t>
                    </a:r>
                  </a:p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4,2%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38E6-438D-AE27-8FC18A569B72}"/>
                </c:ext>
              </c:extLst>
            </c:dLbl>
            <c:dLbl>
              <c:idx val="6"/>
              <c:layout>
                <c:manualLayout>
                  <c:x val="-8.2792828862493922E-3"/>
                  <c:y val="-5.0444790434391221E-2"/>
                </c:manualLayout>
              </c:layout>
              <c:tx>
                <c:rich>
                  <a:bodyPr/>
                  <a:lstStyle/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 dirty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40 902,00;</a:t>
                    </a:r>
                  </a:p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 dirty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10,2%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38E6-438D-AE27-8FC18A569B72}"/>
                </c:ext>
              </c:extLst>
            </c:dLbl>
            <c:dLbl>
              <c:idx val="7"/>
              <c:layout>
                <c:manualLayout>
                  <c:x val="-0.16364847373530378"/>
                  <c:y val="4.9069292232849157E-2"/>
                </c:manualLayout>
              </c:layout>
              <c:tx>
                <c:rich>
                  <a:bodyPr/>
                  <a:lstStyle/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45 079,6;</a:t>
                    </a:r>
                  </a:p>
                  <a:p>
                    <a:pPr>
                      <a:defRPr sz="9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ru-RU" sz="10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 12,7%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38E6-438D-AE27-8FC18A569B72}"/>
                </c:ext>
              </c:extLst>
            </c:dLbl>
            <c:numFmt formatCode="0%" sourceLinked="0"/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0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1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Lit>
              <c:ptCount val="7"/>
              <c:pt idx="0">
                <c:v>Фонд оплаты труда</c:v>
              </c:pt>
              <c:pt idx="1">
                <c:v>Услуги связи</c:v>
              </c:pt>
              <c:pt idx="2">
                <c:v>Коммунальные услуги</c:v>
              </c:pt>
              <c:pt idx="3">
                <c:v>Перечисления другим бюджетам  РФ</c:v>
              </c:pt>
              <c:pt idx="4">
                <c:v>Увелич. ст-ти основ. средств </c:v>
              </c:pt>
              <c:pt idx="5">
                <c:v>Увелич. ст-ти матер. запасов </c:v>
              </c:pt>
              <c:pt idx="6">
                <c:v>Прочие расходы</c:v>
              </c:pt>
            </c:strLit>
          </c:cat>
          <c:val>
            <c:numLit>
              <c:formatCode>General</c:formatCode>
              <c:ptCount val="7"/>
              <c:pt idx="0">
                <c:v>261515.37999999998</c:v>
              </c:pt>
              <c:pt idx="1">
                <c:v>2458.9</c:v>
              </c:pt>
              <c:pt idx="2">
                <c:v>47710.41</c:v>
              </c:pt>
              <c:pt idx="3">
                <c:v>24631.23</c:v>
              </c:pt>
              <c:pt idx="4">
                <c:v>6508.64</c:v>
              </c:pt>
              <c:pt idx="5">
                <c:v>16829.43</c:v>
              </c:pt>
              <c:pt idx="6">
                <c:v>40902</c:v>
              </c:pt>
            </c:numLit>
          </c:val>
          <c:extLst>
            <c:ext xmlns:c16="http://schemas.microsoft.com/office/drawing/2014/chart" uri="{C3380CC4-5D6E-409C-BE32-E72D297353CC}">
              <c16:uniqueId val="{00000008-38E6-438D-AE27-8FC18A569B7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90"/>
      </c:pieChart>
      <c:spPr>
        <a:noFill/>
        <a:ln w="25400">
          <a:noFill/>
        </a:ln>
      </c:spPr>
    </c:plotArea>
    <c:legend>
      <c:legendPos val="r"/>
      <c:layout>
        <c:manualLayout>
          <c:xMode val="edge"/>
          <c:yMode val="edge"/>
          <c:x val="0"/>
          <c:y val="3.4071457614186451E-2"/>
          <c:w val="0.23062880911072556"/>
          <c:h val="0.96081752364847073"/>
        </c:manualLayout>
      </c:layout>
      <c:overlay val="0"/>
      <c:spPr>
        <a:solidFill>
          <a:srgbClr val="FFFFFF"/>
        </a:solidFill>
        <a:ln w="25400">
          <a:noFill/>
        </a:ln>
      </c:spPr>
      <c:txPr>
        <a:bodyPr/>
        <a:lstStyle/>
        <a:p>
          <a:pPr>
            <a:defRPr sz="920" b="1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zero"/>
    <c:showDLblsOverMax val="0"/>
  </c:chart>
  <c:spPr>
    <a:solidFill>
      <a:srgbClr val="FFFFFF"/>
    </a:solidFill>
    <a:ln w="9525">
      <a:noFill/>
    </a:ln>
  </c:spPr>
  <c:txPr>
    <a:bodyPr/>
    <a:lstStyle/>
    <a:p>
      <a:pPr>
        <a:defRPr sz="95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0"/>
      <c:hPercent val="58"/>
      <c:rotY val="20"/>
      <c:depthPercent val="100"/>
      <c:rAngAx val="1"/>
    </c:view3D>
    <c:floor>
      <c:thickness val="0"/>
      <c:spPr>
        <a:solidFill>
          <a:srgbClr val="FFFF00"/>
        </a:solidFill>
        <a:ln w="3175">
          <a:solidFill>
            <a:srgbClr val="000000"/>
          </a:solidFill>
          <a:prstDash val="solid"/>
        </a:ln>
      </c:spPr>
    </c:floor>
    <c:sideWall>
      <c:thickness val="0"/>
      <c:spPr>
        <a:solidFill>
          <a:srgbClr val="FFFF99"/>
        </a:solidFill>
        <a:ln w="12700">
          <a:solidFill>
            <a:srgbClr val="808080"/>
          </a:solidFill>
          <a:prstDash val="solid"/>
        </a:ln>
      </c:spPr>
    </c:sideWall>
    <c:backWall>
      <c:thickness val="0"/>
      <c:spPr>
        <a:solidFill>
          <a:srgbClr val="FFFF99"/>
        </a:solidFill>
        <a:ln w="12700">
          <a:solidFill>
            <a:srgbClr val="808080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8.461538461538462E-2"/>
          <c:y val="6.5573822981095514E-3"/>
          <c:w val="0.9105769230769224"/>
          <c:h val="0.93934501420419403"/>
        </c:manualLayout>
      </c:layout>
      <c:bar3DChart>
        <c:barDir val="col"/>
        <c:grouping val="clustered"/>
        <c:varyColors val="0"/>
        <c:ser>
          <c:idx val="0"/>
          <c:order val="0"/>
          <c:tx>
            <c:v>2022</c:v>
          </c:tx>
          <c:spPr>
            <a:solidFill>
              <a:srgbClr val="00FF00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5.9670906521300171E-3"/>
                  <c:y val="0.13891741182471287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400555,99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D53B-4143-AA90-0E7588327FF8}"/>
                </c:ext>
              </c:extLst>
            </c:dLbl>
            <c:dLbl>
              <c:idx val="1"/>
              <c:layout>
                <c:manualLayout>
                  <c:x val="7.685746012517692E-3"/>
                  <c:y val="0.10239169652510839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102566,9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D53B-4143-AA90-0E7588327FF8}"/>
                </c:ext>
              </c:extLst>
            </c:dLbl>
            <c:dLbl>
              <c:idx val="2"/>
              <c:layout>
                <c:manualLayout>
                  <c:x val="1.6875529981829181E-2"/>
                  <c:y val="0.183320835286992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297989,09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D53B-4143-AA90-0E7588327FF8}"/>
                </c:ext>
              </c:extLst>
            </c:dLbl>
            <c:dLbl>
              <c:idx val="3"/>
              <c:spPr>
                <a:noFill/>
                <a:ln w="25400">
                  <a:noFill/>
                </a:ln>
              </c:spPr>
              <c:txPr>
                <a:bodyPr rot="-2700000" vert="horz"/>
                <a:lstStyle/>
                <a:p>
                  <a:pPr algn="ctr">
                    <a:defRPr sz="975" b="1" i="0" u="none" strike="noStrike" baseline="0">
                      <a:solidFill>
                        <a:srgbClr val="000000"/>
                      </a:solidFill>
                      <a:latin typeface="Arial Cyr"/>
                      <a:ea typeface="Arial Cyr"/>
                      <a:cs typeface="Arial Cyr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6="http://schemas.microsoft.com/office/drawing/2014/chart" uri="{C3380CC4-5D6E-409C-BE32-E72D297353CC}">
                  <c16:uniqueId val="{00000003-D53B-4143-AA90-0E7588327FF8}"/>
                </c:ext>
              </c:extLst>
            </c:dLbl>
            <c:spPr>
              <a:noFill/>
              <a:ln w="25400">
                <a:noFill/>
              </a:ln>
            </c:spPr>
            <c:txPr>
              <a:bodyPr rot="-2700000" vert="horz"/>
              <a:lstStyle/>
              <a:p>
                <a:pPr algn="ctr"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3"/>
              <c:pt idx="0">
                <c:v>Доходы, всего</c:v>
              </c:pt>
              <c:pt idx="1">
                <c:v>Налоговые и неналоговые доходы</c:v>
              </c:pt>
              <c:pt idx="2">
                <c:v>Безвозмездные поступления</c:v>
              </c:pt>
            </c:strLit>
          </c:cat>
          <c:val>
            <c:numLit>
              <c:formatCode>General</c:formatCode>
              <c:ptCount val="3"/>
              <c:pt idx="0">
                <c:v>400555.99000000022</c:v>
              </c:pt>
              <c:pt idx="1">
                <c:v>102566.9</c:v>
              </c:pt>
              <c:pt idx="2">
                <c:v>297989.09000000008</c:v>
              </c:pt>
            </c:numLit>
          </c:val>
          <c:shape val="cylinder"/>
          <c:extLst>
            <c:ext xmlns:c16="http://schemas.microsoft.com/office/drawing/2014/chart" uri="{C3380CC4-5D6E-409C-BE32-E72D297353CC}">
              <c16:uniqueId val="{00000004-D53B-4143-AA90-0E7588327FF8}"/>
            </c:ext>
          </c:extLst>
        </c:ser>
        <c:ser>
          <c:idx val="1"/>
          <c:order val="1"/>
          <c:tx>
            <c:v>2023</c:v>
          </c:tx>
          <c:spPr>
            <a:solidFill>
              <a:srgbClr val="FF0000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9.2887139107611233E-3"/>
                  <c:y val="0.18131034654467126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454570,36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D53B-4143-AA90-0E7588327FF8}"/>
                </c:ext>
              </c:extLst>
            </c:dLbl>
            <c:dLbl>
              <c:idx val="1"/>
              <c:layout>
                <c:manualLayout>
                  <c:x val="1.0045830809610346E-2"/>
                  <c:y val="0.10962410592944875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146435,42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D53B-4143-AA90-0E7588327FF8}"/>
                </c:ext>
              </c:extLst>
            </c:dLbl>
            <c:dLbl>
              <c:idx val="2"/>
              <c:layout>
                <c:manualLayout>
                  <c:x val="2.6927922471229597E-2"/>
                  <c:y val="0.20864545926507944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308134,94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D53B-4143-AA90-0E7588327FF8}"/>
                </c:ext>
              </c:extLst>
            </c:dLbl>
            <c:dLbl>
              <c:idx val="3"/>
              <c:spPr>
                <a:noFill/>
                <a:ln w="25400">
                  <a:noFill/>
                </a:ln>
              </c:spPr>
              <c:txPr>
                <a:bodyPr rot="-2700000" vert="horz"/>
                <a:lstStyle/>
                <a:p>
                  <a:pPr algn="ctr">
                    <a:defRPr sz="975" b="1" i="0" u="none" strike="noStrike" baseline="0">
                      <a:solidFill>
                        <a:srgbClr val="000000"/>
                      </a:solidFill>
                      <a:latin typeface="Arial Cyr"/>
                      <a:ea typeface="Arial Cyr"/>
                      <a:cs typeface="Arial Cyr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6="http://schemas.microsoft.com/office/drawing/2014/chart" uri="{C3380CC4-5D6E-409C-BE32-E72D297353CC}">
                  <c16:uniqueId val="{00000008-D53B-4143-AA90-0E7588327FF8}"/>
                </c:ext>
              </c:extLst>
            </c:dLbl>
            <c:spPr>
              <a:noFill/>
              <a:ln w="25400">
                <a:noFill/>
              </a:ln>
            </c:spPr>
            <c:txPr>
              <a:bodyPr rot="-2700000" vert="horz"/>
              <a:lstStyle/>
              <a:p>
                <a:pPr algn="ctr"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3"/>
              <c:pt idx="0">
                <c:v>Доходы, всего</c:v>
              </c:pt>
              <c:pt idx="1">
                <c:v>Налоговые и неналоговые доходы</c:v>
              </c:pt>
              <c:pt idx="2">
                <c:v>Безвозмездные поступления</c:v>
              </c:pt>
            </c:strLit>
          </c:cat>
          <c:val>
            <c:numLit>
              <c:formatCode>General</c:formatCode>
              <c:ptCount val="3"/>
              <c:pt idx="0">
                <c:v>454570.36</c:v>
              </c:pt>
              <c:pt idx="1">
                <c:v>146435.41999999998</c:v>
              </c:pt>
              <c:pt idx="2">
                <c:v>308134.94</c:v>
              </c:pt>
            </c:numLit>
          </c:val>
          <c:shape val="cylinder"/>
          <c:extLst>
            <c:ext xmlns:c16="http://schemas.microsoft.com/office/drawing/2014/chart" uri="{C3380CC4-5D6E-409C-BE32-E72D297353CC}">
              <c16:uniqueId val="{00000009-D53B-4143-AA90-0E7588327FF8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80"/>
        <c:shape val="box"/>
        <c:axId val="64318080"/>
        <c:axId val="64323968"/>
        <c:axId val="0"/>
      </c:bar3DChart>
      <c:catAx>
        <c:axId val="64318080"/>
        <c:scaling>
          <c:orientation val="minMax"/>
        </c:scaling>
        <c:delete val="0"/>
        <c:axPos val="b"/>
        <c:numFmt formatCode="General" sourceLinked="1"/>
        <c:majorTickMark val="out"/>
        <c:minorTickMark val="none"/>
        <c:tickLblPos val="low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025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64323968"/>
        <c:crossesAt val="0"/>
        <c:auto val="1"/>
        <c:lblAlgn val="ctr"/>
        <c:lblOffset val="0"/>
        <c:tickLblSkip val="1"/>
        <c:tickMarkSkip val="1"/>
        <c:noMultiLvlLbl val="0"/>
      </c:catAx>
      <c:valAx>
        <c:axId val="64323968"/>
        <c:scaling>
          <c:orientation val="minMax"/>
          <c:max val="460000"/>
          <c:min val="0"/>
        </c:scaling>
        <c:delete val="0"/>
        <c:axPos val="l"/>
        <c:majorGridlines>
          <c:spPr>
            <a:ln w="3175">
              <a:solidFill>
                <a:srgbClr val="000000"/>
              </a:solidFill>
              <a:prstDash val="sysDash"/>
            </a:ln>
          </c:spPr>
        </c:majorGridlines>
        <c:numFmt formatCode="General" sourceLinked="1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 rtl="0">
              <a:defRPr sz="1050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64318080"/>
        <c:crosses val="autoZero"/>
        <c:crossBetween val="between"/>
        <c:majorUnit val="50000"/>
      </c:valAx>
      <c:spPr>
        <a:solidFill>
          <a:srgbClr val="FFFF99"/>
        </a:solidFill>
        <a:ln w="25400">
          <a:noFill/>
        </a:ln>
      </c:spPr>
    </c:plotArea>
    <c:legend>
      <c:legendPos val="r"/>
      <c:layout>
        <c:manualLayout>
          <c:xMode val="edge"/>
          <c:yMode val="edge"/>
          <c:x val="0.79067924321959815"/>
          <c:y val="2.757218249813103E-2"/>
          <c:w val="0.19159891520029493"/>
          <c:h val="8.2014026935157705E-2"/>
        </c:manualLayout>
      </c:layout>
      <c:overlay val="0"/>
      <c:spPr>
        <a:solidFill>
          <a:srgbClr val="FFFF99"/>
        </a:solidFill>
        <a:ln w="25400">
          <a:noFill/>
        </a:ln>
      </c:spPr>
      <c:txPr>
        <a:bodyPr/>
        <a:lstStyle/>
        <a:p>
          <a:pPr>
            <a:defRPr sz="1470" b="1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rgbClr val="FFFF99"/>
    </a:solidFill>
    <a:ln w="3175">
      <a:solidFill>
        <a:srgbClr val="000000"/>
      </a:solidFill>
      <a:prstDash val="solid"/>
    </a:ln>
  </c:spPr>
  <c:txPr>
    <a:bodyPr/>
    <a:lstStyle/>
    <a:p>
      <a:pPr>
        <a:defRPr sz="110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  <c:userShapes r:id="rId2"/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30"/>
      <c:hPercent val="62"/>
      <c:rotY val="20"/>
      <c:depthPercent val="100"/>
      <c:rAngAx val="1"/>
    </c:view3D>
    <c:floor>
      <c:thickness val="0"/>
      <c:spPr>
        <a:solidFill>
          <a:schemeClr val="bg1">
            <a:lumMod val="95000"/>
          </a:schemeClr>
        </a:solidFill>
        <a:ln w="3175">
          <a:solidFill>
            <a:srgbClr val="000000"/>
          </a:solidFill>
          <a:prstDash val="solid"/>
        </a:ln>
      </c:spPr>
    </c:floor>
    <c:sideWall>
      <c:thickness val="0"/>
      <c:spPr>
        <a:gradFill rotWithShape="0">
          <a:gsLst>
            <a:gs pos="0">
              <a:srgbClr val="CCFFFF"/>
            </a:gs>
            <a:gs pos="100000">
              <a:srgbClr val="00CCFF"/>
            </a:gs>
          </a:gsLst>
          <a:lin ang="2700000" scaled="1"/>
        </a:gradFill>
        <a:ln w="12700">
          <a:solidFill>
            <a:srgbClr val="808080"/>
          </a:solidFill>
          <a:prstDash val="solid"/>
        </a:ln>
      </c:spPr>
    </c:sideWall>
    <c:backWall>
      <c:thickness val="0"/>
      <c:spPr>
        <a:gradFill rotWithShape="0">
          <a:gsLst>
            <a:gs pos="0">
              <a:srgbClr val="CCFFFF"/>
            </a:gs>
            <a:gs pos="100000">
              <a:srgbClr val="00CCFF"/>
            </a:gs>
          </a:gsLst>
          <a:lin ang="2700000" scaled="1"/>
        </a:gradFill>
        <a:ln w="12700">
          <a:solidFill>
            <a:srgbClr val="808080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5.8441606356637636E-2"/>
          <c:y val="1.102085156022164E-2"/>
          <c:w val="0.93407685577764299"/>
          <c:h val="0.97859959171770172"/>
        </c:manualLayout>
      </c:layout>
      <c:bar3DChart>
        <c:barDir val="col"/>
        <c:grouping val="standard"/>
        <c:varyColors val="0"/>
        <c:ser>
          <c:idx val="0"/>
          <c:order val="0"/>
          <c:tx>
            <c:v>2022</c:v>
          </c:tx>
          <c:spPr>
            <a:gradFill rotWithShape="0">
              <a:gsLst>
                <a:gs pos="0">
                  <a:srgbClr val="FFCC00"/>
                </a:gs>
                <a:gs pos="50000">
                  <a:srgbClr val="FFFF00"/>
                </a:gs>
                <a:gs pos="100000">
                  <a:srgbClr val="FFCC00"/>
                </a:gs>
              </a:gsLst>
              <a:lin ang="0" scaled="1"/>
            </a:gra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-7.4765731206676142E-3"/>
                  <c:y val="0.3302747156605426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3F0C-4CE1-9B7D-BD7720E3C62B}"/>
                </c:ext>
              </c:extLst>
            </c:dLbl>
            <c:dLbl>
              <c:idx val="1"/>
              <c:layout>
                <c:manualLayout>
                  <c:x val="2.6821724207550988E-3"/>
                  <c:y val="0.29827209098862656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3F0C-4CE1-9B7D-BD7720E3C62B}"/>
                </c:ext>
              </c:extLst>
            </c:dLbl>
            <c:dLbl>
              <c:idx val="2"/>
              <c:layout>
                <c:manualLayout>
                  <c:x val="-1.0797711824483528E-2"/>
                  <c:y val="8.335428803106942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3F0C-4CE1-9B7D-BD7720E3C62B}"/>
                </c:ext>
              </c:extLst>
            </c:dLbl>
            <c:dLbl>
              <c:idx val="3"/>
              <c:layout>
                <c:manualLayout>
                  <c:x val="2.0292122228417961E-3"/>
                  <c:y val="5.9600587528184992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2 530,00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9.2099908870310887E-2"/>
                      <c:h val="1.7222222222222215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3-3F0C-4CE1-9B7D-BD7720E3C62B}"/>
                </c:ext>
              </c:extLst>
            </c:dLbl>
            <c:dLbl>
              <c:idx val="4"/>
              <c:layout>
                <c:manualLayout>
                  <c:x val="6.3975255435498564E-3"/>
                  <c:y val="6.5217045785943423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1 153,00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6.7293708665827928E-2"/>
                      <c:h val="3.2037037037037031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4-3F0C-4CE1-9B7D-BD7720E3C62B}"/>
                </c:ext>
              </c:extLst>
            </c:dLbl>
            <c:dLbl>
              <c:idx val="5"/>
              <c:layout>
                <c:manualLayout>
                  <c:x val="4.5370388255012946E-2"/>
                  <c:y val="6.9675707203266254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815,00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7.2158480150373752E-2"/>
                      <c:h val="2.7129629629629625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5-3F0C-4CE1-9B7D-BD7720E3C62B}"/>
                </c:ext>
              </c:extLst>
            </c:dLbl>
            <c:dLbl>
              <c:idx val="6"/>
              <c:layout>
                <c:manualLayout>
                  <c:x val="1.5127333068704826E-2"/>
                  <c:y val="8.1617016622922131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1 680,00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6.7293708665827928E-2"/>
                      <c:h val="3.7592592592592587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6-3F0C-4CE1-9B7D-BD7720E3C62B}"/>
                </c:ext>
              </c:extLst>
            </c:dLbl>
            <c:dLbl>
              <c:idx val="7"/>
              <c:layout>
                <c:manualLayout>
                  <c:x val="-1.3675213675213675E-3"/>
                  <c:y val="4.1192411924119328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3F0C-4CE1-9B7D-BD7720E3C62B}"/>
                </c:ext>
              </c:extLst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8"/>
              <c:pt idx="0">
                <c:v>Налоговые поступления всего</c:v>
              </c:pt>
              <c:pt idx="1">
                <c:v>НДФЛ</c:v>
              </c:pt>
              <c:pt idx="2">
                <c:v>Акцизы</c:v>
              </c:pt>
              <c:pt idx="3">
                <c:v>УСНО</c:v>
              </c:pt>
              <c:pt idx="4">
                <c:v>ЕНВД</c:v>
              </c:pt>
              <c:pt idx="5">
                <c:v>ЕСХН</c:v>
              </c:pt>
              <c:pt idx="6">
                <c:v>Патентная система  </c:v>
              </c:pt>
            </c:strLit>
          </c:cat>
          <c:val>
            <c:numLit>
              <c:formatCode>General</c:formatCode>
              <c:ptCount val="7"/>
              <c:pt idx="0">
                <c:v>98425.58</c:v>
              </c:pt>
              <c:pt idx="1">
                <c:v>86350.89</c:v>
              </c:pt>
              <c:pt idx="2">
                <c:v>5896.6900000000014</c:v>
              </c:pt>
              <c:pt idx="3">
                <c:v>2530</c:v>
              </c:pt>
              <c:pt idx="4">
                <c:v>1153</c:v>
              </c:pt>
              <c:pt idx="5">
                <c:v>815</c:v>
              </c:pt>
              <c:pt idx="6">
                <c:v>1680</c:v>
              </c:pt>
            </c:numLit>
          </c:val>
          <c:shape val="cylinder"/>
          <c:extLst>
            <c:ext xmlns:c16="http://schemas.microsoft.com/office/drawing/2014/chart" uri="{C3380CC4-5D6E-409C-BE32-E72D297353CC}">
              <c16:uniqueId val="{00000008-3F0C-4CE1-9B7D-BD7720E3C62B}"/>
            </c:ext>
          </c:extLst>
        </c:ser>
        <c:ser>
          <c:idx val="1"/>
          <c:order val="1"/>
          <c:tx>
            <c:v>2023</c:v>
          </c:tx>
          <c:spPr>
            <a:gradFill rotWithShape="0">
              <a:gsLst>
                <a:gs pos="0">
                  <a:srgbClr val="FF00FF"/>
                </a:gs>
                <a:gs pos="50000">
                  <a:srgbClr val="FF99CC"/>
                </a:gs>
                <a:gs pos="100000">
                  <a:srgbClr val="FF00FF"/>
                </a:gs>
              </a:gsLst>
              <a:lin ang="0" scaled="1"/>
            </a:gra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1.8739315483431149E-2"/>
                  <c:y val="-1.2043890347039987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142 387,35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3F0C-4CE1-9B7D-BD7720E3C62B}"/>
                </c:ext>
              </c:extLst>
            </c:dLbl>
            <c:dLbl>
              <c:idx val="1"/>
              <c:layout>
                <c:manualLayout>
                  <c:x val="3.9271337236691586E-2"/>
                  <c:y val="-3.5242782152230971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125 846,60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3F0C-4CE1-9B7D-BD7720E3C62B}"/>
                </c:ext>
              </c:extLst>
            </c:dLbl>
            <c:dLbl>
              <c:idx val="2"/>
              <c:layout>
                <c:manualLayout>
                  <c:x val="2.1103934506422808E-2"/>
                  <c:y val="-2.0189122193059131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6 209,95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3F0C-4CE1-9B7D-BD7720E3C62B}"/>
                </c:ext>
              </c:extLst>
            </c:dLbl>
            <c:dLbl>
              <c:idx val="3"/>
              <c:layout>
                <c:manualLayout>
                  <c:x val="1.6890895473443586E-2"/>
                  <c:y val="-2.4337707786526684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4</a:t>
                    </a:r>
                    <a:r>
                      <a:rPr lang="en-US" baseline="0" dirty="0"/>
                      <a:t> 732,00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C-3F0C-4CE1-9B7D-BD7720E3C62B}"/>
                </c:ext>
              </c:extLst>
            </c:dLbl>
            <c:dLbl>
              <c:idx val="4"/>
              <c:layout>
                <c:manualLayout>
                  <c:x val="2.1475376428119756E-2"/>
                  <c:y val="-5.722747156605431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</a:t>
                    </a:r>
                    <a:r>
                      <a:rPr lang="en-US" baseline="0" dirty="0"/>
                      <a:t> 883,80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>
                  <c15:layout>
                    <c:manualLayout>
                      <c:w val="6.796410545000682E-2"/>
                      <c:h val="3.5459025955088951E-2"/>
                    </c:manualLayout>
                  </c15:layout>
                </c:ext>
                <c:ext xmlns:c16="http://schemas.microsoft.com/office/drawing/2014/chart" uri="{C3380CC4-5D6E-409C-BE32-E72D297353CC}">
                  <c16:uniqueId val="{0000000D-3F0C-4CE1-9B7D-BD7720E3C62B}"/>
                </c:ext>
              </c:extLst>
            </c:dLbl>
            <c:dLbl>
              <c:idx val="5"/>
              <c:layout>
                <c:manualLayout>
                  <c:x val="2.2780429369405747E-2"/>
                  <c:y val="-4.0524934383202101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1 715,00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E-3F0C-4CE1-9B7D-BD7720E3C62B}"/>
                </c:ext>
              </c:extLst>
            </c:dLbl>
            <c:dLbl>
              <c:idx val="6"/>
              <c:layout>
                <c:manualLayout>
                  <c:x val="3.0117287968298413E-2"/>
                  <c:y val="-3.0713619130941967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2 000,00</a:t>
                    </a:r>
                  </a:p>
                  <a:p>
                    <a:endParaRPr lang="en-US" dirty="0"/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F-3F0C-4CE1-9B7D-BD7720E3C62B}"/>
                </c:ext>
              </c:extLst>
            </c:dLbl>
            <c:dLbl>
              <c:idx val="7"/>
              <c:layout>
                <c:manualLayout>
                  <c:x val="2.4615384615384716E-2"/>
                  <c:y val="-3.902439024390243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10-3F0C-4CE1-9B7D-BD7720E3C62B}"/>
                </c:ext>
              </c:extLst>
            </c:dLbl>
            <c:spPr>
              <a:noFill/>
              <a:ln w="25400">
                <a:noFill/>
              </a:ln>
            </c:spPr>
            <c:txPr>
              <a:bodyPr rot="-60000" vert="horz"/>
              <a:lstStyle/>
              <a:p>
                <a:pPr algn="ctr"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8"/>
              <c:pt idx="0">
                <c:v>Налоговые поступления всего</c:v>
              </c:pt>
              <c:pt idx="1">
                <c:v>НДФЛ</c:v>
              </c:pt>
              <c:pt idx="2">
                <c:v>Акцизы</c:v>
              </c:pt>
              <c:pt idx="3">
                <c:v>УСНО</c:v>
              </c:pt>
              <c:pt idx="4">
                <c:v>ЕНВД</c:v>
              </c:pt>
              <c:pt idx="5">
                <c:v>ЕСХН</c:v>
              </c:pt>
              <c:pt idx="6">
                <c:v>Патентная система  </c:v>
              </c:pt>
            </c:strLit>
          </c:cat>
          <c:val>
            <c:numLit>
              <c:formatCode>General</c:formatCode>
              <c:ptCount val="7"/>
              <c:pt idx="0">
                <c:v>142387.34999999998</c:v>
              </c:pt>
              <c:pt idx="1">
                <c:v>125846.6</c:v>
              </c:pt>
              <c:pt idx="2">
                <c:v>6209.95</c:v>
              </c:pt>
              <c:pt idx="3">
                <c:v>4732</c:v>
              </c:pt>
              <c:pt idx="4">
                <c:v>1883.8</c:v>
              </c:pt>
              <c:pt idx="5">
                <c:v>1715</c:v>
              </c:pt>
              <c:pt idx="6">
                <c:v>2000</c:v>
              </c:pt>
            </c:numLit>
          </c:val>
          <c:shape val="cylinder"/>
          <c:extLst>
            <c:ext xmlns:c16="http://schemas.microsoft.com/office/drawing/2014/chart" uri="{C3380CC4-5D6E-409C-BE32-E72D297353CC}">
              <c16:uniqueId val="{00000011-3F0C-4CE1-9B7D-BD7720E3C62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60"/>
        <c:shape val="box"/>
        <c:axId val="65386368"/>
        <c:axId val="65387904"/>
        <c:axId val="64319488"/>
      </c:bar3DChart>
      <c:catAx>
        <c:axId val="65386368"/>
        <c:scaling>
          <c:orientation val="minMax"/>
        </c:scaling>
        <c:delete val="0"/>
        <c:axPos val="b"/>
        <c:numFmt formatCode="General" sourceLinked="0"/>
        <c:majorTickMark val="out"/>
        <c:minorTickMark val="none"/>
        <c:tickLblPos val="none"/>
        <c:spPr>
          <a:ln w="3175">
            <a:solidFill>
              <a:srgbClr val="000000"/>
            </a:solidFill>
            <a:prstDash val="solid"/>
          </a:ln>
        </c:spPr>
        <c:crossAx val="65387904"/>
        <c:crosses val="autoZero"/>
        <c:auto val="1"/>
        <c:lblAlgn val="ctr"/>
        <c:lblOffset val="100"/>
        <c:tickLblSkip val="1"/>
        <c:tickMarkSkip val="1"/>
        <c:noMultiLvlLbl val="0"/>
      </c:catAx>
      <c:valAx>
        <c:axId val="65387904"/>
        <c:scaling>
          <c:orientation val="minMax"/>
          <c:max val="150000"/>
          <c:min val="0"/>
        </c:scaling>
        <c:delete val="0"/>
        <c:axPos val="l"/>
        <c:majorGridlines>
          <c:spPr>
            <a:ln w="3175">
              <a:solidFill>
                <a:srgbClr val="000000"/>
              </a:solidFill>
              <a:prstDash val="sysDash"/>
            </a:ln>
          </c:spPr>
        </c:majorGridlines>
        <c:numFmt formatCode="General" sourceLinked="1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975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65386368"/>
        <c:crosses val="autoZero"/>
        <c:crossBetween val="between"/>
      </c:valAx>
      <c:serAx>
        <c:axId val="64319488"/>
        <c:scaling>
          <c:orientation val="minMax"/>
        </c:scaling>
        <c:delete val="1"/>
        <c:axPos val="b"/>
        <c:majorTickMark val="out"/>
        <c:minorTickMark val="none"/>
        <c:tickLblPos val="none"/>
        <c:crossAx val="65387904"/>
        <c:crosses val="autoZero"/>
      </c:serAx>
      <c:spPr>
        <a:noFill/>
        <a:ln w="25400">
          <a:noFill/>
        </a:ln>
      </c:spPr>
    </c:plotArea>
    <c:legend>
      <c:legendPos val="r"/>
      <c:layout>
        <c:manualLayout>
          <c:xMode val="edge"/>
          <c:yMode val="edge"/>
          <c:x val="0.7630384817282454"/>
          <c:y val="3.6856539274054155E-2"/>
          <c:w val="0.20276034726428438"/>
          <c:h val="6.1788788596547392E-2"/>
        </c:manualLayout>
      </c:layout>
      <c:overlay val="0"/>
      <c:spPr>
        <a:solidFill>
          <a:srgbClr val="00FFFF"/>
        </a:solidFill>
        <a:ln w="25400">
          <a:noFill/>
        </a:ln>
      </c:spPr>
      <c:txPr>
        <a:bodyPr/>
        <a:lstStyle/>
        <a:p>
          <a:pPr>
            <a:defRPr sz="1675" b="0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gap"/>
    <c:showDLblsOverMax val="0"/>
  </c:chart>
  <c:spPr>
    <a:gradFill rotWithShape="0">
      <a:gsLst>
        <a:gs pos="0">
          <a:srgbClr val="CCFFFF"/>
        </a:gs>
        <a:gs pos="100000">
          <a:srgbClr val="00FFFF"/>
        </a:gs>
      </a:gsLst>
      <a:lin ang="5400000" scaled="1"/>
    </a:gradFill>
    <a:ln w="3175">
      <a:solidFill>
        <a:srgbClr val="000000"/>
      </a:solidFill>
      <a:prstDash val="solid"/>
    </a:ln>
  </c:spPr>
  <c:txPr>
    <a:bodyPr/>
    <a:lstStyle/>
    <a:p>
      <a:pPr>
        <a:defRPr sz="1825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  <c:userShapes r:id="rId2"/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0"/>
    <c:view3D>
      <c:rotX val="10"/>
      <c:hPercent val="60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rgbClr val="000000"/>
          </a:solidFill>
          <a:prstDash val="solid"/>
        </a:ln>
      </c:spPr>
    </c:floor>
    <c:sideWall>
      <c:thickness val="0"/>
      <c:spPr>
        <a:solidFill>
          <a:srgbClr val="FFFFCC"/>
        </a:solidFill>
        <a:ln w="12700">
          <a:solidFill>
            <a:srgbClr val="808080"/>
          </a:solidFill>
          <a:prstDash val="solid"/>
        </a:ln>
      </c:spPr>
    </c:sideWall>
    <c:backWall>
      <c:thickness val="0"/>
      <c:spPr>
        <a:solidFill>
          <a:srgbClr val="FFFFCC"/>
        </a:solidFill>
        <a:ln w="12700">
          <a:solidFill>
            <a:srgbClr val="808080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8.1569756758461648E-2"/>
          <c:y val="6.5891472868217074E-2"/>
          <c:w val="0.9181478647457465"/>
          <c:h val="0.81873754152823919"/>
        </c:manualLayout>
      </c:layout>
      <c:bar3DChart>
        <c:barDir val="col"/>
        <c:grouping val="clustered"/>
        <c:varyColors val="0"/>
        <c:ser>
          <c:idx val="0"/>
          <c:order val="0"/>
          <c:tx>
            <c:v>2022</c:v>
          </c:tx>
          <c:spPr>
            <a:solidFill>
              <a:srgbClr val="00FFFF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5.7839820169971416E-3"/>
                  <c:y val="0.1304679938263532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ADCE-444D-A649-D0C5B0EBEEDB}"/>
                </c:ext>
              </c:extLst>
            </c:dLbl>
            <c:dLbl>
              <c:idx val="1"/>
              <c:layout>
                <c:manualLayout>
                  <c:x val="7.2070342239668418E-3"/>
                  <c:y val="0.10312536514331069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ADCE-444D-A649-D0C5B0EBEEDB}"/>
                </c:ext>
              </c:extLst>
            </c:dLbl>
            <c:dLbl>
              <c:idx val="2"/>
              <c:layout>
                <c:manualLayout>
                  <c:x val="-1.5227469900757889E-3"/>
                  <c:y val="-1.3291776027996499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ADCE-444D-A649-D0C5B0EBEEDB}"/>
                </c:ext>
              </c:extLst>
            </c:dLbl>
            <c:dLbl>
              <c:idx val="3"/>
              <c:layout>
                <c:manualLayout>
                  <c:x val="5.6273791734735264E-3"/>
                  <c:y val="0.1350464331493449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986,50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ADCE-444D-A649-D0C5B0EBEEDB}"/>
                </c:ext>
              </c:extLst>
            </c:dLbl>
            <c:dLbl>
              <c:idx val="4"/>
              <c:layout>
                <c:manualLayout>
                  <c:x val="2.8331591294451008E-2"/>
                  <c:y val="-1.4965338634996371E-2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205,00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ADCE-444D-A649-D0C5B0EBEEDB}"/>
                </c:ext>
              </c:extLst>
            </c:dLbl>
            <c:dLbl>
              <c:idx val="5"/>
              <c:layout>
                <c:manualLayout>
                  <c:x val="5.5555549479926782E-3"/>
                  <c:y val="-1.8518518518518594E-2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1464,20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ADCE-444D-A649-D0C5B0EBEEDB}"/>
                </c:ext>
              </c:extLst>
            </c:dLbl>
            <c:spPr>
              <a:noFill/>
              <a:ln w="25400">
                <a:noFill/>
              </a:ln>
            </c:spPr>
            <c:txPr>
              <a:bodyPr rot="-2700000" vert="horz"/>
              <a:lstStyle/>
              <a:p>
                <a:pPr algn="ctr">
                  <a:defRPr sz="105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6"/>
              <c:pt idx="0">
                <c:v>Неналоговые доходы, всего</c:v>
              </c:pt>
              <c:pt idx="1">
                <c:v>Доходы от использ. имущества</c:v>
              </c:pt>
              <c:pt idx="2">
                <c:v>Платежи при польз. природ.ресурсами</c:v>
              </c:pt>
              <c:pt idx="3">
                <c:v>Доходы от оказания платных услуг</c:v>
              </c:pt>
              <c:pt idx="4">
                <c:v>Доходы от продажи имущества</c:v>
              </c:pt>
              <c:pt idx="5">
                <c:v>Штрафы</c:v>
              </c:pt>
            </c:strLit>
          </c:cat>
          <c:val>
            <c:numLit>
              <c:formatCode>General</c:formatCode>
              <c:ptCount val="6"/>
              <c:pt idx="0">
                <c:v>4141.3200000000024</c:v>
              </c:pt>
              <c:pt idx="1">
                <c:v>1461.86</c:v>
              </c:pt>
              <c:pt idx="2">
                <c:v>23.759999999999987</c:v>
              </c:pt>
              <c:pt idx="3">
                <c:v>986.5</c:v>
              </c:pt>
              <c:pt idx="4">
                <c:v>205</c:v>
              </c:pt>
              <c:pt idx="5">
                <c:v>1464.2</c:v>
              </c:pt>
            </c:numLit>
          </c:val>
          <c:shape val="cylinder"/>
          <c:extLst>
            <c:ext xmlns:c16="http://schemas.microsoft.com/office/drawing/2014/chart" uri="{C3380CC4-5D6E-409C-BE32-E72D297353CC}">
              <c16:uniqueId val="{00000006-ADCE-444D-A649-D0C5B0EBEEDB}"/>
            </c:ext>
          </c:extLst>
        </c:ser>
        <c:ser>
          <c:idx val="1"/>
          <c:order val="1"/>
          <c:tx>
            <c:v>2023</c:v>
          </c:tx>
          <c:spPr>
            <a:solidFill>
              <a:srgbClr val="FF00FF"/>
            </a:soli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9.3216371552376116E-3"/>
                  <c:y val="0.12428213915121089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ADCE-444D-A649-D0C5B0EBEEDB}"/>
                </c:ext>
              </c:extLst>
            </c:dLbl>
            <c:dLbl>
              <c:idx val="1"/>
              <c:layout>
                <c:manualLayout>
                  <c:x val="1.1276746748839333E-2"/>
                  <c:y val="0.11547248454408324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ADCE-444D-A649-D0C5B0EBEEDB}"/>
                </c:ext>
              </c:extLst>
            </c:dLbl>
            <c:dLbl>
              <c:idx val="2"/>
              <c:layout>
                <c:manualLayout>
                  <c:x val="1.5436890447691089E-2"/>
                  <c:y val="-6.5158134302979584E-3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ADCE-444D-A649-D0C5B0EBEEDB}"/>
                </c:ext>
              </c:extLst>
            </c:dLbl>
            <c:dLbl>
              <c:idx val="3"/>
              <c:layout>
                <c:manualLayout>
                  <c:x val="8.6048978390975556E-3"/>
                  <c:y val="0.11214970221745539"/>
                </c:manualLayout>
              </c:layout>
              <c:tx>
                <c:rich>
                  <a:bodyPr rot="-2700000" vert="horz"/>
                  <a:lstStyle/>
                  <a:p>
                    <a:pPr algn="ctr">
                      <a:defRPr sz="100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dirty="0"/>
                      <a:t>1375,50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ADCE-444D-A649-D0C5B0EBEEDB}"/>
                </c:ext>
              </c:extLst>
            </c:dLbl>
            <c:dLbl>
              <c:idx val="4"/>
              <c:layout>
                <c:manualLayout>
                  <c:x val="3.0770676464380482E-2"/>
                  <c:y val="5.2737593847281125E-4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205,00</a:t>
                    </a:r>
                  </a:p>
                </c:rich>
              </c:tx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ADCE-444D-A649-D0C5B0EBEEDB}"/>
                </c:ext>
              </c:extLst>
            </c:dLbl>
            <c:dLbl>
              <c:idx val="5"/>
              <c:layout>
                <c:manualLayout>
                  <c:x val="1.3888887369981704E-2"/>
                  <c:y val="-5.5555555555555558E-3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1151,00</a:t>
                    </a:r>
                  </a:p>
                </c:rich>
              </c:tx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C-ADCE-444D-A649-D0C5B0EBEEDB}"/>
                </c:ext>
              </c:extLst>
            </c:dLbl>
            <c:spPr>
              <a:noFill/>
              <a:ln w="25400">
                <a:noFill/>
              </a:ln>
            </c:spPr>
            <c:txPr>
              <a:bodyPr rot="-2700000" vert="horz"/>
              <a:lstStyle/>
              <a:p>
                <a:pPr algn="ctr">
                  <a:defRPr sz="105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6"/>
              <c:pt idx="0">
                <c:v>Неналоговые доходы, всего</c:v>
              </c:pt>
              <c:pt idx="1">
                <c:v>Доходы от использ. имущества</c:v>
              </c:pt>
              <c:pt idx="2">
                <c:v>Платежи при польз. природ.ресурсами</c:v>
              </c:pt>
              <c:pt idx="3">
                <c:v>Доходы от оказания платных услуг</c:v>
              </c:pt>
              <c:pt idx="4">
                <c:v>Доходы от продажи имущества</c:v>
              </c:pt>
              <c:pt idx="5">
                <c:v>Штрафы</c:v>
              </c:pt>
            </c:strLit>
          </c:cat>
          <c:val>
            <c:numLit>
              <c:formatCode>General</c:formatCode>
              <c:ptCount val="6"/>
              <c:pt idx="0">
                <c:v>4048.07</c:v>
              </c:pt>
              <c:pt idx="1">
                <c:v>1310.71</c:v>
              </c:pt>
              <c:pt idx="2">
                <c:v>5.8599999999999985</c:v>
              </c:pt>
              <c:pt idx="3">
                <c:v>1375.5</c:v>
              </c:pt>
              <c:pt idx="4">
                <c:v>205</c:v>
              </c:pt>
              <c:pt idx="5">
                <c:v>1151</c:v>
              </c:pt>
            </c:numLit>
          </c:val>
          <c:shape val="cylinder"/>
          <c:extLst>
            <c:ext xmlns:c16="http://schemas.microsoft.com/office/drawing/2014/chart" uri="{C3380CC4-5D6E-409C-BE32-E72D297353CC}">
              <c16:uniqueId val="{0000000D-ADCE-444D-A649-D0C5B0EBEEDB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60"/>
        <c:shape val="box"/>
        <c:axId val="65034880"/>
        <c:axId val="65888640"/>
        <c:axId val="0"/>
      </c:bar3DChart>
      <c:catAx>
        <c:axId val="65034880"/>
        <c:scaling>
          <c:orientation val="minMax"/>
        </c:scaling>
        <c:delete val="1"/>
        <c:axPos val="b"/>
        <c:numFmt formatCode="General" sourceLinked="0"/>
        <c:majorTickMark val="out"/>
        <c:minorTickMark val="none"/>
        <c:tickLblPos val="none"/>
        <c:crossAx val="65888640"/>
        <c:crosses val="autoZero"/>
        <c:auto val="1"/>
        <c:lblAlgn val="ctr"/>
        <c:lblOffset val="100"/>
        <c:noMultiLvlLbl val="0"/>
      </c:catAx>
      <c:valAx>
        <c:axId val="65888640"/>
        <c:scaling>
          <c:orientation val="minMax"/>
          <c:max val="4300"/>
          <c:min val="0"/>
        </c:scaling>
        <c:delete val="0"/>
        <c:axPos val="l"/>
        <c:majorGridlines>
          <c:spPr>
            <a:ln w="3175">
              <a:solidFill>
                <a:srgbClr val="000000"/>
              </a:solidFill>
              <a:prstDash val="sysDash"/>
            </a:ln>
          </c:spPr>
        </c:majorGridlines>
        <c:numFmt formatCode="General" sourceLinked="1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200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65034880"/>
        <c:crosses val="autoZero"/>
        <c:crossBetween val="between"/>
      </c:valAx>
      <c:spPr>
        <a:noFill/>
        <a:ln w="25400">
          <a:noFill/>
        </a:ln>
      </c:spPr>
    </c:plotArea>
    <c:legend>
      <c:legendPos val="r"/>
      <c:layout>
        <c:manualLayout>
          <c:xMode val="edge"/>
          <c:yMode val="edge"/>
          <c:x val="0.69697040082379125"/>
          <c:y val="0.15282392026578068"/>
          <c:w val="0.22884031826405182"/>
          <c:h val="5.3156146179401995E-2"/>
        </c:manualLayout>
      </c:layout>
      <c:overlay val="0"/>
      <c:spPr>
        <a:solidFill>
          <a:srgbClr val="FFFFCC"/>
        </a:solidFill>
        <a:ln w="25400">
          <a:noFill/>
        </a:ln>
      </c:spPr>
      <c:txPr>
        <a:bodyPr/>
        <a:lstStyle/>
        <a:p>
          <a:pPr>
            <a:defRPr sz="1470" b="0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rgbClr val="FFFF99"/>
    </a:solidFill>
    <a:ln w="3175">
      <a:solidFill>
        <a:srgbClr val="000000"/>
      </a:solidFill>
      <a:prstDash val="solid"/>
    </a:ln>
  </c:spPr>
  <c:txPr>
    <a:bodyPr/>
    <a:lstStyle/>
    <a:p>
      <a:pPr>
        <a:defRPr sz="175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  <c:userShapes r:id="rId2"/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325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/>
              <a:t>Безвозмездные поступления (тыс. руб.)</a:t>
            </a:r>
          </a:p>
        </c:rich>
      </c:tx>
      <c:layout>
        <c:manualLayout>
          <c:xMode val="edge"/>
          <c:yMode val="edge"/>
          <c:x val="0.29194666752721504"/>
          <c:y val="2.7923211169284486E-2"/>
        </c:manualLayout>
      </c:layout>
      <c:overlay val="0"/>
      <c:spPr>
        <a:noFill/>
        <a:ln w="25400">
          <a:noFill/>
        </a:ln>
      </c:spPr>
    </c:title>
    <c:autoTitleDeleted val="0"/>
    <c:view3D>
      <c:rotX val="10"/>
      <c:hPercent val="58"/>
      <c:rotY val="20"/>
      <c:depthPercent val="100"/>
      <c:rAngAx val="1"/>
    </c:view3D>
    <c:floor>
      <c:thickness val="0"/>
      <c:spPr>
        <a:solidFill>
          <a:srgbClr val="C0C0C0"/>
        </a:solidFill>
        <a:ln w="3175">
          <a:solidFill>
            <a:srgbClr val="000000"/>
          </a:solidFill>
          <a:prstDash val="solid"/>
        </a:ln>
      </c:spPr>
    </c:floor>
    <c:sideWall>
      <c:thickness val="0"/>
      <c:spPr>
        <a:gradFill rotWithShape="0">
          <a:gsLst>
            <a:gs pos="0">
              <a:srgbClr val="00FFFF"/>
            </a:gs>
            <a:gs pos="100000">
              <a:srgbClr val="CCFFFF"/>
            </a:gs>
          </a:gsLst>
          <a:path path="rect">
            <a:fillToRect r="100000" b="100000"/>
          </a:path>
        </a:gradFill>
        <a:ln w="12700">
          <a:solidFill>
            <a:srgbClr val="808080"/>
          </a:solidFill>
          <a:prstDash val="solid"/>
        </a:ln>
      </c:spPr>
    </c:sideWall>
    <c:backWall>
      <c:thickness val="0"/>
      <c:spPr>
        <a:gradFill rotWithShape="0">
          <a:gsLst>
            <a:gs pos="0">
              <a:srgbClr val="00FFFF"/>
            </a:gs>
            <a:gs pos="100000">
              <a:srgbClr val="CCFFFF"/>
            </a:gs>
          </a:gsLst>
          <a:path path="rect">
            <a:fillToRect r="100000" b="100000"/>
          </a:path>
        </a:gradFill>
        <a:ln w="12700">
          <a:solidFill>
            <a:srgbClr val="808080"/>
          </a:solidFill>
          <a:prstDash val="solid"/>
        </a:ln>
      </c:spPr>
    </c:backWall>
    <c:plotArea>
      <c:layout>
        <c:manualLayout>
          <c:layoutTarget val="inner"/>
          <c:xMode val="edge"/>
          <c:yMode val="edge"/>
          <c:x val="6.8232736726545853E-2"/>
          <c:y val="9.2495794638611614E-2"/>
          <c:w val="0.92617550835376961"/>
          <c:h val="0.82199092971294418"/>
        </c:manualLayout>
      </c:layout>
      <c:bar3DChart>
        <c:barDir val="col"/>
        <c:grouping val="clustered"/>
        <c:varyColors val="0"/>
        <c:ser>
          <c:idx val="0"/>
          <c:order val="0"/>
          <c:tx>
            <c:v>2022</c:v>
          </c:tx>
          <c:spPr>
            <a:gradFill rotWithShape="0">
              <a:gsLst>
                <a:gs pos="0">
                  <a:srgbClr val="00FF00"/>
                </a:gs>
                <a:gs pos="100000">
                  <a:srgbClr val="CCFFCC"/>
                </a:gs>
              </a:gsLst>
              <a:lin ang="0" scaled="1"/>
            </a:gra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1.3734142336121469E-3"/>
                  <c:y val="0.2088689734741567"/>
                </c:manualLayout>
              </c:layout>
              <c:spPr>
                <a:noFill/>
                <a:ln w="25400">
                  <a:noFill/>
                </a:ln>
              </c:spPr>
              <c:txPr>
                <a:bodyPr rot="-2940000" vert="horz"/>
                <a:lstStyle/>
                <a:p>
                  <a:pPr algn="ctr">
                    <a:defRPr sz="900" b="1" i="0" u="none" strike="noStrike" baseline="0">
                      <a:solidFill>
                        <a:srgbClr val="000000"/>
                      </a:solidFill>
                      <a:latin typeface="Arial Cyr"/>
                      <a:ea typeface="Arial Cyr"/>
                      <a:cs typeface="Arial Cyr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754A-431D-A461-26363E80801A}"/>
                </c:ext>
              </c:extLst>
            </c:dLbl>
            <c:dLbl>
              <c:idx val="1"/>
              <c:layout>
                <c:manualLayout>
                  <c:x val="9.8136955171102122E-4"/>
                  <c:y val="0.12174332025792085"/>
                </c:manualLayout>
              </c:layout>
              <c:spPr>
                <a:noFill/>
                <a:ln w="25400">
                  <a:noFill/>
                </a:ln>
              </c:spPr>
              <c:txPr>
                <a:bodyPr rot="-2940000" vert="horz"/>
                <a:lstStyle/>
                <a:p>
                  <a:pPr algn="ctr">
                    <a:defRPr sz="900" b="1" i="0" u="none" strike="noStrike" baseline="0">
                      <a:solidFill>
                        <a:srgbClr val="000000"/>
                      </a:solidFill>
                      <a:latin typeface="Arial Cyr"/>
                      <a:ea typeface="Arial Cyr"/>
                      <a:cs typeface="Arial Cyr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754A-431D-A461-26363E80801A}"/>
                </c:ext>
              </c:extLst>
            </c:dLbl>
            <c:dLbl>
              <c:idx val="2"/>
              <c:layout>
                <c:manualLayout>
                  <c:x val="2.5428122714168939E-3"/>
                  <c:y val="0.11589378552811797"/>
                </c:manualLayout>
              </c:layout>
              <c:spPr>
                <a:noFill/>
                <a:ln w="25400">
                  <a:noFill/>
                </a:ln>
              </c:spPr>
              <c:txPr>
                <a:bodyPr rot="-2940000" vert="horz"/>
                <a:lstStyle/>
                <a:p>
                  <a:pPr algn="ctr">
                    <a:defRPr sz="900" b="1" i="0" u="none" strike="noStrike" baseline="0">
                      <a:solidFill>
                        <a:srgbClr val="000000"/>
                      </a:solidFill>
                      <a:latin typeface="Arial Cyr"/>
                      <a:ea typeface="Arial Cyr"/>
                      <a:cs typeface="Arial Cyr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754A-431D-A461-26363E80801A}"/>
                </c:ext>
              </c:extLst>
            </c:dLbl>
            <c:dLbl>
              <c:idx val="3"/>
              <c:layout>
                <c:manualLayout>
                  <c:x val="2.5290757712663092E-2"/>
                  <c:y val="-1.0471570634822491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754A-431D-A461-26363E80801A}"/>
                </c:ext>
              </c:extLst>
            </c:dLbl>
            <c:dLbl>
              <c:idx val="4"/>
              <c:layout>
                <c:manualLayout>
                  <c:x val="1.8901115774771726E-2"/>
                  <c:y val="-3.2785664431031702E-2"/>
                </c:manualLayout>
              </c:layout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900" b="1" i="0" u="none" strike="noStrike" baseline="0">
                      <a:solidFill>
                        <a:srgbClr val="000000"/>
                      </a:solidFill>
                      <a:latin typeface="Arial Cyr"/>
                      <a:ea typeface="Arial Cyr"/>
                      <a:cs typeface="Arial Cyr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754A-431D-A461-26363E80801A}"/>
                </c:ext>
              </c:extLst>
            </c:dLbl>
            <c:spPr>
              <a:noFill/>
              <a:ln w="25400">
                <a:noFill/>
              </a:ln>
            </c:spPr>
            <c:txPr>
              <a:bodyPr rot="-2940000" vert="horz"/>
              <a:lstStyle/>
              <a:p>
                <a:pPr algn="ctr">
                  <a:defRPr sz="10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4"/>
              <c:pt idx="0">
                <c:v>Всего</c:v>
              </c:pt>
              <c:pt idx="1">
                <c:v>Дотация на выравнивание бюджетной обеспеченности</c:v>
              </c:pt>
              <c:pt idx="2">
                <c:v>Субвенции</c:v>
              </c:pt>
              <c:pt idx="3">
                <c:v>Иные межбюдж. трансферты </c:v>
              </c:pt>
            </c:strLit>
          </c:cat>
          <c:val>
            <c:numLit>
              <c:formatCode>General</c:formatCode>
              <c:ptCount val="4"/>
              <c:pt idx="0">
                <c:v>297989.09000000008</c:v>
              </c:pt>
              <c:pt idx="1">
                <c:v>90201.9</c:v>
              </c:pt>
              <c:pt idx="2">
                <c:v>203083.94999999998</c:v>
              </c:pt>
              <c:pt idx="3">
                <c:v>4703.24</c:v>
              </c:pt>
            </c:numLit>
          </c:val>
          <c:extLst>
            <c:ext xmlns:c16="http://schemas.microsoft.com/office/drawing/2014/chart" uri="{C3380CC4-5D6E-409C-BE32-E72D297353CC}">
              <c16:uniqueId val="{00000005-754A-431D-A461-26363E80801A}"/>
            </c:ext>
          </c:extLst>
        </c:ser>
        <c:ser>
          <c:idx val="1"/>
          <c:order val="1"/>
          <c:tx>
            <c:v>2023</c:v>
          </c:tx>
          <c:spPr>
            <a:gradFill rotWithShape="0">
              <a:gsLst>
                <a:gs pos="0">
                  <a:srgbClr val="FF0000"/>
                </a:gs>
                <a:gs pos="100000">
                  <a:srgbClr val="FFFF99"/>
                </a:gs>
              </a:gsLst>
              <a:lin ang="0" scaled="1"/>
            </a:gradFill>
            <a:ln w="12700">
              <a:solidFill>
                <a:srgbClr val="000000"/>
              </a:solidFill>
              <a:prstDash val="solid"/>
            </a:ln>
          </c:spPr>
          <c:invertIfNegative val="0"/>
          <c:dLbls>
            <c:dLbl>
              <c:idx val="0"/>
              <c:layout>
                <c:manualLayout>
                  <c:x val="6.9328572947201014E-3"/>
                  <c:y val="0.22093090159394874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754A-431D-A461-26363E80801A}"/>
                </c:ext>
              </c:extLst>
            </c:dLbl>
            <c:dLbl>
              <c:idx val="1"/>
              <c:layout>
                <c:manualLayout>
                  <c:x val="1.8759378139382454E-3"/>
                  <c:y val="0.1394786991246767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754A-431D-A461-26363E80801A}"/>
                </c:ext>
              </c:extLst>
            </c:dLbl>
            <c:dLbl>
              <c:idx val="2"/>
              <c:layout>
                <c:manualLayout>
                  <c:x val="1.0356697216126673E-3"/>
                  <c:y val="0.13050821526890288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754A-431D-A461-26363E80801A}"/>
                </c:ext>
              </c:extLst>
            </c:dLbl>
            <c:dLbl>
              <c:idx val="3"/>
              <c:layout>
                <c:manualLayout>
                  <c:x val="2.4150638957015608E-2"/>
                  <c:y val="-2.1230435200835413E-2"/>
                </c:manualLayout>
              </c:layout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754A-431D-A461-26363E80801A}"/>
                </c:ext>
              </c:extLst>
            </c:dLbl>
            <c:dLbl>
              <c:idx val="4"/>
              <c:layout>
                <c:manualLayout>
                  <c:x val="3.1939885374107545E-2"/>
                  <c:y val="-2.2561238058310906E-2"/>
                </c:manualLayout>
              </c:layout>
              <c:spPr>
                <a:noFill/>
                <a:ln w="25400">
                  <a:noFill/>
                </a:ln>
              </c:spPr>
              <c:txPr>
                <a:bodyPr/>
                <a:lstStyle/>
                <a:p>
                  <a:pPr>
                    <a:defRPr sz="900" b="1" i="0" u="none" strike="noStrike" baseline="0">
                      <a:solidFill>
                        <a:srgbClr val="000000"/>
                      </a:solidFill>
                      <a:latin typeface="Arial Cyr"/>
                      <a:ea typeface="Arial Cyr"/>
                      <a:cs typeface="Arial Cyr"/>
                    </a:defRPr>
                  </a:pPr>
                  <a:endParaRPr lang="ru-RU"/>
                </a:p>
              </c:txPr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754A-431D-A461-26363E80801A}"/>
                </c:ext>
              </c:extLst>
            </c:dLbl>
            <c:spPr>
              <a:noFill/>
              <a:ln w="25400">
                <a:noFill/>
              </a:ln>
            </c:spPr>
            <c:txPr>
              <a:bodyPr rot="-2700000" vert="horz"/>
              <a:lstStyle/>
              <a:p>
                <a:pPr algn="ctr">
                  <a:defRPr sz="9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Lit>
              <c:ptCount val="4"/>
              <c:pt idx="0">
                <c:v>Всего</c:v>
              </c:pt>
              <c:pt idx="1">
                <c:v>Дотация на выравнивание бюджетной обеспеченности</c:v>
              </c:pt>
              <c:pt idx="2">
                <c:v>Субвенции</c:v>
              </c:pt>
              <c:pt idx="3">
                <c:v>Иные межбюдж. трансферты </c:v>
              </c:pt>
            </c:strLit>
          </c:cat>
          <c:val>
            <c:numLit>
              <c:formatCode>General</c:formatCode>
              <c:ptCount val="4"/>
              <c:pt idx="0">
                <c:v>308134.94</c:v>
              </c:pt>
              <c:pt idx="1">
                <c:v>95582.370000000024</c:v>
              </c:pt>
              <c:pt idx="2">
                <c:v>207505.14</c:v>
              </c:pt>
              <c:pt idx="3">
                <c:v>5047.4299999999994</c:v>
              </c:pt>
            </c:numLit>
          </c:val>
          <c:extLst>
            <c:ext xmlns:c16="http://schemas.microsoft.com/office/drawing/2014/chart" uri="{C3380CC4-5D6E-409C-BE32-E72D297353CC}">
              <c16:uniqueId val="{0000000B-754A-431D-A461-26363E80801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80"/>
        <c:shape val="box"/>
        <c:axId val="80400384"/>
        <c:axId val="80401920"/>
        <c:axId val="0"/>
      </c:bar3DChart>
      <c:catAx>
        <c:axId val="80400384"/>
        <c:scaling>
          <c:orientation val="minMax"/>
        </c:scaling>
        <c:delete val="1"/>
        <c:axPos val="b"/>
        <c:numFmt formatCode="General" sourceLinked="0"/>
        <c:majorTickMark val="out"/>
        <c:minorTickMark val="none"/>
        <c:tickLblPos val="none"/>
        <c:crossAx val="80401920"/>
        <c:crosses val="autoZero"/>
        <c:auto val="1"/>
        <c:lblAlgn val="ctr"/>
        <c:lblOffset val="100"/>
        <c:noMultiLvlLbl val="0"/>
      </c:catAx>
      <c:valAx>
        <c:axId val="80401920"/>
        <c:scaling>
          <c:orientation val="minMax"/>
          <c:max val="300000"/>
          <c:min val="0"/>
        </c:scaling>
        <c:delete val="0"/>
        <c:axPos val="l"/>
        <c:majorGridlines>
          <c:spPr>
            <a:ln w="3175">
              <a:solidFill>
                <a:srgbClr val="000000"/>
              </a:solidFill>
              <a:prstDash val="sysDash"/>
            </a:ln>
          </c:spPr>
        </c:majorGridlines>
        <c:numFmt formatCode="#,##0" sourceLinked="0"/>
        <c:majorTickMark val="out"/>
        <c:minorTickMark val="none"/>
        <c:tickLblPos val="nextTo"/>
        <c:spPr>
          <a:ln w="3175">
            <a:solidFill>
              <a:srgbClr val="000000"/>
            </a:solidFill>
            <a:prstDash val="solid"/>
          </a:ln>
        </c:spPr>
        <c:txPr>
          <a:bodyPr rot="0" vert="horz"/>
          <a:lstStyle/>
          <a:p>
            <a:pPr>
              <a:defRPr sz="1000" b="1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endParaRPr lang="ru-RU"/>
          </a:p>
        </c:txPr>
        <c:crossAx val="80400384"/>
        <c:crosses val="autoZero"/>
        <c:crossBetween val="between"/>
      </c:valAx>
      <c:spPr>
        <a:noFill/>
        <a:ln w="25400">
          <a:noFill/>
        </a:ln>
      </c:spPr>
    </c:plotArea>
    <c:legend>
      <c:legendPos val="r"/>
      <c:layout>
        <c:manualLayout>
          <c:xMode val="edge"/>
          <c:yMode val="edge"/>
          <c:x val="0.78118055555555566"/>
          <c:y val="0.16258501020705743"/>
          <c:w val="0.19686825007529812"/>
          <c:h val="5.5846605561739343E-2"/>
        </c:manualLayout>
      </c:layout>
      <c:overlay val="0"/>
      <c:spPr>
        <a:solidFill>
          <a:srgbClr val="CCFFFF"/>
        </a:solidFill>
        <a:ln w="25400">
          <a:noFill/>
        </a:ln>
      </c:spPr>
      <c:txPr>
        <a:bodyPr/>
        <a:lstStyle/>
        <a:p>
          <a:pPr>
            <a:defRPr sz="1285" b="0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gap"/>
    <c:showDLblsOverMax val="0"/>
  </c:chart>
  <c:spPr>
    <a:solidFill>
      <a:srgbClr val="00FFFF"/>
    </a:solidFill>
    <a:ln w="3175">
      <a:solidFill>
        <a:srgbClr val="000000"/>
      </a:solidFill>
      <a:prstDash val="solid"/>
    </a:ln>
  </c:spPr>
  <c:txPr>
    <a:bodyPr/>
    <a:lstStyle/>
    <a:p>
      <a:pPr>
        <a:defRPr sz="1525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  <c:userShapes r:id="rId2"/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850" b="0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 sz="1400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 </a:t>
            </a:r>
            <a:r>
              <a:rPr lang="ru-RU" sz="1725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2023 год</a:t>
            </a:r>
            <a:r>
              <a:rPr lang="ru-RU" sz="1400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 </a:t>
            </a:r>
          </a:p>
        </c:rich>
      </c:tx>
      <c:layout>
        <c:manualLayout>
          <c:xMode val="edge"/>
          <c:yMode val="edge"/>
          <c:x val="0.42138442024890455"/>
          <c:y val="8.3193578075467893E-3"/>
        </c:manualLayout>
      </c:layout>
      <c:overlay val="0"/>
      <c:spPr>
        <a:noFill/>
        <a:ln w="25400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0.14594311106530658"/>
          <c:y val="0.40496792310279039"/>
          <c:w val="0.72855830968622959"/>
          <c:h val="0.49961690958842936"/>
        </c:manualLayout>
      </c:layout>
      <c:pieChart>
        <c:varyColors val="1"/>
        <c:ser>
          <c:idx val="0"/>
          <c:order val="0"/>
          <c:tx>
            <c:v>план 2023 г.</c:v>
          </c:tx>
          <c:spPr>
            <a:solidFill>
              <a:srgbClr val="9999FF"/>
            </a:solidFill>
            <a:ln w="12700">
              <a:solidFill>
                <a:srgbClr val="000000"/>
              </a:solidFill>
              <a:prstDash val="solid"/>
            </a:ln>
          </c:spPr>
          <c:dPt>
            <c:idx val="1"/>
            <c:bubble3D val="0"/>
            <c:spPr>
              <a:solidFill>
                <a:srgbClr val="FF0066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2C76-4C7A-8999-02D3DF76B179}"/>
              </c:ext>
            </c:extLst>
          </c:dPt>
          <c:dPt>
            <c:idx val="2"/>
            <c:bubble3D val="0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2C76-4C7A-8999-02D3DF76B179}"/>
              </c:ext>
            </c:extLst>
          </c:dPt>
          <c:dPt>
            <c:idx val="3"/>
            <c:bubble3D val="0"/>
            <c:spPr>
              <a:solidFill>
                <a:srgbClr val="00FF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2C76-4C7A-8999-02D3DF76B179}"/>
              </c:ext>
            </c:extLst>
          </c:dPt>
          <c:dPt>
            <c:idx val="4"/>
            <c:bubble3D val="0"/>
            <c:spPr>
              <a:solidFill>
                <a:srgbClr val="660066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2C76-4C7A-8999-02D3DF76B179}"/>
              </c:ext>
            </c:extLst>
          </c:dPt>
          <c:dPt>
            <c:idx val="5"/>
            <c:bubble3D val="0"/>
            <c:spPr>
              <a:solidFill>
                <a:srgbClr val="FF808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2C76-4C7A-8999-02D3DF76B179}"/>
              </c:ext>
            </c:extLst>
          </c:dPt>
          <c:dPt>
            <c:idx val="6"/>
            <c:bubble3D val="0"/>
            <c:spPr>
              <a:solidFill>
                <a:srgbClr val="0099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5-2C76-4C7A-8999-02D3DF76B179}"/>
              </c:ext>
            </c:extLst>
          </c:dPt>
          <c:dPt>
            <c:idx val="7"/>
            <c:bubble3D val="0"/>
            <c:spPr>
              <a:solidFill>
                <a:srgbClr val="00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6-2C76-4C7A-8999-02D3DF76B179}"/>
              </c:ext>
            </c:extLst>
          </c:dPt>
          <c:dPt>
            <c:idx val="8"/>
            <c:bubble3D val="0"/>
            <c:spPr>
              <a:solidFill>
                <a:srgbClr val="00008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7-2C76-4C7A-8999-02D3DF76B179}"/>
              </c:ext>
            </c:extLst>
          </c:dPt>
          <c:dPt>
            <c:idx val="9"/>
            <c:bubble3D val="0"/>
            <c:spPr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8-2C76-4C7A-8999-02D3DF76B179}"/>
              </c:ext>
            </c:extLst>
          </c:dPt>
          <c:dPt>
            <c:idx val="10"/>
            <c:bubble3D val="0"/>
            <c:spPr>
              <a:solidFill>
                <a:schemeClr val="accent6">
                  <a:lumMod val="75000"/>
                </a:schemeClr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9-2C76-4C7A-8999-02D3DF76B179}"/>
              </c:ext>
            </c:extLst>
          </c:dPt>
          <c:dPt>
            <c:idx val="11"/>
            <c:bubble3D val="0"/>
            <c:spPr>
              <a:noFill/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A-2C76-4C7A-8999-02D3DF76B179}"/>
              </c:ext>
            </c:extLst>
          </c:dPt>
          <c:dLbls>
            <c:dLbl>
              <c:idx val="0"/>
              <c:layout>
                <c:manualLayout>
                  <c:x val="-0.12339982502187227"/>
                  <c:y val="-0.1367942235421974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85,9%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+1,7%)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2C76-4C7A-8999-02D3DF76B179}"/>
                </c:ext>
              </c:extLst>
            </c:dLbl>
            <c:dLbl>
              <c:idx val="1"/>
              <c:layout>
                <c:manualLayout>
                  <c:x val="-0.15763829521309841"/>
                  <c:y val="8.7274938264435623E-3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0,0%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(0,0%)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2C76-4C7A-8999-02D3DF76B179}"/>
                </c:ext>
              </c:extLst>
            </c:dLbl>
            <c:dLbl>
              <c:idx val="2"/>
              <c:layout>
                <c:manualLayout>
                  <c:x val="-0.17778827646544196"/>
                  <c:y val="-6.9320812005873519E-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1,3%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(- 0,2%)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2C76-4C7A-8999-02D3DF76B179}"/>
                </c:ext>
              </c:extLst>
            </c:dLbl>
            <c:dLbl>
              <c:idx val="3"/>
              <c:layout>
                <c:manualLayout>
                  <c:x val="-0.19466916635420572"/>
                  <c:y val="-0.1506648498574483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3,2%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(+ 0,7%)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2C76-4C7A-8999-02D3DF76B179}"/>
                </c:ext>
              </c:extLst>
            </c:dLbl>
            <c:dLbl>
              <c:idx val="4"/>
              <c:layout>
                <c:manualLayout>
                  <c:x val="-0.18439170103737046"/>
                  <c:y val="-0.21906360353185508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1,2%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(+ 0,4%)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2C76-4C7A-8999-02D3DF76B179}"/>
                </c:ext>
              </c:extLst>
            </c:dLbl>
            <c:dLbl>
              <c:idx val="5"/>
              <c:layout>
                <c:manualLayout>
                  <c:x val="-2.6315657565626198E-2"/>
                  <c:y val="-0.15741510202570089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1,4%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-0,2%)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2C76-4C7A-8999-02D3DF76B179}"/>
                </c:ext>
              </c:extLst>
            </c:dLbl>
            <c:dLbl>
              <c:idx val="6"/>
              <c:layout>
                <c:manualLayout>
                  <c:x val="-6.222023949754639E-2"/>
                  <c:y val="-0.2674525052771915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4,2%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- 1,5%)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2C76-4C7A-8999-02D3DF76B179}"/>
                </c:ext>
              </c:extLst>
            </c:dLbl>
            <c:dLbl>
              <c:idx val="7"/>
              <c:layout>
                <c:manualLayout>
                  <c:x val="-2.2240907731456653E-2"/>
                  <c:y val="-0.22471817946154135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0,9%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- 0,5%)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2C76-4C7A-8999-02D3DF76B179}"/>
                </c:ext>
              </c:extLst>
            </c:dLbl>
            <c:dLbl>
              <c:idx val="8"/>
              <c:layout>
                <c:manualLayout>
                  <c:x val="0.11391451068616421"/>
                  <c:y val="-0.20584023278386623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0,8%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-0,6%)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2C76-4C7A-8999-02D3DF76B179}"/>
                </c:ext>
              </c:extLst>
            </c:dLbl>
            <c:dLbl>
              <c:idx val="9"/>
              <c:layout>
                <c:manualLayout>
                  <c:x val="0.13924034495688048"/>
                  <c:y val="-0.12954496118886244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0,1%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(- 0,1%)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8-2C76-4C7A-8999-02D3DF76B179}"/>
                </c:ext>
              </c:extLst>
            </c:dLbl>
            <c:dLbl>
              <c:idx val="10"/>
              <c:layout>
                <c:manualLayout>
                  <c:x val="0.15080214973128367"/>
                  <c:y val="-3.8269655138085799E-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0,9%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(- 0,2%)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9-2C76-4C7A-8999-02D3DF76B179}"/>
                </c:ext>
              </c:extLst>
            </c:dLbl>
            <c:dLbl>
              <c:idx val="11"/>
              <c:layout>
                <c:manualLayout>
                  <c:x val="0.13979252593425817"/>
                  <c:y val="3.6495708237584454E-2"/>
                </c:manualLayout>
              </c:layout>
              <c:tx>
                <c:rich>
                  <a:bodyPr/>
                  <a:lstStyle/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0,0%</a:t>
                    </a:r>
                  </a:p>
                  <a:p>
                    <a:pPr>
                      <a:defRPr sz="850" b="0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 sz="1100" b="1" i="0" u="none" strike="noStrike" baseline="0">
                        <a:solidFill>
                          <a:srgbClr val="000000"/>
                        </a:solidFill>
                        <a:latin typeface="Arial Cyr"/>
                        <a:cs typeface="Arial Cyr"/>
                      </a:rPr>
                      <a:t>( 0,0%)</a:t>
                    </a:r>
                  </a:p>
                </c:rich>
              </c:tx>
              <c:spPr>
                <a:noFill/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2C76-4C7A-8999-02D3DF76B179}"/>
                </c:ext>
              </c:extLst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leaderLines>
              <c:spPr>
                <a:ln w="12700">
                  <a:solidFill>
                    <a:srgbClr val="000000"/>
                  </a:solidFill>
                  <a:prstDash val="solid"/>
                </a:ln>
              </c:spPr>
            </c:leaderLines>
            <c:extLst>
              <c:ext xmlns:c15="http://schemas.microsoft.com/office/drawing/2012/chart" uri="{CE6537A1-D6FC-4f65-9D91-7224C49458BB}"/>
            </c:extLst>
          </c:dLbls>
          <c:cat>
            <c:strLit>
              <c:ptCount val="12"/>
              <c:pt idx="0">
                <c:v>НДФЛ</c:v>
              </c:pt>
              <c:pt idx="1">
                <c:v>ЕНВД</c:v>
              </c:pt>
              <c:pt idx="2">
                <c:v>Единый сельхозналог</c:v>
              </c:pt>
              <c:pt idx="3">
                <c:v>УСНО</c:v>
              </c:pt>
              <c:pt idx="4">
                <c:v>Патентная система налогообложения</c:v>
              </c:pt>
              <c:pt idx="5">
                <c:v>Госпошлина</c:v>
              </c:pt>
              <c:pt idx="6">
                <c:v>Акцизы</c:v>
              </c:pt>
              <c:pt idx="7">
                <c:v>Доход от исп. имущества </c:v>
              </c:pt>
              <c:pt idx="8">
                <c:v>Штрафы</c:v>
              </c:pt>
              <c:pt idx="9">
                <c:v>Доходы от продажи имущества</c:v>
              </c:pt>
              <c:pt idx="10">
                <c:v>Доходы от оказания платных услуг</c:v>
              </c:pt>
              <c:pt idx="11">
                <c:v>Платежи за польз. природ. ресурсами  </c:v>
              </c:pt>
            </c:strLit>
          </c:cat>
          <c:val>
            <c:numLit>
              <c:formatCode>General</c:formatCode>
              <c:ptCount val="12"/>
              <c:pt idx="0">
                <c:v>0.85899999999999932</c:v>
              </c:pt>
              <c:pt idx="1">
                <c:v>0</c:v>
              </c:pt>
              <c:pt idx="2">
                <c:v>1.2999999999999894E-2</c:v>
              </c:pt>
              <c:pt idx="3">
                <c:v>3.2000000000000021E-2</c:v>
              </c:pt>
              <c:pt idx="4">
                <c:v>1.2E-2</c:v>
              </c:pt>
              <c:pt idx="5">
                <c:v>1.4E-2</c:v>
              </c:pt>
              <c:pt idx="6">
                <c:v>4.2000000000000023E-2</c:v>
              </c:pt>
              <c:pt idx="7">
                <c:v>9.0000000000000011E-3</c:v>
              </c:pt>
              <c:pt idx="8">
                <c:v>8.0000000000000071E-3</c:v>
              </c:pt>
              <c:pt idx="9">
                <c:v>1.0000000000000007E-3</c:v>
              </c:pt>
              <c:pt idx="10">
                <c:v>9.0000000000000011E-3</c:v>
              </c:pt>
              <c:pt idx="11">
                <c:v>0</c:v>
              </c:pt>
            </c:numLit>
          </c:val>
          <c:extLst>
            <c:ext xmlns:c16="http://schemas.microsoft.com/office/drawing/2014/chart" uri="{C3380CC4-5D6E-409C-BE32-E72D297353CC}">
              <c16:uniqueId val="{0000000C-2C76-4C7A-8999-02D3DF76B17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27"/>
      </c:pieChart>
      <c:spPr>
        <a:noFill/>
        <a:ln w="25400">
          <a:noFill/>
        </a:ln>
      </c:spPr>
    </c:plotArea>
    <c:plotVisOnly val="1"/>
    <c:dispBlanksAs val="zero"/>
    <c:showDLblsOverMax val="0"/>
  </c:chart>
  <c:spPr>
    <a:solidFill>
      <a:srgbClr val="FFFFFF"/>
    </a:solidFill>
    <a:ln w="9525">
      <a:noFill/>
    </a:ln>
  </c:spPr>
  <c:txPr>
    <a:bodyPr/>
    <a:lstStyle/>
    <a:p>
      <a:pPr>
        <a:defRPr sz="85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 sz="1200" b="0" i="0" u="none" strike="noStrike" baseline="0">
                <a:solidFill>
                  <a:srgbClr val="000000"/>
                </a:solidFill>
                <a:latin typeface="Arial Cyr"/>
                <a:ea typeface="Arial Cyr"/>
                <a:cs typeface="Arial Cyr"/>
              </a:defRPr>
            </a:pPr>
            <a:r>
              <a:rPr lang="ru-RU" sz="1375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 </a:t>
            </a:r>
            <a:r>
              <a:rPr lang="ru-RU" sz="1700" b="1" i="0" u="none" strike="noStrike" baseline="0">
                <a:solidFill>
                  <a:srgbClr val="000000"/>
                </a:solidFill>
                <a:latin typeface="Arial Cyr"/>
                <a:cs typeface="Arial Cyr"/>
              </a:rPr>
              <a:t>2022 год</a:t>
            </a:r>
          </a:p>
        </c:rich>
      </c:tx>
      <c:layout>
        <c:manualLayout>
          <c:xMode val="edge"/>
          <c:yMode val="edge"/>
          <c:x val="0.51367813854728861"/>
          <c:y val="2.3489983885125857E-2"/>
        </c:manualLayout>
      </c:layout>
      <c:overlay val="0"/>
      <c:spPr>
        <a:noFill/>
        <a:ln w="25400">
          <a:noFill/>
        </a:ln>
      </c:spPr>
    </c:title>
    <c:autoTitleDeleted val="0"/>
    <c:plotArea>
      <c:layout>
        <c:manualLayout>
          <c:layoutTarget val="inner"/>
          <c:xMode val="edge"/>
          <c:yMode val="edge"/>
          <c:x val="0.26797982836415141"/>
          <c:y val="0.41544082157515561"/>
          <c:w val="0.66668624848860214"/>
          <c:h val="0.49777748419031531"/>
        </c:manualLayout>
      </c:layout>
      <c:pieChart>
        <c:varyColors val="1"/>
        <c:ser>
          <c:idx val="0"/>
          <c:order val="0"/>
          <c:tx>
            <c:v>план 2022 г.</c:v>
          </c:tx>
          <c:spPr>
            <a:solidFill>
              <a:srgbClr val="9999FF"/>
            </a:solidFill>
            <a:ln w="12700">
              <a:solidFill>
                <a:srgbClr val="000000"/>
              </a:solidFill>
              <a:prstDash val="solid"/>
            </a:ln>
          </c:spPr>
          <c:dPt>
            <c:idx val="1"/>
            <c:bubble3D val="0"/>
            <c:spPr>
              <a:solidFill>
                <a:srgbClr val="FF0066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605F-4ACE-A7C3-5ED95720B907}"/>
              </c:ext>
            </c:extLst>
          </c:dPt>
          <c:dPt>
            <c:idx val="2"/>
            <c:bubble3D val="0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605F-4ACE-A7C3-5ED95720B907}"/>
              </c:ext>
            </c:extLst>
          </c:dPt>
          <c:dPt>
            <c:idx val="3"/>
            <c:bubble3D val="0"/>
            <c:spPr>
              <a:solidFill>
                <a:srgbClr val="00FF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605F-4ACE-A7C3-5ED95720B907}"/>
              </c:ext>
            </c:extLst>
          </c:dPt>
          <c:dPt>
            <c:idx val="4"/>
            <c:bubble3D val="0"/>
            <c:spPr>
              <a:solidFill>
                <a:srgbClr val="660066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605F-4ACE-A7C3-5ED95720B907}"/>
              </c:ext>
            </c:extLst>
          </c:dPt>
          <c:dPt>
            <c:idx val="5"/>
            <c:bubble3D val="0"/>
            <c:spPr>
              <a:solidFill>
                <a:srgbClr val="FF808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605F-4ACE-A7C3-5ED95720B907}"/>
              </c:ext>
            </c:extLst>
          </c:dPt>
          <c:dPt>
            <c:idx val="6"/>
            <c:bubble3D val="0"/>
            <c:spPr>
              <a:solidFill>
                <a:srgbClr val="0099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5-605F-4ACE-A7C3-5ED95720B907}"/>
              </c:ext>
            </c:extLst>
          </c:dPt>
          <c:dPt>
            <c:idx val="7"/>
            <c:bubble3D val="0"/>
            <c:spPr>
              <a:solidFill>
                <a:srgbClr val="00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6-605F-4ACE-A7C3-5ED95720B907}"/>
              </c:ext>
            </c:extLst>
          </c:dPt>
          <c:dPt>
            <c:idx val="8"/>
            <c:bubble3D val="0"/>
            <c:spPr>
              <a:solidFill>
                <a:srgbClr val="00008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7-605F-4ACE-A7C3-5ED95720B907}"/>
              </c:ext>
            </c:extLst>
          </c:dPt>
          <c:dPt>
            <c:idx val="9"/>
            <c:bubble3D val="0"/>
            <c:spPr>
              <a:solidFill>
                <a:srgbClr val="FFFFCC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8-605F-4ACE-A7C3-5ED95720B907}"/>
              </c:ext>
            </c:extLst>
          </c:dPt>
          <c:dPt>
            <c:idx val="10"/>
            <c:bubble3D val="0"/>
            <c:spPr>
              <a:solidFill>
                <a:schemeClr val="accent6">
                  <a:lumMod val="75000"/>
                </a:schemeClr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9-605F-4ACE-A7C3-5ED95720B907}"/>
              </c:ext>
            </c:extLst>
          </c:dPt>
          <c:dPt>
            <c:idx val="11"/>
            <c:bubble3D val="0"/>
            <c:spPr>
              <a:solidFill>
                <a:srgbClr val="FFCC66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A-605F-4ACE-A7C3-5ED95720B907}"/>
              </c:ext>
            </c:extLst>
          </c:dPt>
          <c:dLbls>
            <c:dLbl>
              <c:idx val="0"/>
              <c:layout>
                <c:manualLayout>
                  <c:x val="-0.12391550797632297"/>
                  <c:y val="-0.11858426253765264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B-605F-4ACE-A7C3-5ED95720B907}"/>
                </c:ext>
              </c:extLst>
            </c:dLbl>
            <c:dLbl>
              <c:idx val="1"/>
              <c:layout>
                <c:manualLayout>
                  <c:x val="-4.8904326959924832E-2"/>
                  <c:y val="-3.050762291921804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605F-4ACE-A7C3-5ED95720B907}"/>
                </c:ext>
              </c:extLst>
            </c:dLbl>
            <c:dLbl>
              <c:idx val="2"/>
              <c:layout>
                <c:manualLayout>
                  <c:x val="-8.4429605644757627E-2"/>
                  <c:y val="-7.5622179321449684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605F-4ACE-A7C3-5ED95720B907}"/>
                </c:ext>
              </c:extLst>
            </c:dLbl>
            <c:dLbl>
              <c:idx val="3"/>
              <c:layout>
                <c:manualLayout>
                  <c:x val="-6.1989338016481224E-2"/>
                  <c:y val="-0.12328225637274917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605F-4ACE-A7C3-5ED95720B907}"/>
                </c:ext>
              </c:extLst>
            </c:dLbl>
            <c:dLbl>
              <c:idx val="4"/>
              <c:layout>
                <c:manualLayout>
                  <c:x val="-9.477791792316519E-3"/>
                  <c:y val="-0.1645903141583889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605F-4ACE-A7C3-5ED95720B907}"/>
                </c:ext>
              </c:extLst>
            </c:dLbl>
            <c:dLbl>
              <c:idx val="5"/>
              <c:layout>
                <c:manualLayout>
                  <c:x val="4.5842365771891457E-2"/>
                  <c:y val="-0.2204448876264345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605F-4ACE-A7C3-5ED95720B907}"/>
                </c:ext>
              </c:extLst>
            </c:dLbl>
            <c:dLbl>
              <c:idx val="6"/>
              <c:layout>
                <c:manualLayout>
                  <c:x val="6.5345809532010093E-3"/>
                  <c:y val="-0.28064387303261235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605F-4ACE-A7C3-5ED95720B907}"/>
                </c:ext>
              </c:extLst>
            </c:dLbl>
            <c:dLbl>
              <c:idx val="7"/>
              <c:layout>
                <c:manualLayout>
                  <c:x val="-3.8858094752370037E-2"/>
                  <c:y val="-0.20410515036059329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6-605F-4ACE-A7C3-5ED95720B907}"/>
                </c:ext>
              </c:extLst>
            </c:dLbl>
            <c:dLbl>
              <c:idx val="8"/>
              <c:layout>
                <c:manualLayout>
                  <c:x val="7.1571923443400553E-3"/>
                  <c:y val="-0.14583723125595321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7-605F-4ACE-A7C3-5ED95720B907}"/>
                </c:ext>
              </c:extLst>
            </c:dLbl>
            <c:dLbl>
              <c:idx val="11"/>
              <c:layout>
                <c:manualLayout>
                  <c:x val="6.6396347977317305E-2"/>
                  <c:y val="2.399171372522341E-2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A-605F-4ACE-A7C3-5ED95720B907}"/>
                </c:ext>
              </c:extLst>
            </c:dLbl>
            <c:spPr>
              <a:noFill/>
              <a:ln w="25400">
                <a:noFill/>
              </a:ln>
            </c:spPr>
            <c:txPr>
              <a:bodyPr/>
              <a:lstStyle/>
              <a:p>
                <a:pPr>
                  <a:defRPr sz="110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Lit>
              <c:ptCount val="12"/>
              <c:pt idx="0">
                <c:v>НДФЛ</c:v>
              </c:pt>
              <c:pt idx="1">
                <c:v>ЕНВД</c:v>
              </c:pt>
              <c:pt idx="2">
                <c:v>Единый сельхозналог</c:v>
              </c:pt>
              <c:pt idx="3">
                <c:v>УСНО</c:v>
              </c:pt>
              <c:pt idx="4">
                <c:v>Патентная система налогообложения</c:v>
              </c:pt>
              <c:pt idx="5">
                <c:v>Госпошлина</c:v>
              </c:pt>
              <c:pt idx="6">
                <c:v>Акцизы</c:v>
              </c:pt>
              <c:pt idx="7">
                <c:v>Доходы от исп. имущества </c:v>
              </c:pt>
              <c:pt idx="8">
                <c:v>Штрафы</c:v>
              </c:pt>
              <c:pt idx="9">
                <c:v>Доходы от продажи имущества</c:v>
              </c:pt>
              <c:pt idx="10">
                <c:v>Доходы от оказания платных услуг</c:v>
              </c:pt>
              <c:pt idx="11">
                <c:v>Платежи при польз. природ. ресурсами  </c:v>
              </c:pt>
            </c:strLit>
          </c:cat>
          <c:val>
            <c:numRef>
              <c:f>'6 Структура доходов'!$B$5:$B$16</c:f>
              <c:numCache>
                <c:formatCode>0.0%</c:formatCode>
                <c:ptCount val="12"/>
                <c:pt idx="0" formatCode="0.00%">
                  <c:v>0.84189821472619364</c:v>
                </c:pt>
                <c:pt idx="1">
                  <c:v>0</c:v>
                </c:pt>
                <c:pt idx="2">
                  <c:v>1.124144338963155E-2</c:v>
                </c:pt>
                <c:pt idx="3">
                  <c:v>2.4666827212287787E-2</c:v>
                </c:pt>
                <c:pt idx="4">
                  <c:v>7.9460332719425101E-3</c:v>
                </c:pt>
                <c:pt idx="5">
                  <c:v>1.6379553247685173E-2</c:v>
                </c:pt>
                <c:pt idx="6">
                  <c:v>5.7491159428626593E-2</c:v>
                </c:pt>
                <c:pt idx="7">
                  <c:v>1.4252746256345858E-2</c:v>
                </c:pt>
                <c:pt idx="8">
                  <c:v>1.4275560634083707E-2</c:v>
                </c:pt>
                <c:pt idx="9">
                  <c:v>1.9986954855806312E-3</c:v>
                </c:pt>
                <c:pt idx="10">
                  <c:v>1.0999999999999998E-2</c:v>
                </c:pt>
                <c:pt idx="11">
                  <c:v>2.3165368164583319E-4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C-605F-4ACE-A7C3-5ED95720B90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  <c:firstSliceAng val="30"/>
      </c:pieChart>
      <c:spPr>
        <a:noFill/>
        <a:ln w="25400">
          <a:noFill/>
        </a:ln>
      </c:spPr>
    </c:plotArea>
    <c:legend>
      <c:legendPos val="l"/>
      <c:layout>
        <c:manualLayout>
          <c:xMode val="edge"/>
          <c:yMode val="edge"/>
          <c:x val="7.5986906131115702E-3"/>
          <c:y val="0"/>
          <c:w val="0.22345794423753934"/>
          <c:h val="1"/>
        </c:manualLayout>
      </c:layout>
      <c:overlay val="0"/>
      <c:spPr>
        <a:solidFill>
          <a:srgbClr val="FFFFFF"/>
        </a:solidFill>
        <a:ln w="25400">
          <a:noFill/>
        </a:ln>
      </c:spPr>
      <c:txPr>
        <a:bodyPr/>
        <a:lstStyle/>
        <a:p>
          <a:pPr rtl="0">
            <a:defRPr sz="825" b="1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zero"/>
    <c:showDLblsOverMax val="0"/>
  </c:chart>
  <c:spPr>
    <a:solidFill>
      <a:srgbClr val="FFFFFF"/>
    </a:solidFill>
    <a:ln w="9525">
      <a:noFill/>
    </a:ln>
  </c:spPr>
  <c:txPr>
    <a:bodyPr/>
    <a:lstStyle/>
    <a:p>
      <a:pPr>
        <a:defRPr sz="120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14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6.3687185583529149E-2"/>
          <c:y val="3.1545741324921162E-2"/>
          <c:w val="0.85336012685914253"/>
          <c:h val="0.95583596214511102"/>
        </c:manualLayout>
      </c:layout>
      <c:pie3DChart>
        <c:varyColors val="1"/>
        <c:ser>
          <c:idx val="0"/>
          <c:order val="0"/>
          <c:tx>
            <c:v>2022 год</c:v>
          </c:tx>
          <c:spPr>
            <a:ln w="12700">
              <a:solidFill>
                <a:srgbClr val="000000"/>
              </a:solidFill>
              <a:prstDash val="solid"/>
            </a:ln>
          </c:spPr>
          <c:explosion val="25"/>
          <c:dPt>
            <c:idx val="0"/>
            <c:bubble3D val="0"/>
            <c:spPr>
              <a:solidFill>
                <a:srgbClr val="FF00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FF96-49EA-AD43-8C8FF0BFC5A0}"/>
              </c:ext>
            </c:extLst>
          </c:dPt>
          <c:dPt>
            <c:idx val="1"/>
            <c:bubble3D val="0"/>
            <c:spPr>
              <a:solidFill>
                <a:srgbClr val="00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FF96-49EA-AD43-8C8FF0BFC5A0}"/>
              </c:ext>
            </c:extLst>
          </c:dPt>
          <c:dPt>
            <c:idx val="2"/>
            <c:bubble3D val="0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FF96-49EA-AD43-8C8FF0BFC5A0}"/>
              </c:ext>
            </c:extLst>
          </c:dPt>
          <c:dPt>
            <c:idx val="3"/>
            <c:bubble3D val="0"/>
            <c:spPr>
              <a:solidFill>
                <a:srgbClr val="00FF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FF96-49EA-AD43-8C8FF0BFC5A0}"/>
              </c:ext>
            </c:extLst>
          </c:dPt>
          <c:dPt>
            <c:idx val="4"/>
            <c:bubble3D val="0"/>
            <c:spPr>
              <a:solidFill>
                <a:srgbClr val="FF00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FF96-49EA-AD43-8C8FF0BFC5A0}"/>
              </c:ext>
            </c:extLst>
          </c:dPt>
          <c:dLbls>
            <c:dLbl>
              <c:idx val="0"/>
              <c:layout>
                <c:manualLayout>
                  <c:x val="-7.1271346250589085E-3"/>
                  <c:y val="-0.35281055167788616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24,6%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FF96-49EA-AD43-8C8FF0BFC5A0}"/>
                </c:ext>
              </c:extLst>
            </c:dLbl>
            <c:dLbl>
              <c:idx val="1"/>
              <c:layout>
                <c:manualLayout>
                  <c:x val="-2.9853458261851346E-2"/>
                  <c:y val="2.0832774452089409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1,0%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FF96-49EA-AD43-8C8FF0BFC5A0}"/>
                </c:ext>
              </c:extLst>
            </c:dLbl>
            <c:dLbl>
              <c:idx val="2"/>
              <c:layout>
                <c:manualLayout>
                  <c:x val="8.8862000545502515E-2"/>
                  <c:y val="-0.24990056053718848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22,5%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FF96-49EA-AD43-8C8FF0BFC5A0}"/>
                </c:ext>
              </c:extLst>
            </c:dLbl>
            <c:dLbl>
              <c:idx val="3"/>
              <c:layout>
                <c:manualLayout>
                  <c:x val="7.939986083129251E-2"/>
                  <c:y val="-1.2078127458042515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50,7%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FF96-49EA-AD43-8C8FF0BFC5A0}"/>
                </c:ext>
              </c:extLst>
            </c:dLbl>
            <c:dLbl>
              <c:idx val="4"/>
              <c:layout>
                <c:manualLayout>
                  <c:x val="4.8972448276367764E-2"/>
                  <c:y val="3.8204293863897926E-2"/>
                </c:manualLayout>
              </c:layout>
              <c:tx>
                <c:rich>
                  <a:bodyPr/>
                  <a:lstStyle/>
                  <a:p>
                    <a:r>
                      <a:rPr lang="en-US" dirty="0"/>
                      <a:t>1,2%</a:t>
                    </a:r>
                  </a:p>
                </c:rich>
              </c:tx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FF96-49EA-AD43-8C8FF0BFC5A0}"/>
                </c:ext>
              </c:extLst>
            </c:dLbl>
            <c:dLbl>
              <c:idx val="5"/>
              <c:layout>
                <c:manualLayout>
                  <c:x val="5.0644715776372771E-2"/>
                  <c:y val="6.0223386903136278E-3"/>
                </c:manualLayout>
              </c:layout>
              <c:dLblPos val="bestFit"/>
              <c:showLegendKey val="0"/>
              <c:showVal val="1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FF96-49EA-AD43-8C8FF0BFC5A0}"/>
                </c:ext>
              </c:extLst>
            </c:dLbl>
            <c:spPr>
              <a:solidFill>
                <a:srgbClr val="FFFFFF"/>
              </a:solidFill>
              <a:ln w="25400">
                <a:noFill/>
              </a:ln>
            </c:spPr>
            <c:txPr>
              <a:bodyPr/>
              <a:lstStyle/>
              <a:p>
                <a:pPr>
                  <a:defRPr sz="115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Lit>
              <c:ptCount val="5"/>
              <c:pt idx="0">
                <c:v>Налоговые доходы</c:v>
              </c:pt>
              <c:pt idx="1">
                <c:v>Неналоговые доходы</c:v>
              </c:pt>
              <c:pt idx="2">
                <c:v>Дотации</c:v>
              </c:pt>
              <c:pt idx="3">
                <c:v>Субвенции</c:v>
              </c:pt>
              <c:pt idx="4">
                <c:v>Иные МБТ</c:v>
              </c:pt>
            </c:strLit>
          </c:cat>
          <c:val>
            <c:numLit>
              <c:formatCode>General</c:formatCode>
              <c:ptCount val="5"/>
              <c:pt idx="0">
                <c:v>0.24600000000000011</c:v>
              </c:pt>
              <c:pt idx="1">
                <c:v>1.0000000000000005E-2</c:v>
              </c:pt>
              <c:pt idx="2">
                <c:v>0.22500000000000001</c:v>
              </c:pt>
              <c:pt idx="3">
                <c:v>0.50700000000000001</c:v>
              </c:pt>
              <c:pt idx="4">
                <c:v>1.2E-2</c:v>
              </c:pt>
            </c:numLit>
          </c:val>
          <c:extLst>
            <c:ext xmlns:c16="http://schemas.microsoft.com/office/drawing/2014/chart" uri="{C3380CC4-5D6E-409C-BE32-E72D297353CC}">
              <c16:uniqueId val="{00000006-FF96-49EA-AD43-8C8FF0BFC5A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00">
          <a:noFill/>
        </a:ln>
      </c:spPr>
    </c:plotArea>
    <c:plotVisOnly val="1"/>
    <c:dispBlanksAs val="zero"/>
    <c:showDLblsOverMax val="0"/>
  </c:chart>
  <c:spPr>
    <a:solidFill>
      <a:srgbClr val="FFFFFF"/>
    </a:solidFill>
    <a:ln w="9525">
      <a:noFill/>
    </a:ln>
  </c:spPr>
  <c:txPr>
    <a:bodyPr/>
    <a:lstStyle/>
    <a:p>
      <a:pPr>
        <a:defRPr sz="825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  <c:userShapes r:id="rId2"/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ru-RU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autoTitleDeleted val="1"/>
    <c:view3D>
      <c:rotX val="15"/>
      <c:rotY val="150"/>
      <c:rAngAx val="0"/>
      <c:perspective val="0"/>
    </c:view3D>
    <c:floor>
      <c:thickness val="0"/>
    </c:floor>
    <c:sideWall>
      <c:thickness val="0"/>
    </c:sideWall>
    <c:backWall>
      <c:thickness val="0"/>
    </c:backWall>
    <c:plotArea>
      <c:layout>
        <c:manualLayout>
          <c:layoutTarget val="inner"/>
          <c:xMode val="edge"/>
          <c:yMode val="edge"/>
          <c:x val="1.1645341207349082E-2"/>
          <c:y val="3.6435351650610362E-2"/>
          <c:w val="0.95297386264216988"/>
          <c:h val="0.89152478918581268"/>
        </c:manualLayout>
      </c:layout>
      <c:pie3DChart>
        <c:varyColors val="1"/>
        <c:ser>
          <c:idx val="0"/>
          <c:order val="0"/>
          <c:tx>
            <c:v>2023 год</c:v>
          </c:tx>
          <c:spPr>
            <a:ln w="12700">
              <a:solidFill>
                <a:srgbClr val="000000"/>
              </a:solidFill>
              <a:prstDash val="solid"/>
            </a:ln>
          </c:spPr>
          <c:explosion val="23"/>
          <c:dPt>
            <c:idx val="0"/>
            <c:bubble3D val="0"/>
            <c:explosion val="8"/>
            <c:spPr>
              <a:solidFill>
                <a:srgbClr val="FF00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0-2321-4010-AE0B-D850D1AC539F}"/>
              </c:ext>
            </c:extLst>
          </c:dPt>
          <c:dPt>
            <c:idx val="1"/>
            <c:bubble3D val="0"/>
            <c:spPr>
              <a:solidFill>
                <a:srgbClr val="00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1-2321-4010-AE0B-D850D1AC539F}"/>
              </c:ext>
            </c:extLst>
          </c:dPt>
          <c:dPt>
            <c:idx val="2"/>
            <c:bubble3D val="0"/>
            <c:explosion val="14"/>
            <c:spPr>
              <a:solidFill>
                <a:srgbClr val="FFFF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2-2321-4010-AE0B-D850D1AC539F}"/>
              </c:ext>
            </c:extLst>
          </c:dPt>
          <c:dPt>
            <c:idx val="3"/>
            <c:bubble3D val="0"/>
            <c:explosion val="11"/>
            <c:spPr>
              <a:solidFill>
                <a:srgbClr val="00FFFF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3-2321-4010-AE0B-D850D1AC539F}"/>
              </c:ext>
            </c:extLst>
          </c:dPt>
          <c:dPt>
            <c:idx val="4"/>
            <c:bubble3D val="0"/>
            <c:explosion val="4"/>
            <c:spPr>
              <a:solidFill>
                <a:srgbClr val="FF0000"/>
              </a:solidFill>
              <a:ln w="12700">
                <a:solidFill>
                  <a:srgbClr val="000000"/>
                </a:solidFill>
                <a:prstDash val="solid"/>
              </a:ln>
            </c:spPr>
            <c:extLst>
              <c:ext xmlns:c16="http://schemas.microsoft.com/office/drawing/2014/chart" uri="{C3380CC4-5D6E-409C-BE32-E72D297353CC}">
                <c16:uniqueId val="{00000004-2321-4010-AE0B-D850D1AC539F}"/>
              </c:ext>
            </c:extLst>
          </c:dPt>
          <c:dLbls>
            <c:dLbl>
              <c:idx val="0"/>
              <c:layout>
                <c:manualLayout>
                  <c:x val="0.10766275095010222"/>
                  <c:y val="-0.29534217433347187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31,3%
( +6,7%)</a:t>
                    </a:r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0-2321-4010-AE0B-D850D1AC539F}"/>
                </c:ext>
              </c:extLst>
            </c:dLbl>
            <c:dLbl>
              <c:idx val="1"/>
              <c:layout>
                <c:manualLayout>
                  <c:x val="-2.6116257656589082E-2"/>
                  <c:y val="3.60768061887001E-2"/>
                </c:manualLayout>
              </c:layout>
              <c:tx>
                <c:rich>
                  <a:bodyPr/>
                  <a:lstStyle/>
                  <a:p>
                    <a:pPr>
                      <a:defRPr sz="950" b="1" i="0" u="none" strike="noStrike" baseline="0">
                        <a:solidFill>
                          <a:srgbClr val="000000"/>
                        </a:solidFill>
                        <a:latin typeface="Arial Cyr"/>
                        <a:ea typeface="Arial Cyr"/>
                        <a:cs typeface="Arial Cyr"/>
                      </a:defRPr>
                    </a:pPr>
                    <a:r>
                      <a:rPr lang="en-US"/>
                      <a:t>0,9%
( - 0,1%)</a:t>
                    </a:r>
                  </a:p>
                </c:rich>
              </c:tx>
              <c:spPr>
                <a:solidFill>
                  <a:srgbClr val="FFFFFF"/>
                </a:solidFill>
                <a:ln w="25400">
                  <a:noFill/>
                </a:ln>
              </c:spPr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1-2321-4010-AE0B-D850D1AC539F}"/>
                </c:ext>
              </c:extLst>
            </c:dLbl>
            <c:dLbl>
              <c:idx val="2"/>
              <c:layout>
                <c:manualLayout>
                  <c:x val="0.10592279090113736"/>
                  <c:y val="-0.13701287174435892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21,0% (- 1,5%)</a:t>
                    </a:r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2-2321-4010-AE0B-D850D1AC539F}"/>
                </c:ext>
              </c:extLst>
            </c:dLbl>
            <c:dLbl>
              <c:idx val="3"/>
              <c:layout>
                <c:manualLayout>
                  <c:x val="6.05575306431178E-2"/>
                  <c:y val="-7.0905649951650801E-2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45,7%
(- 5,0%)</a:t>
                    </a:r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3-2321-4010-AE0B-D850D1AC539F}"/>
                </c:ext>
              </c:extLst>
            </c:dLbl>
            <c:dLbl>
              <c:idx val="4"/>
              <c:layout>
                <c:manualLayout>
                  <c:x val="0.11519411636045496"/>
                  <c:y val="-3.9592559373656966E-2"/>
                </c:manualLayout>
              </c:layout>
              <c:tx>
                <c:rich>
                  <a:bodyPr/>
                  <a:lstStyle/>
                  <a:p>
                    <a:r>
                      <a:rPr lang="en-US"/>
                      <a:t>1,1%
(- 0,1 %)</a:t>
                    </a:r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4-2321-4010-AE0B-D850D1AC539F}"/>
                </c:ext>
              </c:extLst>
            </c:dLbl>
            <c:dLbl>
              <c:idx val="5"/>
              <c:layout>
                <c:manualLayout>
                  <c:x val="7.0109756044396038E-2"/>
                  <c:y val="-9.2076253626191869E-3"/>
                </c:manualLayout>
              </c:layout>
              <c:tx>
                <c:rich>
                  <a:bodyPr/>
                  <a:lstStyle/>
                  <a:p>
                    <a:r>
                      <a:t>0,9% 
( - 0,3%)</a:t>
                    </a:r>
                  </a:p>
                </c:rich>
              </c:tx>
              <c:dLblPos val="bestFit"/>
              <c:showLegendKey val="0"/>
              <c:showVal val="0"/>
              <c:showCatName val="0"/>
              <c:showSerName val="0"/>
              <c:showPercent val="0"/>
              <c:showBubbleSize val="0"/>
              <c:extLst>
                <c:ext xmlns:c15="http://schemas.microsoft.com/office/drawing/2012/chart" uri="{CE6537A1-D6FC-4f65-9D91-7224C49458BB}"/>
                <c:ext xmlns:c16="http://schemas.microsoft.com/office/drawing/2014/chart" uri="{C3380CC4-5D6E-409C-BE32-E72D297353CC}">
                  <c16:uniqueId val="{00000005-2321-4010-AE0B-D850D1AC539F}"/>
                </c:ext>
              </c:extLst>
            </c:dLbl>
            <c:spPr>
              <a:solidFill>
                <a:srgbClr val="FFFFFF"/>
              </a:solidFill>
              <a:ln w="25400">
                <a:noFill/>
              </a:ln>
            </c:spPr>
            <c:txPr>
              <a:bodyPr/>
              <a:lstStyle/>
              <a:p>
                <a:pPr>
                  <a:defRPr sz="1150" b="1" i="0" u="none" strike="noStrike" baseline="0">
                    <a:solidFill>
                      <a:srgbClr val="000000"/>
                    </a:solidFill>
                    <a:latin typeface="Arial Cyr"/>
                    <a:ea typeface="Arial Cyr"/>
                    <a:cs typeface="Arial Cyr"/>
                  </a:defRPr>
                </a:pPr>
                <a:endParaRPr lang="ru-RU"/>
              </a:p>
            </c:txPr>
            <c:showLegendKey val="0"/>
            <c:showVal val="1"/>
            <c:showCatName val="0"/>
            <c:showSerName val="0"/>
            <c:showPercent val="0"/>
            <c:showBubbleSize val="0"/>
            <c:showLeaderLines val="1"/>
            <c:extLst>
              <c:ext xmlns:c15="http://schemas.microsoft.com/office/drawing/2012/chart" uri="{CE6537A1-D6FC-4f65-9D91-7224C49458BB}"/>
            </c:extLst>
          </c:dLbls>
          <c:cat>
            <c:strLit>
              <c:ptCount val="5"/>
              <c:pt idx="0">
                <c:v>Налоговые доходы</c:v>
              </c:pt>
              <c:pt idx="1">
                <c:v>Неналоговые доходы</c:v>
              </c:pt>
              <c:pt idx="2">
                <c:v>Дотации</c:v>
              </c:pt>
              <c:pt idx="3">
                <c:v>Субвенции</c:v>
              </c:pt>
              <c:pt idx="4">
                <c:v>Иные МБТ</c:v>
              </c:pt>
            </c:strLit>
          </c:cat>
          <c:val>
            <c:numLit>
              <c:formatCode>General</c:formatCode>
              <c:ptCount val="5"/>
              <c:pt idx="0">
                <c:v>0.31300000000000017</c:v>
              </c:pt>
              <c:pt idx="1">
                <c:v>9.0000000000000011E-3</c:v>
              </c:pt>
              <c:pt idx="2">
                <c:v>0.21000000000000008</c:v>
              </c:pt>
              <c:pt idx="3">
                <c:v>0.45700000000000002</c:v>
              </c:pt>
              <c:pt idx="4">
                <c:v>1.0999999999999894E-2</c:v>
              </c:pt>
            </c:numLit>
          </c:val>
          <c:extLst>
            <c:ext xmlns:c16="http://schemas.microsoft.com/office/drawing/2014/chart" uri="{C3380CC4-5D6E-409C-BE32-E72D297353CC}">
              <c16:uniqueId val="{00000006-2321-4010-AE0B-D850D1AC539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  <c:showLeaderLines val="1"/>
        </c:dLbls>
      </c:pie3DChart>
      <c:spPr>
        <a:noFill/>
        <a:ln w="25400">
          <a:noFill/>
        </a:ln>
      </c:spPr>
    </c:plotArea>
    <c:legend>
      <c:legendPos val="r"/>
      <c:layout>
        <c:manualLayout>
          <c:xMode val="edge"/>
          <c:yMode val="edge"/>
          <c:x val="8.4726984377788986E-2"/>
          <c:y val="0.90263157894736812"/>
          <c:w val="0.83054720166668161"/>
          <c:h val="5.7894736842105297E-2"/>
        </c:manualLayout>
      </c:layout>
      <c:overlay val="0"/>
      <c:spPr>
        <a:solidFill>
          <a:srgbClr val="FFFFFF"/>
        </a:solidFill>
        <a:ln w="25400">
          <a:noFill/>
        </a:ln>
      </c:spPr>
      <c:txPr>
        <a:bodyPr/>
        <a:lstStyle/>
        <a:p>
          <a:pPr>
            <a:defRPr sz="1010" b="1" i="0" u="none" strike="noStrike" baseline="0">
              <a:solidFill>
                <a:srgbClr val="000000"/>
              </a:solidFill>
              <a:latin typeface="Arial Cyr"/>
              <a:ea typeface="Arial Cyr"/>
              <a:cs typeface="Arial Cyr"/>
            </a:defRPr>
          </a:pPr>
          <a:endParaRPr lang="ru-RU"/>
        </a:p>
      </c:txPr>
    </c:legend>
    <c:plotVisOnly val="1"/>
    <c:dispBlanksAs val="zero"/>
    <c:showDLblsOverMax val="0"/>
  </c:chart>
  <c:spPr>
    <a:solidFill>
      <a:srgbClr val="FFFFFF"/>
    </a:solidFill>
    <a:ln w="9525">
      <a:noFill/>
    </a:ln>
  </c:spPr>
  <c:txPr>
    <a:bodyPr/>
    <a:lstStyle/>
    <a:p>
      <a:pPr>
        <a:defRPr sz="1000" b="0" i="0" u="none" strike="noStrike" baseline="0">
          <a:solidFill>
            <a:srgbClr val="000000"/>
          </a:solidFill>
          <a:latin typeface="Arial Cyr"/>
          <a:ea typeface="Arial Cyr"/>
          <a:cs typeface="Arial Cyr"/>
        </a:defRPr>
      </a:pPr>
      <a:endParaRPr lang="ru-RU"/>
    </a:p>
  </c:txPr>
  <c:externalData r:id="rId1">
    <c:autoUpdate val="0"/>
  </c:externalData>
  <c:userShapes r:id="rId2"/>
</c:chartSpace>
</file>

<file path=ppt/drawings/drawing1.xml><?xml version="1.0" encoding="utf-8"?>
<c:userShapes xmlns:c="http://schemas.openxmlformats.org/drawingml/2006/chart">
  <cdr:relSizeAnchor xmlns:cdr="http://schemas.openxmlformats.org/drawingml/2006/chartDrawing">
    <cdr:from>
      <cdr:x>0.04284</cdr:x>
      <cdr:y>0</cdr:y>
    </cdr:from>
    <cdr:to>
      <cdr:x>0.87515</cdr:x>
      <cdr:y>0.12698</cdr:y>
    </cdr:to>
    <cdr:sp macro="" textlink="">
      <cdr:nvSpPr>
        <cdr:cNvPr id="145409" name="Text Box 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333376" y="0"/>
          <a:ext cx="6477000" cy="533383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36576" tIns="32004" rIns="36576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60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Основные показатели проекта районного бюджета на 2023 год и на плановый период 2024 и 2025 годов </a:t>
          </a:r>
          <a:r>
            <a:rPr lang="ru-RU" sz="140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(тыс.руб.)</a:t>
          </a:r>
        </a:p>
      </cdr:txBody>
    </cdr:sp>
  </cdr:relSizeAnchor>
  <cdr:relSizeAnchor xmlns:cdr="http://schemas.openxmlformats.org/drawingml/2006/chartDrawing">
    <cdr:from>
      <cdr:x>0.16925</cdr:x>
      <cdr:y>0.815</cdr:y>
    </cdr:from>
    <cdr:to>
      <cdr:x>0.26619</cdr:x>
      <cdr:y>0.86366</cdr:y>
    </cdr:to>
    <cdr:sp macro="" textlink="">
      <cdr:nvSpPr>
        <cdr:cNvPr id="145410" name="Text Box 2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547664" y="5589240"/>
          <a:ext cx="886419" cy="333711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400" b="0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2023</a:t>
          </a:r>
        </a:p>
      </cdr:txBody>
    </cdr:sp>
  </cdr:relSizeAnchor>
  <cdr:relSizeAnchor xmlns:cdr="http://schemas.openxmlformats.org/drawingml/2006/chartDrawing">
    <cdr:from>
      <cdr:x>0.26375</cdr:x>
      <cdr:y>0.815</cdr:y>
    </cdr:from>
    <cdr:to>
      <cdr:x>0.35988</cdr:x>
      <cdr:y>0.86749</cdr:y>
    </cdr:to>
    <cdr:sp macro="" textlink="">
      <cdr:nvSpPr>
        <cdr:cNvPr id="145411" name="Text Box 3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411760" y="5589240"/>
          <a:ext cx="879013" cy="36004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400" b="0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2024</a:t>
          </a:r>
        </a:p>
      </cdr:txBody>
    </cdr:sp>
  </cdr:relSizeAnchor>
  <cdr:relSizeAnchor xmlns:cdr="http://schemas.openxmlformats.org/drawingml/2006/chartDrawing">
    <cdr:from>
      <cdr:x>0.35825</cdr:x>
      <cdr:y>0.815</cdr:y>
    </cdr:from>
    <cdr:to>
      <cdr:x>0.45683</cdr:x>
      <cdr:y>0.86267</cdr:y>
    </cdr:to>
    <cdr:sp macro="" textlink="">
      <cdr:nvSpPr>
        <cdr:cNvPr id="145412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3275856" y="5589240"/>
          <a:ext cx="901415" cy="326953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400" b="0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2025</a:t>
          </a:r>
        </a:p>
      </cdr:txBody>
    </cdr:sp>
  </cdr:relSizeAnchor>
  <cdr:relSizeAnchor xmlns:cdr="http://schemas.openxmlformats.org/drawingml/2006/chartDrawing">
    <cdr:from>
      <cdr:x>0.58662</cdr:x>
      <cdr:y>0.8255</cdr:y>
    </cdr:from>
    <cdr:to>
      <cdr:x>0.6803</cdr:x>
      <cdr:y>0.87514</cdr:y>
    </cdr:to>
    <cdr:sp macro="" textlink="">
      <cdr:nvSpPr>
        <cdr:cNvPr id="145413" name="Text Box 5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364088" y="5661248"/>
          <a:ext cx="856609" cy="340431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400" b="0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2023</a:t>
          </a:r>
        </a:p>
      </cdr:txBody>
    </cdr:sp>
  </cdr:relSizeAnchor>
  <cdr:relSizeAnchor xmlns:cdr="http://schemas.openxmlformats.org/drawingml/2006/chartDrawing">
    <cdr:from>
      <cdr:x>0.68112</cdr:x>
      <cdr:y>0.8255</cdr:y>
    </cdr:from>
    <cdr:to>
      <cdr:x>0.77562</cdr:x>
      <cdr:y>0.87317</cdr:y>
    </cdr:to>
    <cdr:sp macro="" textlink="">
      <cdr:nvSpPr>
        <cdr:cNvPr id="145414" name="Text Box 6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228184" y="5661248"/>
          <a:ext cx="864108" cy="326921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400" b="0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2024</a:t>
          </a:r>
        </a:p>
      </cdr:txBody>
    </cdr:sp>
  </cdr:relSizeAnchor>
  <cdr:relSizeAnchor xmlns:cdr="http://schemas.openxmlformats.org/drawingml/2006/chartDrawing">
    <cdr:from>
      <cdr:x>0.77562</cdr:x>
      <cdr:y>0.8255</cdr:y>
    </cdr:from>
    <cdr:to>
      <cdr:x>0.86605</cdr:x>
      <cdr:y>0.8755</cdr:y>
    </cdr:to>
    <cdr:sp macro="" textlink="">
      <cdr:nvSpPr>
        <cdr:cNvPr id="145415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7092280" y="5661248"/>
          <a:ext cx="826892" cy="342933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400" b="0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2025</a:t>
          </a:r>
        </a:p>
      </cdr:txBody>
    </cdr:sp>
  </cdr:relSizeAnchor>
  <cdr:relSizeAnchor xmlns:cdr="http://schemas.openxmlformats.org/drawingml/2006/chartDrawing">
    <cdr:from>
      <cdr:x>0.26375</cdr:x>
      <cdr:y>0.521</cdr:y>
    </cdr:from>
    <cdr:to>
      <cdr:x>0.36151</cdr:x>
      <cdr:y>0.56597</cdr:y>
    </cdr:to>
    <cdr:sp macro="" textlink="">
      <cdr:nvSpPr>
        <cdr:cNvPr id="145416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411760" y="3573016"/>
          <a:ext cx="893917" cy="30840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(- 6,9%)</a:t>
          </a:r>
        </a:p>
      </cdr:txBody>
    </cdr:sp>
  </cdr:relSizeAnchor>
  <cdr:relSizeAnchor xmlns:cdr="http://schemas.openxmlformats.org/drawingml/2006/chartDrawing">
    <cdr:from>
      <cdr:x>0.35825</cdr:x>
      <cdr:y>0.4475</cdr:y>
    </cdr:from>
    <cdr:to>
      <cdr:x>0.44488</cdr:x>
      <cdr:y>0.4895</cdr:y>
    </cdr:to>
    <cdr:sp macro="" textlink="">
      <cdr:nvSpPr>
        <cdr:cNvPr id="145417" name="Text Box 9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3275857" y="3068960"/>
          <a:ext cx="792088" cy="28803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(+ 4,4%)</a:t>
          </a:r>
        </a:p>
      </cdr:txBody>
    </cdr:sp>
  </cdr:relSizeAnchor>
  <cdr:relSizeAnchor xmlns:cdr="http://schemas.openxmlformats.org/drawingml/2006/chartDrawing">
    <cdr:from>
      <cdr:x>0.68112</cdr:x>
      <cdr:y>0.521</cdr:y>
    </cdr:from>
    <cdr:to>
      <cdr:x>0.77562</cdr:x>
      <cdr:y>0.5653</cdr:y>
    </cdr:to>
    <cdr:sp macro="" textlink="">
      <cdr:nvSpPr>
        <cdr:cNvPr id="145418" name="Text Box 10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228184" y="3573016"/>
          <a:ext cx="864108" cy="303803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(- 6,9%)</a:t>
          </a:r>
        </a:p>
      </cdr:txBody>
    </cdr:sp>
  </cdr:relSizeAnchor>
  <cdr:relSizeAnchor xmlns:cdr="http://schemas.openxmlformats.org/drawingml/2006/chartDrawing">
    <cdr:from>
      <cdr:x>0.77562</cdr:x>
      <cdr:y>0.437</cdr:y>
    </cdr:from>
    <cdr:to>
      <cdr:x>0.86581</cdr:x>
      <cdr:y>0.48099</cdr:y>
    </cdr:to>
    <cdr:sp macro="" textlink="">
      <cdr:nvSpPr>
        <cdr:cNvPr id="145419" name="Text Box 1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7092280" y="2996952"/>
          <a:ext cx="824698" cy="30168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(+ 4,4%)</a:t>
          </a:r>
        </a:p>
      </cdr:txBody>
    </cdr:sp>
  </cdr:relSizeAnchor>
</c:userShapes>
</file>

<file path=ppt/drawings/drawing2.xml><?xml version="1.0" encoding="utf-8"?>
<c:userShapes xmlns:c="http://schemas.openxmlformats.org/drawingml/2006/chart">
  <cdr:relSizeAnchor xmlns:cdr="http://schemas.openxmlformats.org/drawingml/2006/chartDrawing">
    <cdr:from>
      <cdr:x>0.17986</cdr:x>
      <cdr:y>0.00818</cdr:y>
    </cdr:from>
    <cdr:to>
      <cdr:x>0.27394</cdr:x>
      <cdr:y>0.00818</cdr:y>
    </cdr:to>
    <cdr:sp macro="" textlink="">
      <cdr:nvSpPr>
        <cdr:cNvPr id="109569" name="Text Box 2049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786534" y="50800"/>
          <a:ext cx="932926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(+7,40%)</a:t>
          </a:r>
        </a:p>
      </cdr:txBody>
    </cdr:sp>
  </cdr:relSizeAnchor>
  <cdr:relSizeAnchor xmlns:cdr="http://schemas.openxmlformats.org/drawingml/2006/chartDrawing">
    <cdr:from>
      <cdr:x>0.38462</cdr:x>
      <cdr:y>0.59935</cdr:y>
    </cdr:from>
    <cdr:to>
      <cdr:x>0.47871</cdr:x>
      <cdr:y>0.63673</cdr:y>
    </cdr:to>
    <cdr:sp macro="" textlink="">
      <cdr:nvSpPr>
        <cdr:cNvPr id="109570" name="Text Box 2050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3816875" y="3491240"/>
          <a:ext cx="932927" cy="217531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endParaRPr lang="ru-RU" sz="1100" b="1" i="0" u="none" strike="noStrike" baseline="0">
            <a:solidFill>
              <a:srgbClr val="000000"/>
            </a:solidFill>
            <a:latin typeface="Arial Cyr"/>
            <a:cs typeface="Arial Cyr"/>
          </a:endParaRPr>
        </a:p>
        <a:p xmlns:a="http://schemas.openxmlformats.org/drawingml/2006/main">
          <a:pPr algn="l" rtl="0">
            <a:defRPr sz="1000"/>
          </a:pPr>
          <a:endParaRPr lang="ru-RU" sz="1100" b="1" i="0" u="none" strike="noStrike" baseline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0.52362</cdr:x>
      <cdr:y>0.521</cdr:y>
    </cdr:from>
    <cdr:to>
      <cdr:x>0.59755</cdr:x>
      <cdr:y>0.5614</cdr:y>
    </cdr:to>
    <cdr:sp macro="" textlink="">
      <cdr:nvSpPr>
        <cdr:cNvPr id="109571" name="Text Box 205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4788024" y="3573016"/>
          <a:ext cx="676016" cy="27705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 + 42,8%)</a:t>
          </a:r>
        </a:p>
      </cdr:txBody>
    </cdr:sp>
  </cdr:relSizeAnchor>
  <cdr:relSizeAnchor xmlns:cdr="http://schemas.openxmlformats.org/drawingml/2006/chartDrawing">
    <cdr:from>
      <cdr:x>0.80712</cdr:x>
      <cdr:y>0.3005</cdr:y>
    </cdr:from>
    <cdr:to>
      <cdr:x>0.87367</cdr:x>
      <cdr:y>0.3464</cdr:y>
    </cdr:to>
    <cdr:sp macro="" textlink="">
      <cdr:nvSpPr>
        <cdr:cNvPr id="109572" name="Text Box 2052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7380312" y="2060848"/>
          <a:ext cx="608533" cy="31478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 + 3,4%)</a:t>
          </a:r>
        </a:p>
      </cdr:txBody>
    </cdr:sp>
  </cdr:relSizeAnchor>
  <cdr:relSizeAnchor xmlns:cdr="http://schemas.openxmlformats.org/drawingml/2006/chartDrawing">
    <cdr:from>
      <cdr:x>0.38268</cdr:x>
      <cdr:y>0.02884</cdr:y>
    </cdr:from>
    <cdr:to>
      <cdr:x>0.80499</cdr:x>
      <cdr:y>0.09836</cdr:y>
    </cdr:to>
    <cdr:sp macro="" textlink="">
      <cdr:nvSpPr>
        <cdr:cNvPr id="109573" name="Text Box 2053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3943919" y="167569"/>
          <a:ext cx="4352356" cy="403932"/>
        </a:xfrm>
        <a:prstGeom xmlns:a="http://schemas.openxmlformats.org/drawingml/2006/main" prst="rect">
          <a:avLst/>
        </a:prstGeom>
        <a:solidFill xmlns:a="http://schemas.openxmlformats.org/drawingml/2006/main">
          <a:srgbClr val="FFFF99"/>
        </a:solidFill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45720" tIns="36576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80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Доходы районного бюджета</a:t>
          </a:r>
          <a:r>
            <a:rPr lang="ru-RU" sz="140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 (тыс.руб.)</a:t>
          </a:r>
        </a:p>
      </cdr:txBody>
    </cdr:sp>
  </cdr:relSizeAnchor>
  <cdr:relSizeAnchor xmlns:cdr="http://schemas.openxmlformats.org/drawingml/2006/chartDrawing">
    <cdr:from>
      <cdr:x>0.25588</cdr:x>
      <cdr:y>0.10101</cdr:y>
    </cdr:from>
    <cdr:to>
      <cdr:x>0.33313</cdr:x>
      <cdr:y>0.13445</cdr:y>
    </cdr:to>
    <cdr:sp macro="" textlink="">
      <cdr:nvSpPr>
        <cdr:cNvPr id="109574" name="Text Box 205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339752" y="692696"/>
          <a:ext cx="706374" cy="229331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 + 13,5%)</a:t>
          </a:r>
        </a:p>
      </cdr:txBody>
    </cdr:sp>
  </cdr:relSizeAnchor>
</c:userShapes>
</file>

<file path=ppt/drawings/drawing3.xml><?xml version="1.0" encoding="utf-8"?>
<c:userShapes xmlns:c="http://schemas.openxmlformats.org/drawingml/2006/chart">
  <cdr:relSizeAnchor xmlns:cdr="http://schemas.openxmlformats.org/drawingml/2006/chartDrawing">
    <cdr:from>
      <cdr:x>0.27936</cdr:x>
      <cdr:y>0.00812</cdr:y>
    </cdr:from>
    <cdr:to>
      <cdr:x>0.77802</cdr:x>
      <cdr:y>0.06198</cdr:y>
    </cdr:to>
    <cdr:sp macro="" textlink="">
      <cdr:nvSpPr>
        <cdr:cNvPr id="180225" name="Text Box 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512451" y="50800"/>
          <a:ext cx="4478959" cy="31602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20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Налоговые доходы  (тыс.руб.)</a:t>
          </a:r>
        </a:p>
      </cdr:txBody>
    </cdr:sp>
  </cdr:relSizeAnchor>
  <cdr:relSizeAnchor xmlns:cdr="http://schemas.openxmlformats.org/drawingml/2006/chartDrawing">
    <cdr:from>
      <cdr:x>0.30078</cdr:x>
      <cdr:y>0.1745</cdr:y>
    </cdr:from>
    <cdr:to>
      <cdr:x>0.38143</cdr:x>
      <cdr:y>0.21509</cdr:y>
    </cdr:to>
    <cdr:sp macro="" textlink="">
      <cdr:nvSpPr>
        <cdr:cNvPr id="696322" name="Text Box 2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771800" y="1196752"/>
          <a:ext cx="743225" cy="278366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27432" tIns="27432" rIns="0" bIns="0" anchor="t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(+45,7 %)</a:t>
          </a:r>
        </a:p>
      </cdr:txBody>
    </cdr:sp>
  </cdr:relSizeAnchor>
  <cdr:relSizeAnchor xmlns:cdr="http://schemas.openxmlformats.org/drawingml/2006/chartDrawing">
    <cdr:from>
      <cdr:x>0.91436</cdr:x>
      <cdr:y>0.5315</cdr:y>
    </cdr:from>
    <cdr:to>
      <cdr:x>0.99231</cdr:x>
      <cdr:y>0.57158</cdr:y>
    </cdr:to>
    <cdr:sp macro="" textlink="">
      <cdr:nvSpPr>
        <cdr:cNvPr id="696323" name="Text Box 3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8491525" y="3645024"/>
          <a:ext cx="723912" cy="274869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27432" tIns="27432" rIns="0" bIns="0" anchor="t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 +19,0%)</a:t>
          </a:r>
        </a:p>
      </cdr:txBody>
    </cdr:sp>
  </cdr:relSizeAnchor>
  <cdr:relSizeAnchor xmlns:cdr="http://schemas.openxmlformats.org/drawingml/2006/chartDrawing">
    <cdr:from>
      <cdr:x>0.06615</cdr:x>
      <cdr:y>0.23955</cdr:y>
    </cdr:from>
    <cdr:to>
      <cdr:x>0.14184</cdr:x>
      <cdr:y>0.27595</cdr:y>
    </cdr:to>
    <cdr:sp macro="" textlink="">
      <cdr:nvSpPr>
        <cdr:cNvPr id="180228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97340" y="1408698"/>
          <a:ext cx="679842" cy="21357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endParaRPr lang="ru-RU" sz="1200" b="1" i="0" u="none" strike="noStrike" baseline="0">
            <a:solidFill>
              <a:srgbClr val="000000"/>
            </a:solidFill>
            <a:latin typeface="Arial Cyr"/>
            <a:cs typeface="Arial Cyr"/>
          </a:endParaRPr>
        </a:p>
        <a:p xmlns:a="http://schemas.openxmlformats.org/drawingml/2006/main">
          <a:pPr algn="l" rtl="0">
            <a:defRPr sz="1000"/>
          </a:pPr>
          <a:endParaRPr lang="ru-RU" sz="1200" b="1" i="0" u="none" strike="noStrike" baseline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0.77913</cdr:x>
      <cdr:y>0.5315</cdr:y>
    </cdr:from>
    <cdr:to>
      <cdr:x>0.87042</cdr:x>
      <cdr:y>0.57399</cdr:y>
    </cdr:to>
    <cdr:sp macro="" textlink="">
      <cdr:nvSpPr>
        <cdr:cNvPr id="180229" name="Text Box 5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7235725" y="3645024"/>
          <a:ext cx="847798" cy="291396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(+ 110,4%) </a:t>
          </a:r>
        </a:p>
      </cdr:txBody>
    </cdr:sp>
  </cdr:relSizeAnchor>
  <cdr:relSizeAnchor xmlns:cdr="http://schemas.openxmlformats.org/drawingml/2006/chartDrawing">
    <cdr:from>
      <cdr:x>0.68774</cdr:x>
      <cdr:y>0.00812</cdr:y>
    </cdr:from>
    <cdr:to>
      <cdr:x>0.72212</cdr:x>
      <cdr:y>0.03591</cdr:y>
    </cdr:to>
    <cdr:sp macro="" textlink="">
      <cdr:nvSpPr>
        <cdr:cNvPr id="180231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180488" y="50800"/>
          <a:ext cx="308817" cy="163063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1">
          <a:noFill/>
          <a:miter lim="800000"/>
          <a:headEnd/>
          <a:tailEnd/>
        </a:ln>
        <a:effectLst xmlns:a="http://schemas.openxmlformats.org/drawingml/2006/main"/>
      </cdr:spPr>
      <cdr:txBody>
        <a:bodyPr xmlns:a="http://schemas.openxmlformats.org/drawingml/2006/main" vertOverflow="clip" wrap="square" lIns="36576" tIns="27432" rIns="36576" bIns="27432" anchor="ctr" upright="1"/>
        <a:lstStyle xmlns:a="http://schemas.openxmlformats.org/drawingml/2006/main"/>
        <a:p xmlns:a="http://schemas.openxmlformats.org/drawingml/2006/main">
          <a:pPr algn="ctr" rtl="0">
            <a:defRPr sz="1000"/>
          </a:pPr>
          <a:endParaRPr lang="ru-RU" sz="1450" b="0" i="0" u="none" strike="noStrike" baseline="0">
            <a:solidFill>
              <a:srgbClr val="000000"/>
            </a:solidFill>
            <a:latin typeface="Arial Cyr"/>
            <a:cs typeface="Arial Cyr"/>
          </a:endParaRPr>
        </a:p>
        <a:p xmlns:a="http://schemas.openxmlformats.org/drawingml/2006/main">
          <a:pPr algn="ctr" rtl="0">
            <a:defRPr sz="1000"/>
          </a:pPr>
          <a:endParaRPr lang="ru-RU" sz="1450" b="0" i="0" u="none" strike="noStrike" baseline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0.16659</cdr:x>
      <cdr:y>0.1745</cdr:y>
    </cdr:from>
    <cdr:to>
      <cdr:x>0.24397</cdr:x>
      <cdr:y>0.21515</cdr:y>
    </cdr:to>
    <cdr:sp macro="" textlink="">
      <cdr:nvSpPr>
        <cdr:cNvPr id="180232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547093" y="1196752"/>
          <a:ext cx="718618" cy="278777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(+44,7 %)</a:t>
          </a:r>
        </a:p>
      </cdr:txBody>
    </cdr:sp>
  </cdr:relSizeAnchor>
  <cdr:relSizeAnchor xmlns:cdr="http://schemas.openxmlformats.org/drawingml/2006/chartDrawing">
    <cdr:from>
      <cdr:x>0.70462</cdr:x>
      <cdr:y>0.58334</cdr:y>
    </cdr:from>
    <cdr:to>
      <cdr:x>0.78154</cdr:x>
      <cdr:y>0.62539</cdr:y>
    </cdr:to>
    <cdr:sp macro="" textlink="">
      <cdr:nvSpPr>
        <cdr:cNvPr id="180233" name="Text Box 9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543674" y="3417133"/>
          <a:ext cx="714375" cy="246323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endParaRPr lang="ru-RU"/>
        </a:p>
      </cdr:txBody>
    </cdr:sp>
  </cdr:relSizeAnchor>
  <cdr:relSizeAnchor xmlns:cdr="http://schemas.openxmlformats.org/drawingml/2006/chartDrawing">
    <cdr:from>
      <cdr:x>0.65507</cdr:x>
      <cdr:y>0.5315</cdr:y>
    </cdr:from>
    <cdr:to>
      <cdr:x>0.73966</cdr:x>
      <cdr:y>0.56916</cdr:y>
    </cdr:to>
    <cdr:sp macro="" textlink="">
      <cdr:nvSpPr>
        <cdr:cNvPr id="180234" name="Text Box 10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083597" y="3645024"/>
          <a:ext cx="785576" cy="25827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(+63,4 %)</a:t>
          </a:r>
        </a:p>
      </cdr:txBody>
    </cdr:sp>
  </cdr:relSizeAnchor>
  <cdr:relSizeAnchor xmlns:cdr="http://schemas.openxmlformats.org/drawingml/2006/chartDrawing">
    <cdr:from>
      <cdr:x>0.42246</cdr:x>
      <cdr:y>0.5315</cdr:y>
    </cdr:from>
    <cdr:to>
      <cdr:x>0.49425</cdr:x>
      <cdr:y>0.56727</cdr:y>
    </cdr:to>
    <cdr:sp macro="" textlink="">
      <cdr:nvSpPr>
        <cdr:cNvPr id="11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3923357" y="3645024"/>
          <a:ext cx="666704" cy="245311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(+5,3 %)</a:t>
          </a:r>
        </a:p>
      </cdr:txBody>
    </cdr:sp>
  </cdr:relSizeAnchor>
  <cdr:relSizeAnchor xmlns:cdr="http://schemas.openxmlformats.org/drawingml/2006/chartDrawing">
    <cdr:from>
      <cdr:x>0.53101</cdr:x>
      <cdr:y>0.5315</cdr:y>
    </cdr:from>
    <cdr:to>
      <cdr:x>0.61353</cdr:x>
      <cdr:y>0.56685</cdr:y>
    </cdr:to>
    <cdr:sp macro="" textlink="">
      <cdr:nvSpPr>
        <cdr:cNvPr id="12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4931469" y="3645024"/>
          <a:ext cx="766353" cy="24243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(+87,0%)</a:t>
          </a:r>
        </a:p>
      </cdr:txBody>
    </cdr:sp>
  </cdr:relSizeAnchor>
  <cdr:relSizeAnchor xmlns:cdr="http://schemas.openxmlformats.org/drawingml/2006/chartDrawing">
    <cdr:from>
      <cdr:x>0.05804</cdr:x>
      <cdr:y>0.86749</cdr:y>
    </cdr:from>
    <cdr:to>
      <cdr:x>0.15855</cdr:x>
      <cdr:y>0.96505</cdr:y>
    </cdr:to>
    <cdr:sp macro="" textlink="">
      <cdr:nvSpPr>
        <cdr:cNvPr id="13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38981" y="5949280"/>
          <a:ext cx="933424" cy="669067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Налоговые</a:t>
          </a:r>
        </a:p>
        <a:p xmlns:a="http://schemas.openxmlformats.org/drawingml/2006/main">
          <a:pPr algn="ctr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поступления всего</a:t>
          </a:r>
        </a:p>
      </cdr:txBody>
    </cdr:sp>
  </cdr:relSizeAnchor>
  <cdr:relSizeAnchor xmlns:cdr="http://schemas.openxmlformats.org/drawingml/2006/chartDrawing">
    <cdr:from>
      <cdr:x>0.20536</cdr:x>
      <cdr:y>0.87799</cdr:y>
    </cdr:from>
    <cdr:to>
      <cdr:x>0.26279</cdr:x>
      <cdr:y>0.9284</cdr:y>
    </cdr:to>
    <cdr:sp macro="" textlink="">
      <cdr:nvSpPr>
        <cdr:cNvPr id="14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907133" y="6021288"/>
          <a:ext cx="533345" cy="34571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НДФЛ</a:t>
          </a:r>
        </a:p>
      </cdr:txBody>
    </cdr:sp>
  </cdr:relSizeAnchor>
  <cdr:relSizeAnchor xmlns:cdr="http://schemas.openxmlformats.org/drawingml/2006/chartDrawing">
    <cdr:from>
      <cdr:x>0.30359</cdr:x>
      <cdr:y>0.88618</cdr:y>
    </cdr:from>
    <cdr:to>
      <cdr:x>0.36969</cdr:x>
      <cdr:y>0.92316</cdr:y>
    </cdr:to>
    <cdr:sp macro="" textlink="">
      <cdr:nvSpPr>
        <cdr:cNvPr id="15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819400" y="5191125"/>
          <a:ext cx="613879" cy="21661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Акцизы</a:t>
          </a:r>
        </a:p>
      </cdr:txBody>
    </cdr:sp>
  </cdr:relSizeAnchor>
  <cdr:relSizeAnchor xmlns:cdr="http://schemas.openxmlformats.org/drawingml/2006/chartDrawing">
    <cdr:from>
      <cdr:x>0.45642</cdr:x>
      <cdr:y>0.88618</cdr:y>
    </cdr:from>
    <cdr:to>
      <cdr:x>0.52252</cdr:x>
      <cdr:y>0.92316</cdr:y>
    </cdr:to>
    <cdr:sp macro="" textlink="">
      <cdr:nvSpPr>
        <cdr:cNvPr id="16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4238670" y="5191132"/>
          <a:ext cx="613863" cy="21662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УСНО</a:t>
          </a:r>
        </a:p>
      </cdr:txBody>
    </cdr:sp>
  </cdr:relSizeAnchor>
  <cdr:relSizeAnchor xmlns:cdr="http://schemas.openxmlformats.org/drawingml/2006/chartDrawing">
    <cdr:from>
      <cdr:x>0.51692</cdr:x>
      <cdr:y>0.88618</cdr:y>
    </cdr:from>
    <cdr:to>
      <cdr:x>0.58302</cdr:x>
      <cdr:y>0.92316</cdr:y>
    </cdr:to>
    <cdr:sp macro="" textlink="">
      <cdr:nvSpPr>
        <cdr:cNvPr id="17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4800600" y="5191125"/>
          <a:ext cx="613879" cy="21661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/>
        <a:p xmlns:a="http://schemas.openxmlformats.org/drawingml/2006/main">
          <a:endParaRPr lang="ru-RU"/>
        </a:p>
      </cdr:txBody>
    </cdr:sp>
  </cdr:relSizeAnchor>
  <cdr:relSizeAnchor xmlns:cdr="http://schemas.openxmlformats.org/drawingml/2006/chartDrawing">
    <cdr:from>
      <cdr:x>0.60205</cdr:x>
      <cdr:y>0.88618</cdr:y>
    </cdr:from>
    <cdr:to>
      <cdr:x>0.66815</cdr:x>
      <cdr:y>0.92316</cdr:y>
    </cdr:to>
    <cdr:sp macro="" textlink="">
      <cdr:nvSpPr>
        <cdr:cNvPr id="18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591177" y="5191120"/>
          <a:ext cx="613863" cy="21662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l" rtl="0">
            <a:defRPr sz="1000"/>
          </a:pPr>
          <a:r>
            <a:rPr lang="ru-RU" sz="110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ЕСХН</a:t>
          </a:r>
        </a:p>
      </cdr:txBody>
    </cdr:sp>
  </cdr:relSizeAnchor>
  <cdr:relSizeAnchor xmlns:cdr="http://schemas.openxmlformats.org/drawingml/2006/chartDrawing">
    <cdr:from>
      <cdr:x>0.72103</cdr:x>
      <cdr:y>0.87154</cdr:y>
    </cdr:from>
    <cdr:to>
      <cdr:x>0.80513</cdr:x>
      <cdr:y>0.96423</cdr:y>
    </cdr:to>
    <cdr:sp macro="" textlink="">
      <cdr:nvSpPr>
        <cdr:cNvPr id="19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696075" y="5105400"/>
          <a:ext cx="781050" cy="54292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defRPr sz="1000"/>
          </a:pPr>
          <a:r>
            <a:rPr lang="ru-RU" sz="110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Патентная система</a:t>
          </a:r>
        </a:p>
      </cdr:txBody>
    </cdr:sp>
  </cdr:relSizeAnchor>
  <cdr:relSizeAnchor xmlns:cdr="http://schemas.openxmlformats.org/drawingml/2006/chartDrawing">
    <cdr:from>
      <cdr:x>0.83077</cdr:x>
      <cdr:y>0.88293</cdr:y>
    </cdr:from>
    <cdr:to>
      <cdr:x>0.94667</cdr:x>
      <cdr:y>0.93984</cdr:y>
    </cdr:to>
    <cdr:sp macro="" textlink="">
      <cdr:nvSpPr>
        <cdr:cNvPr id="20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7715251" y="5172074"/>
          <a:ext cx="1076324" cy="33337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7432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l" rtl="0">
            <a:defRPr sz="1000"/>
          </a:pPr>
          <a:r>
            <a:rPr lang="ru-RU" sz="11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Госпошлина</a:t>
          </a:r>
        </a:p>
      </cdr:txBody>
    </cdr:sp>
  </cdr:relSizeAnchor>
</c:userShapes>
</file>

<file path=ppt/drawings/drawing4.xml><?xml version="1.0" encoding="utf-8"?>
<c:userShapes xmlns:c="http://schemas.openxmlformats.org/drawingml/2006/chart">
  <cdr:relSizeAnchor xmlns:cdr="http://schemas.openxmlformats.org/drawingml/2006/chartDrawing">
    <cdr:from>
      <cdr:x>0.2395</cdr:x>
      <cdr:y>0.01665</cdr:y>
    </cdr:from>
    <cdr:to>
      <cdr:x>0.67664</cdr:x>
      <cdr:y>0.07713</cdr:y>
    </cdr:to>
    <cdr:sp macro="" textlink="">
      <cdr:nvSpPr>
        <cdr:cNvPr id="8193" name="Text Box 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188581" y="98811"/>
          <a:ext cx="3988870" cy="34737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32004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6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Неналоговые доходы (тыс. руб.)</a:t>
          </a:r>
        </a:p>
      </cdr:txBody>
    </cdr:sp>
  </cdr:relSizeAnchor>
  <cdr:relSizeAnchor xmlns:cdr="http://schemas.openxmlformats.org/drawingml/2006/chartDrawing">
    <cdr:from>
      <cdr:x>0.28304</cdr:x>
      <cdr:y>0.63522</cdr:y>
    </cdr:from>
    <cdr:to>
      <cdr:x>0.38224</cdr:x>
      <cdr:y>0.68144</cdr:y>
    </cdr:to>
    <cdr:sp macro="" textlink="">
      <cdr:nvSpPr>
        <cdr:cNvPr id="8194" name="Text Box 2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585888" y="3651607"/>
          <a:ext cx="905228" cy="265471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4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 </a:t>
          </a:r>
        </a:p>
      </cdr:txBody>
    </cdr:sp>
  </cdr:relSizeAnchor>
  <cdr:relSizeAnchor xmlns:cdr="http://schemas.openxmlformats.org/drawingml/2006/chartDrawing">
    <cdr:from>
      <cdr:x>0.61025</cdr:x>
      <cdr:y>0.5315</cdr:y>
    </cdr:from>
    <cdr:to>
      <cdr:x>0.68323</cdr:x>
      <cdr:y>0.57422</cdr:y>
    </cdr:to>
    <cdr:sp macro="" textlink="">
      <cdr:nvSpPr>
        <cdr:cNvPr id="8195" name="Text Box 3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580113" y="3645024"/>
          <a:ext cx="667330" cy="29297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(+39,4%)</a:t>
          </a:r>
        </a:p>
      </cdr:txBody>
    </cdr:sp>
  </cdr:relSizeAnchor>
  <cdr:relSizeAnchor xmlns:cdr="http://schemas.openxmlformats.org/drawingml/2006/chartDrawing">
    <cdr:from>
      <cdr:x>0.752</cdr:x>
      <cdr:y>0.668</cdr:y>
    </cdr:from>
    <cdr:to>
      <cdr:x>0.81079</cdr:x>
      <cdr:y>0.71618</cdr:y>
    </cdr:to>
    <cdr:sp macro="" textlink="">
      <cdr:nvSpPr>
        <cdr:cNvPr id="8196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876257" y="4581128"/>
          <a:ext cx="537589" cy="330418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lnSpc>
              <a:spcPts val="1600"/>
            </a:lnSpc>
            <a:defRPr sz="1000"/>
          </a:pPr>
          <a:r>
            <a:rPr lang="ru-RU" sz="1075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</a:t>
          </a:r>
          <a:r>
            <a:rPr lang="ru-RU" sz="105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0,00%) </a:t>
          </a:r>
          <a:r>
            <a:rPr lang="ru-RU" sz="1450" b="0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 </a:t>
          </a:r>
        </a:p>
        <a:p xmlns:a="http://schemas.openxmlformats.org/drawingml/2006/main">
          <a:pPr algn="l" rtl="0">
            <a:lnSpc>
              <a:spcPts val="1500"/>
            </a:lnSpc>
            <a:defRPr sz="1000"/>
          </a:pPr>
          <a:endParaRPr lang="ru-RU" sz="1450" b="0" i="0" u="none" strike="noStrike" baseline="0" dirty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0.20863</cdr:x>
      <cdr:y>0.12201</cdr:y>
    </cdr:from>
    <cdr:to>
      <cdr:x>0.28159</cdr:x>
      <cdr:y>0.15191</cdr:y>
    </cdr:to>
    <cdr:sp macro="" textlink="">
      <cdr:nvSpPr>
        <cdr:cNvPr id="8197" name="Text Box 5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907705" y="836712"/>
          <a:ext cx="667146" cy="20505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 ( -2,3%)</a:t>
          </a:r>
          <a:endParaRPr lang="ru-RU" sz="1150" b="1" i="0" u="none" strike="noStrike" baseline="0" dirty="0">
            <a:solidFill>
              <a:srgbClr val="000000"/>
            </a:solidFill>
            <a:latin typeface="Arial Cyr"/>
            <a:cs typeface="Arial Cyr"/>
          </a:endParaRPr>
        </a:p>
        <a:p xmlns:a="http://schemas.openxmlformats.org/drawingml/2006/main">
          <a:pPr algn="l" rtl="0">
            <a:defRPr sz="1000"/>
          </a:pPr>
          <a:endParaRPr lang="ru-RU" sz="1150" b="1" i="0" u="none" strike="noStrike" baseline="0" dirty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0.46063</cdr:x>
      <cdr:y>0.7205</cdr:y>
    </cdr:from>
    <cdr:to>
      <cdr:x>0.5259</cdr:x>
      <cdr:y>0.75759</cdr:y>
    </cdr:to>
    <cdr:sp macro="" textlink="">
      <cdr:nvSpPr>
        <cdr:cNvPr id="697350" name="Text Box 6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4211961" y="4941168"/>
          <a:ext cx="596827" cy="254408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27432" tIns="22860" rIns="0" bIns="0" anchor="t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(- 75,3%)</a:t>
          </a:r>
        </a:p>
      </cdr:txBody>
    </cdr:sp>
  </cdr:relSizeAnchor>
  <cdr:relSizeAnchor xmlns:cdr="http://schemas.openxmlformats.org/drawingml/2006/chartDrawing">
    <cdr:from>
      <cdr:x>0.6086</cdr:x>
      <cdr:y>0.45968</cdr:y>
    </cdr:from>
    <cdr:to>
      <cdr:x>0.67664</cdr:x>
      <cdr:y>0.49951</cdr:y>
    </cdr:to>
    <cdr:sp macro="" textlink="">
      <cdr:nvSpPr>
        <cdr:cNvPr id="8199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556660" y="2643381"/>
          <a:ext cx="620791" cy="228757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/>
        <a:lstStyle xmlns:a="http://schemas.openxmlformats.org/drawingml/2006/main"/>
        <a:p xmlns:a="http://schemas.openxmlformats.org/drawingml/2006/main">
          <a:endParaRPr lang="ru-RU"/>
        </a:p>
      </cdr:txBody>
    </cdr:sp>
  </cdr:relSizeAnchor>
  <cdr:relSizeAnchor xmlns:cdr="http://schemas.openxmlformats.org/drawingml/2006/chartDrawing">
    <cdr:from>
      <cdr:x>0.3425</cdr:x>
      <cdr:y>0.5315</cdr:y>
    </cdr:from>
    <cdr:to>
      <cdr:x>0.40335</cdr:x>
      <cdr:y>0.57305</cdr:y>
    </cdr:to>
    <cdr:sp macro="" textlink="">
      <cdr:nvSpPr>
        <cdr:cNvPr id="8200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3131841" y="3645024"/>
          <a:ext cx="556413" cy="28495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 -10,3%)</a:t>
          </a:r>
        </a:p>
      </cdr:txBody>
    </cdr:sp>
  </cdr:relSizeAnchor>
  <cdr:relSizeAnchor xmlns:cdr="http://schemas.openxmlformats.org/drawingml/2006/chartDrawing">
    <cdr:from>
      <cdr:x>0.92405</cdr:x>
      <cdr:y>0.4895</cdr:y>
    </cdr:from>
    <cdr:to>
      <cdr:x>1</cdr:x>
      <cdr:y>0.53216</cdr:y>
    </cdr:to>
    <cdr:sp macro="" textlink="">
      <cdr:nvSpPr>
        <cdr:cNvPr id="10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8449514" y="3356992"/>
          <a:ext cx="694487" cy="292563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l" rtl="0">
            <a:lnSpc>
              <a:spcPts val="1600"/>
            </a:lnSpc>
            <a:defRPr sz="1000"/>
          </a:pPr>
          <a:r>
            <a:rPr lang="ru-RU" sz="1075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</a:t>
          </a:r>
          <a:r>
            <a:rPr lang="ru-RU" sz="105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-21,4%) </a:t>
          </a:r>
          <a:r>
            <a:rPr lang="ru-RU" sz="1450" b="0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 </a:t>
          </a:r>
        </a:p>
        <a:p xmlns:a="http://schemas.openxmlformats.org/drawingml/2006/main">
          <a:pPr algn="l" rtl="0">
            <a:lnSpc>
              <a:spcPts val="1500"/>
            </a:lnSpc>
            <a:defRPr sz="1000"/>
          </a:pPr>
          <a:endParaRPr lang="ru-RU" sz="1450" b="0" i="0" u="none" strike="noStrike" baseline="0" dirty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0.09838</cdr:x>
      <cdr:y>0.87799</cdr:y>
    </cdr:from>
    <cdr:to>
      <cdr:x>0.21736</cdr:x>
      <cdr:y>0.97932</cdr:y>
    </cdr:to>
    <cdr:sp macro="" textlink="">
      <cdr:nvSpPr>
        <cdr:cNvPr id="11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899593" y="6021288"/>
          <a:ext cx="1087954" cy="69492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lnSpc>
              <a:spcPts val="15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Неналоговые</a:t>
          </a:r>
        </a:p>
        <a:p xmlns:a="http://schemas.openxmlformats.org/drawingml/2006/main">
          <a:pPr algn="ctr" rtl="0">
            <a:lnSpc>
              <a:spcPts val="9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доходы</a:t>
          </a:r>
        </a:p>
        <a:p xmlns:a="http://schemas.openxmlformats.org/drawingml/2006/main">
          <a:pPr algn="ctr" rtl="0">
            <a:lnSpc>
              <a:spcPts val="9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всего </a:t>
          </a:r>
          <a:r>
            <a:rPr lang="ru-RU" sz="1200" b="0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 </a:t>
          </a:r>
        </a:p>
        <a:p xmlns:a="http://schemas.openxmlformats.org/drawingml/2006/main">
          <a:pPr algn="l" rtl="0">
            <a:lnSpc>
              <a:spcPts val="1400"/>
            </a:lnSpc>
            <a:defRPr sz="1000"/>
          </a:pPr>
          <a:endParaRPr lang="ru-RU" sz="1450" b="0" i="0" u="none" strike="noStrike" baseline="0" dirty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0.26375</cdr:x>
      <cdr:y>0.87799</cdr:y>
    </cdr:from>
    <cdr:to>
      <cdr:x>0.38272</cdr:x>
      <cdr:y>0.97932</cdr:y>
    </cdr:to>
    <cdr:sp macro="" textlink="">
      <cdr:nvSpPr>
        <cdr:cNvPr id="13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411761" y="6021288"/>
          <a:ext cx="1087862" cy="69492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lnSpc>
              <a:spcPts val="15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Доходы</a:t>
          </a:r>
        </a:p>
        <a:p xmlns:a="http://schemas.openxmlformats.org/drawingml/2006/main">
          <a:pPr algn="ctr" rtl="0">
            <a:lnSpc>
              <a:spcPts val="9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от </a:t>
          </a:r>
          <a:r>
            <a:rPr lang="ru-RU" sz="1200" b="1" i="0" u="none" strike="noStrike" baseline="0" dirty="0" err="1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использов</a:t>
          </a: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.</a:t>
          </a:r>
        </a:p>
        <a:p xmlns:a="http://schemas.openxmlformats.org/drawingml/2006/main">
          <a:pPr algn="ctr" rtl="0">
            <a:lnSpc>
              <a:spcPts val="9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имущества</a:t>
          </a:r>
          <a:r>
            <a:rPr lang="ru-RU" sz="1200" b="0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 </a:t>
          </a:r>
        </a:p>
        <a:p xmlns:a="http://schemas.openxmlformats.org/drawingml/2006/main">
          <a:pPr algn="l" rtl="0">
            <a:lnSpc>
              <a:spcPts val="1400"/>
            </a:lnSpc>
            <a:defRPr sz="1000"/>
          </a:pPr>
          <a:endParaRPr lang="ru-RU" sz="1450" b="0" i="0" u="none" strike="noStrike" baseline="0" dirty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0.70475</cdr:x>
      <cdr:y>0.86749</cdr:y>
    </cdr:from>
    <cdr:to>
      <cdr:x>0.82373</cdr:x>
      <cdr:y>0.96883</cdr:y>
    </cdr:to>
    <cdr:sp macro="" textlink="">
      <cdr:nvSpPr>
        <cdr:cNvPr id="14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444209" y="5949280"/>
          <a:ext cx="1087953" cy="69492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lnSpc>
              <a:spcPts val="15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Доходы</a:t>
          </a:r>
        </a:p>
        <a:p xmlns:a="http://schemas.openxmlformats.org/drawingml/2006/main">
          <a:pPr algn="ctr" rtl="0">
            <a:lnSpc>
              <a:spcPts val="9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от продажи</a:t>
          </a:r>
        </a:p>
        <a:p xmlns:a="http://schemas.openxmlformats.org/drawingml/2006/main">
          <a:pPr algn="ctr" rtl="0">
            <a:lnSpc>
              <a:spcPts val="9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имущества</a:t>
          </a:r>
          <a:r>
            <a:rPr lang="ru-RU" sz="1200" b="0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 </a:t>
          </a:r>
        </a:p>
        <a:p xmlns:a="http://schemas.openxmlformats.org/drawingml/2006/main">
          <a:pPr algn="l" rtl="0">
            <a:lnSpc>
              <a:spcPts val="1400"/>
            </a:lnSpc>
            <a:defRPr sz="1000"/>
          </a:pPr>
          <a:endParaRPr lang="ru-RU" sz="1450" b="0" i="0" u="none" strike="noStrike" baseline="0" dirty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0.83862</cdr:x>
      <cdr:y>0.86749</cdr:y>
    </cdr:from>
    <cdr:to>
      <cdr:x>0.9576</cdr:x>
      <cdr:y>0.96882</cdr:y>
    </cdr:to>
    <cdr:sp macro="" textlink="">
      <cdr:nvSpPr>
        <cdr:cNvPr id="15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7668345" y="5949280"/>
          <a:ext cx="1087953" cy="694921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ctr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lnSpc>
              <a:spcPts val="15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Штрафы</a:t>
          </a:r>
        </a:p>
      </cdr:txBody>
    </cdr:sp>
  </cdr:relSizeAnchor>
  <cdr:relSizeAnchor xmlns:cdr="http://schemas.openxmlformats.org/drawingml/2006/chartDrawing">
    <cdr:from>
      <cdr:x>0.54474</cdr:x>
      <cdr:y>0.88206</cdr:y>
    </cdr:from>
    <cdr:to>
      <cdr:x>0.66372</cdr:x>
      <cdr:y>0.98339</cdr:y>
    </cdr:to>
    <cdr:sp macro="" textlink="">
      <cdr:nvSpPr>
        <cdr:cNvPr id="16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276850" y="5057775"/>
          <a:ext cx="1152525" cy="58102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lnSpc>
              <a:spcPts val="1600"/>
            </a:lnSpc>
            <a:defRPr sz="1000"/>
          </a:pPr>
          <a:r>
            <a:rPr lang="ru-RU" sz="1200" b="1" i="0" u="none" strike="noStrike" baseline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Доходы</a:t>
          </a:r>
        </a:p>
        <a:p xmlns:a="http://schemas.openxmlformats.org/drawingml/2006/main">
          <a:pPr algn="ctr" rtl="0">
            <a:lnSpc>
              <a:spcPts val="1000"/>
            </a:lnSpc>
            <a:defRPr sz="1000"/>
          </a:pPr>
          <a:r>
            <a:rPr lang="ru-RU" sz="1200" b="1" i="0" u="none" strike="noStrike" baseline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от оказания платных услуг</a:t>
          </a:r>
          <a:endParaRPr lang="ru-RU" sz="1200" b="0" i="0" u="none" strike="noStrike" baseline="0">
            <a:solidFill>
              <a:srgbClr val="000000"/>
            </a:solidFill>
            <a:latin typeface="Times New Roman" pitchFamily="18" charset="0"/>
            <a:cs typeface="Times New Roman" pitchFamily="18" charset="0"/>
          </a:endParaRPr>
        </a:p>
        <a:p xmlns:a="http://schemas.openxmlformats.org/drawingml/2006/main">
          <a:pPr algn="l" rtl="0">
            <a:lnSpc>
              <a:spcPts val="1500"/>
            </a:lnSpc>
            <a:defRPr sz="1000"/>
          </a:pPr>
          <a:endParaRPr lang="ru-RU" sz="1450" b="0" i="0" u="none" strike="noStrike" baseline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  <cdr:relSizeAnchor xmlns:cdr="http://schemas.openxmlformats.org/drawingml/2006/chartDrawing">
    <cdr:from>
      <cdr:x>0.40806</cdr:x>
      <cdr:y>0.8804</cdr:y>
    </cdr:from>
    <cdr:to>
      <cdr:x>0.52704</cdr:x>
      <cdr:y>0.99834</cdr:y>
    </cdr:to>
    <cdr:sp macro="" textlink="">
      <cdr:nvSpPr>
        <cdr:cNvPr id="17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3952875" y="5048250"/>
          <a:ext cx="1152525" cy="67627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t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lnSpc>
              <a:spcPts val="15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Платежи при</a:t>
          </a:r>
        </a:p>
        <a:p xmlns:a="http://schemas.openxmlformats.org/drawingml/2006/main">
          <a:pPr algn="ctr" rtl="0">
            <a:lnSpc>
              <a:spcPts val="9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пользовании</a:t>
          </a:r>
        </a:p>
        <a:p xmlns:a="http://schemas.openxmlformats.org/drawingml/2006/main">
          <a:pPr algn="ctr" rtl="0">
            <a:lnSpc>
              <a:spcPts val="9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природными ресурсами</a:t>
          </a:r>
          <a:r>
            <a:rPr lang="ru-RU" sz="1200" b="0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 </a:t>
          </a:r>
        </a:p>
        <a:p xmlns:a="http://schemas.openxmlformats.org/drawingml/2006/main">
          <a:pPr algn="l" rtl="0">
            <a:lnSpc>
              <a:spcPts val="1400"/>
            </a:lnSpc>
            <a:defRPr sz="1000"/>
          </a:pPr>
          <a:endParaRPr lang="ru-RU" sz="1450" b="0" i="0" u="none" strike="noStrike" baseline="0" dirty="0">
            <a:solidFill>
              <a:srgbClr val="000000"/>
            </a:solidFill>
            <a:latin typeface="Arial Cyr"/>
            <a:cs typeface="Arial Cyr"/>
          </a:endParaRPr>
        </a:p>
      </cdr:txBody>
    </cdr:sp>
  </cdr:relSizeAnchor>
</c:userShapes>
</file>

<file path=ppt/drawings/drawing5.xml><?xml version="1.0" encoding="utf-8"?>
<c:userShapes xmlns:c="http://schemas.openxmlformats.org/drawingml/2006/chart">
  <cdr:relSizeAnchor xmlns:cdr="http://schemas.openxmlformats.org/drawingml/2006/chartDrawing">
    <cdr:from>
      <cdr:x>0.81439</cdr:x>
      <cdr:y>0.26876</cdr:y>
    </cdr:from>
    <cdr:to>
      <cdr:x>0.90734</cdr:x>
      <cdr:y>0.31414</cdr:y>
    </cdr:to>
    <cdr:sp macro="" textlink="">
      <cdr:nvSpPr>
        <cdr:cNvPr id="698369" name="Text Box 2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7570897" y="1466872"/>
          <a:ext cx="864100" cy="247622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>
          <a:noFill/>
        </a:ln>
      </cdr:spPr>
      <cdr:txBody>
        <a:bodyPr xmlns:a="http://schemas.openxmlformats.org/drawingml/2006/main" vertOverflow="clip" wrap="square" lIns="27432" tIns="22860" rIns="0" bIns="0" anchor="t"/>
        <a:lstStyle xmlns:a="http://schemas.openxmlformats.org/drawingml/2006/main"/>
        <a:p xmlns:a="http://schemas.openxmlformats.org/drawingml/2006/main">
          <a:endParaRPr lang="ru-RU"/>
        </a:p>
      </cdr:txBody>
    </cdr:sp>
  </cdr:relSizeAnchor>
  <cdr:relSizeAnchor xmlns:cdr="http://schemas.openxmlformats.org/drawingml/2006/chartDrawing">
    <cdr:from>
      <cdr:x>0.18827</cdr:x>
      <cdr:y>0.15978</cdr:y>
    </cdr:from>
    <cdr:to>
      <cdr:x>0.20904</cdr:x>
      <cdr:y>0.15511</cdr:y>
    </cdr:to>
    <cdr:sp macro="" textlink="">
      <cdr:nvSpPr>
        <cdr:cNvPr id="10243" name="Text Box 3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608173" y="876760"/>
          <a:ext cx="177022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75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( 36,6 % )</a:t>
          </a:r>
          <a:r>
            <a:rPr lang="ru-RU" sz="1525" b="0" i="0" u="none" strike="noStrike" baseline="0">
              <a:solidFill>
                <a:srgbClr val="000000"/>
              </a:solidFill>
              <a:latin typeface="Arial Cyr"/>
              <a:cs typeface="Arial Cyr"/>
            </a:rPr>
            <a:t> </a:t>
          </a:r>
        </a:p>
      </cdr:txBody>
    </cdr:sp>
  </cdr:relSizeAnchor>
  <cdr:relSizeAnchor xmlns:cdr="http://schemas.openxmlformats.org/drawingml/2006/chartDrawing">
    <cdr:from>
      <cdr:x>0.21596</cdr:x>
      <cdr:y>0.04949</cdr:y>
    </cdr:from>
    <cdr:to>
      <cdr:x>0.23376</cdr:x>
      <cdr:y>0.04163</cdr:y>
    </cdr:to>
    <cdr:sp macro="" textlink="">
      <cdr:nvSpPr>
        <cdr:cNvPr id="10244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844203" y="273742"/>
          <a:ext cx="151733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75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 </a:t>
          </a:r>
        </a:p>
      </cdr:txBody>
    </cdr:sp>
  </cdr:relSizeAnchor>
  <cdr:relSizeAnchor xmlns:cdr="http://schemas.openxmlformats.org/drawingml/2006/chartDrawing">
    <cdr:from>
      <cdr:x>0.27034</cdr:x>
      <cdr:y>0.14087</cdr:y>
    </cdr:from>
    <cdr:to>
      <cdr:x>0.2921</cdr:x>
      <cdr:y>0.13448</cdr:y>
    </cdr:to>
    <cdr:sp macro="" textlink="">
      <cdr:nvSpPr>
        <cdr:cNvPr id="10245" name="Text Box 5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307832" y="773347"/>
          <a:ext cx="185452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175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 -15,4% )</a:t>
          </a:r>
        </a:p>
      </cdr:txBody>
    </cdr:sp>
  </cdr:relSizeAnchor>
  <cdr:relSizeAnchor xmlns:cdr="http://schemas.openxmlformats.org/drawingml/2006/chartDrawing">
    <cdr:from>
      <cdr:x>0.19288</cdr:x>
      <cdr:y>0.11151</cdr:y>
    </cdr:from>
    <cdr:to>
      <cdr:x>0.26704</cdr:x>
      <cdr:y>0.15203</cdr:y>
    </cdr:to>
    <cdr:sp macro="" textlink="">
      <cdr:nvSpPr>
        <cdr:cNvPr id="10246" name="Text Box 6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763688" y="764703"/>
          <a:ext cx="678119" cy="277886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 + 3,4%)</a:t>
          </a:r>
          <a:r>
            <a:rPr lang="ru-RU" sz="1000" b="0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 </a:t>
          </a:r>
        </a:p>
      </cdr:txBody>
    </cdr:sp>
  </cdr:relSizeAnchor>
  <cdr:relSizeAnchor xmlns:cdr="http://schemas.openxmlformats.org/drawingml/2006/chartDrawing">
    <cdr:from>
      <cdr:x>0.45245</cdr:x>
      <cdr:y>0.5577</cdr:y>
    </cdr:from>
    <cdr:to>
      <cdr:x>0.51332</cdr:x>
      <cdr:y>0.60558</cdr:y>
    </cdr:to>
    <cdr:sp macro="" textlink="">
      <cdr:nvSpPr>
        <cdr:cNvPr id="10247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4206128" y="3043829"/>
          <a:ext cx="565898" cy="261346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0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 +6,0%) </a:t>
          </a:r>
        </a:p>
      </cdr:txBody>
    </cdr:sp>
  </cdr:relSizeAnchor>
  <cdr:relSizeAnchor xmlns:cdr="http://schemas.openxmlformats.org/drawingml/2006/chartDrawing">
    <cdr:from>
      <cdr:x>0.67527</cdr:x>
      <cdr:y>0.40002</cdr:y>
    </cdr:from>
    <cdr:to>
      <cdr:x>0.7482</cdr:x>
      <cdr:y>0.42434</cdr:y>
    </cdr:to>
    <cdr:sp macro="" textlink="">
      <cdr:nvSpPr>
        <cdr:cNvPr id="10248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759764" y="2190239"/>
          <a:ext cx="621684" cy="132959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/>
        <a:lstStyle xmlns:a="http://schemas.openxmlformats.org/drawingml/2006/main"/>
        <a:p xmlns:a="http://schemas.openxmlformats.org/drawingml/2006/main">
          <a:endParaRPr lang="ru-RU"/>
        </a:p>
      </cdr:txBody>
    </cdr:sp>
  </cdr:relSizeAnchor>
  <cdr:relSizeAnchor xmlns:cdr="http://schemas.openxmlformats.org/drawingml/2006/chartDrawing">
    <cdr:from>
      <cdr:x>0.61025</cdr:x>
      <cdr:y>0.30717</cdr:y>
    </cdr:from>
    <cdr:to>
      <cdr:x>0.68112</cdr:x>
      <cdr:y>0.35488</cdr:y>
    </cdr:to>
    <cdr:sp macro="" textlink="">
      <cdr:nvSpPr>
        <cdr:cNvPr id="10249" name="Text Box 9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580113" y="2106572"/>
          <a:ext cx="648072" cy="32719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 + 2,2%)</a:t>
          </a:r>
        </a:p>
      </cdr:txBody>
    </cdr:sp>
  </cdr:relSizeAnchor>
  <cdr:relSizeAnchor xmlns:cdr="http://schemas.openxmlformats.org/drawingml/2006/chartDrawing">
    <cdr:from>
      <cdr:x>0.87799</cdr:x>
      <cdr:y>0.71</cdr:y>
    </cdr:from>
    <cdr:to>
      <cdr:x>0.94779</cdr:x>
      <cdr:y>0.75082</cdr:y>
    </cdr:to>
    <cdr:sp macro="" textlink="">
      <cdr:nvSpPr>
        <cdr:cNvPr id="10250" name="Text Box 10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8028384" y="4869159"/>
          <a:ext cx="638251" cy="27994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 +7,3 %)</a:t>
          </a:r>
        </a:p>
      </cdr:txBody>
    </cdr:sp>
  </cdr:relSizeAnchor>
  <cdr:relSizeAnchor xmlns:cdr="http://schemas.openxmlformats.org/drawingml/2006/chartDrawing">
    <cdr:from>
      <cdr:x>0.12201</cdr:x>
      <cdr:y>0.86749</cdr:y>
    </cdr:from>
    <cdr:to>
      <cdr:x>0.26955</cdr:x>
      <cdr:y>0.94742</cdr:y>
    </cdr:to>
    <cdr:sp macro="" textlink="">
      <cdr:nvSpPr>
        <cdr:cNvPr id="11" name="Text Box 6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115616" y="5949279"/>
          <a:ext cx="1349106" cy="54816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ctr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Всего</a:t>
          </a:r>
          <a:r>
            <a:rPr lang="ru-RU" sz="14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 </a:t>
          </a:r>
        </a:p>
      </cdr:txBody>
    </cdr:sp>
  </cdr:relSizeAnchor>
  <cdr:relSizeAnchor xmlns:cdr="http://schemas.openxmlformats.org/drawingml/2006/chartDrawing">
    <cdr:from>
      <cdr:x>0.31888</cdr:x>
      <cdr:y>0.87799</cdr:y>
    </cdr:from>
    <cdr:to>
      <cdr:x>0.51638</cdr:x>
      <cdr:y>0.95792</cdr:y>
    </cdr:to>
    <cdr:sp macro="" textlink="">
      <cdr:nvSpPr>
        <cdr:cNvPr id="12" name="Text Box 6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915816" y="6021287"/>
          <a:ext cx="1805940" cy="54816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ctr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lnSpc>
              <a:spcPts val="10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Дотации на </a:t>
          </a:r>
          <a:r>
            <a:rPr lang="ru-RU" sz="1200" b="1" i="0" u="none" strike="noStrike" baseline="0" dirty="0" err="1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выравнива-ние</a:t>
          </a: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 бюджетной обеспеченности </a:t>
          </a:r>
        </a:p>
      </cdr:txBody>
    </cdr:sp>
  </cdr:relSizeAnchor>
  <cdr:relSizeAnchor xmlns:cdr="http://schemas.openxmlformats.org/drawingml/2006/chartDrawing">
    <cdr:from>
      <cdr:x>0.75987</cdr:x>
      <cdr:y>0.87799</cdr:y>
    </cdr:from>
    <cdr:to>
      <cdr:x>0.90716</cdr:x>
      <cdr:y>0.95792</cdr:y>
    </cdr:to>
    <cdr:sp macro="" textlink="">
      <cdr:nvSpPr>
        <cdr:cNvPr id="13" name="Text Box 6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948264" y="6021287"/>
          <a:ext cx="1346820" cy="54816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ctr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lnSpc>
              <a:spcPts val="1000"/>
            </a:lnSpc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Иные межбюджетные трансферты </a:t>
          </a:r>
        </a:p>
      </cdr:txBody>
    </cdr:sp>
  </cdr:relSizeAnchor>
  <cdr:relSizeAnchor xmlns:cdr="http://schemas.openxmlformats.org/drawingml/2006/chartDrawing">
    <cdr:from>
      <cdr:x>0.54725</cdr:x>
      <cdr:y>0.87799</cdr:y>
    </cdr:from>
    <cdr:to>
      <cdr:x>0.6943</cdr:x>
      <cdr:y>0.9395</cdr:y>
    </cdr:to>
    <cdr:sp macro="" textlink="">
      <cdr:nvSpPr>
        <cdr:cNvPr id="14" name="Text Box 6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004048" y="6021287"/>
          <a:ext cx="1344625" cy="42179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wrap="square" lIns="27432" tIns="22860" rIns="0" bIns="0" anchor="ctr" upright="1"/>
        <a:lstStyle xmlns:a="http://schemas.openxmlformats.org/drawingml/2006/main">
          <a:lvl1pPr marL="0" indent="0">
            <a:defRPr sz="1100">
              <a:latin typeface="Calibri"/>
            </a:defRPr>
          </a:lvl1pPr>
          <a:lvl2pPr marL="457200" indent="0">
            <a:defRPr sz="1100">
              <a:latin typeface="Calibri"/>
            </a:defRPr>
          </a:lvl2pPr>
          <a:lvl3pPr marL="914400" indent="0">
            <a:defRPr sz="1100">
              <a:latin typeface="Calibri"/>
            </a:defRPr>
          </a:lvl3pPr>
          <a:lvl4pPr marL="1371600" indent="0">
            <a:defRPr sz="1100">
              <a:latin typeface="Calibri"/>
            </a:defRPr>
          </a:lvl4pPr>
          <a:lvl5pPr marL="1828800" indent="0">
            <a:defRPr sz="1100">
              <a:latin typeface="Calibri"/>
            </a:defRPr>
          </a:lvl5pPr>
          <a:lvl6pPr marL="2286000" indent="0">
            <a:defRPr sz="1100">
              <a:latin typeface="Calibri"/>
            </a:defRPr>
          </a:lvl6pPr>
          <a:lvl7pPr marL="2743200" indent="0">
            <a:defRPr sz="1100">
              <a:latin typeface="Calibri"/>
            </a:defRPr>
          </a:lvl7pPr>
          <a:lvl8pPr marL="3200400" indent="0">
            <a:defRPr sz="1100">
              <a:latin typeface="Calibri"/>
            </a:defRPr>
          </a:lvl8pPr>
          <a:lvl9pPr marL="3657600" indent="0">
            <a:defRPr sz="1100">
              <a:latin typeface="Calibri"/>
            </a:defRPr>
          </a:lvl9pPr>
        </a:lstStyle>
        <a:p xmlns:a="http://schemas.openxmlformats.org/drawingml/2006/main">
          <a:pPr algn="ctr" rtl="0"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Субвенции</a:t>
          </a:r>
          <a:r>
            <a:rPr lang="ru-RU" sz="1400" b="1" i="0" u="none" strike="noStrike" baseline="0" dirty="0">
              <a:solidFill>
                <a:srgbClr val="000000"/>
              </a:solidFill>
              <a:latin typeface="Times New Roman" pitchFamily="18" charset="0"/>
              <a:cs typeface="Times New Roman" pitchFamily="18" charset="0"/>
            </a:rPr>
            <a:t> </a:t>
          </a:r>
        </a:p>
      </cdr:txBody>
    </cdr:sp>
  </cdr:relSizeAnchor>
</c:userShapes>
</file>

<file path=ppt/drawings/drawing6.xml><?xml version="1.0" encoding="utf-8"?>
<c:userShapes xmlns:c="http://schemas.openxmlformats.org/drawingml/2006/chart">
  <cdr:relSizeAnchor xmlns:cdr="http://schemas.openxmlformats.org/drawingml/2006/chartDrawing">
    <cdr:from>
      <cdr:x>0.01819</cdr:x>
      <cdr:y>0.01572</cdr:y>
    </cdr:from>
    <cdr:to>
      <cdr:x>0.12918</cdr:x>
      <cdr:y>0.13612</cdr:y>
    </cdr:to>
    <cdr:sp macro="" textlink="">
      <cdr:nvSpPr>
        <cdr:cNvPr id="148481" name="Text Box 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58399" y="50800"/>
          <a:ext cx="949405" cy="411451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4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2022 год</a:t>
          </a:r>
        </a:p>
      </cdr:txBody>
    </cdr:sp>
  </cdr:relSizeAnchor>
</c:userShapes>
</file>

<file path=ppt/drawings/drawing7.xml><?xml version="1.0" encoding="utf-8"?>
<c:userShapes xmlns:c="http://schemas.openxmlformats.org/drawingml/2006/chart">
  <cdr:relSizeAnchor xmlns:cdr="http://schemas.openxmlformats.org/drawingml/2006/chartDrawing">
    <cdr:from>
      <cdr:x>0.01768</cdr:x>
      <cdr:y>0.02798</cdr:y>
    </cdr:from>
    <cdr:to>
      <cdr:x>0.12349</cdr:x>
      <cdr:y>0.17957</cdr:y>
    </cdr:to>
    <cdr:sp macro="" textlink="">
      <cdr:nvSpPr>
        <cdr:cNvPr id="149505" name="Text Box 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45303" y="67426"/>
          <a:ext cx="869598" cy="365315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4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2023 год</a:t>
          </a:r>
        </a:p>
      </cdr:txBody>
    </cdr:sp>
  </cdr:relSizeAnchor>
</c:userShapes>
</file>

<file path=ppt/drawings/drawing8.xml><?xml version="1.0" encoding="utf-8"?>
<c:userShapes xmlns:c="http://schemas.openxmlformats.org/drawingml/2006/chart">
  <cdr:relSizeAnchor xmlns:cdr="http://schemas.openxmlformats.org/drawingml/2006/chartDrawing">
    <cdr:from>
      <cdr:x>0.311</cdr:x>
      <cdr:y>0.3635</cdr:y>
    </cdr:from>
    <cdr:to>
      <cdr:x>0.68112</cdr:x>
      <cdr:y>0.4685</cdr:y>
    </cdr:to>
    <cdr:sp macro="" textlink="">
      <cdr:nvSpPr>
        <cdr:cNvPr id="202753" name="Line 1025"/>
        <cdr:cNvSpPr>
          <a:spLocks xmlns:a="http://schemas.openxmlformats.org/drawingml/2006/main" noChangeShapeType="1"/>
        </cdr:cNvSpPr>
      </cdr:nvSpPr>
      <cdr:spPr bwMode="auto">
        <a:xfrm xmlns:a="http://schemas.openxmlformats.org/drawingml/2006/main" flipV="1">
          <a:off x="2843809" y="2492896"/>
          <a:ext cx="3384376" cy="720080"/>
        </a:xfrm>
        <a:prstGeom xmlns:a="http://schemas.openxmlformats.org/drawingml/2006/main" prst="line">
          <a:avLst/>
        </a:prstGeom>
        <a:noFill xmlns:a="http://schemas.openxmlformats.org/drawingml/2006/main"/>
        <a:ln xmlns:a="http://schemas.openxmlformats.org/drawingml/2006/main" w="44450">
          <a:solidFill>
            <a:srgbClr val="FF0000"/>
          </a:solidFill>
          <a:round/>
          <a:headEnd/>
          <a:tailEnd type="stealth" w="lg" len="lg"/>
        </a:ln>
      </cdr:spPr>
      <cdr:txBody>
        <a:bodyPr xmlns:a="http://schemas.openxmlformats.org/drawingml/2006/main"/>
        <a:lstStyle xmlns:a="http://schemas.openxmlformats.org/drawingml/2006/main"/>
        <a:p xmlns:a="http://schemas.openxmlformats.org/drawingml/2006/main">
          <a:endParaRPr lang="ru-RU"/>
        </a:p>
      </cdr:txBody>
    </cdr:sp>
  </cdr:relSizeAnchor>
  <cdr:relSizeAnchor xmlns:cdr="http://schemas.openxmlformats.org/drawingml/2006/chartDrawing">
    <cdr:from>
      <cdr:x>0.42125</cdr:x>
      <cdr:y>0.29</cdr:y>
    </cdr:from>
    <cdr:to>
      <cdr:x>0.54454</cdr:x>
      <cdr:y>0.36793</cdr:y>
    </cdr:to>
    <cdr:sp macro="" textlink="">
      <cdr:nvSpPr>
        <cdr:cNvPr id="202754" name="Text Box 1026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3851921" y="1988840"/>
          <a:ext cx="1127364" cy="53444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36576" tIns="27432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+ 54 014,37 </a:t>
          </a:r>
        </a:p>
        <a:p xmlns:a="http://schemas.openxmlformats.org/drawingml/2006/main">
          <a:pPr algn="l" rtl="0">
            <a:defRPr sz="1000"/>
          </a:pPr>
          <a:r>
            <a:rPr lang="ru-RU" sz="1200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 + 13,5%)</a:t>
          </a:r>
        </a:p>
      </cdr:txBody>
    </cdr:sp>
  </cdr:relSizeAnchor>
</c:userShapes>
</file>

<file path=ppt/drawings/drawing9.xml><?xml version="1.0" encoding="utf-8"?>
<c:userShapes xmlns:c="http://schemas.openxmlformats.org/drawingml/2006/chart">
  <cdr:relSizeAnchor xmlns:cdr="http://schemas.openxmlformats.org/drawingml/2006/chartDrawing">
    <cdr:from>
      <cdr:x>0.12988</cdr:x>
      <cdr:y>0.542</cdr:y>
    </cdr:from>
    <cdr:to>
      <cdr:x>0.19537</cdr:x>
      <cdr:y>0.59616</cdr:y>
    </cdr:to>
    <cdr:sp macro="" textlink="">
      <cdr:nvSpPr>
        <cdr:cNvPr id="29697" name="Text Box 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187624" y="3717032"/>
          <a:ext cx="598841" cy="37143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900" b="1" i="0" u="none" strike="noStrike" baseline="0" dirty="0">
              <a:solidFill>
                <a:srgbClr val="000000"/>
              </a:solidFill>
              <a:latin typeface="Calibri" pitchFamily="34" charset="0"/>
              <a:cs typeface="Arial Cyr"/>
            </a:rPr>
            <a:t>( + 20,9%)</a:t>
          </a:r>
        </a:p>
      </cdr:txBody>
    </cdr:sp>
  </cdr:relSizeAnchor>
  <cdr:relSizeAnchor xmlns:cdr="http://schemas.openxmlformats.org/drawingml/2006/chartDrawing">
    <cdr:from>
      <cdr:x>0.0055</cdr:x>
      <cdr:y>0.7397</cdr:y>
    </cdr:from>
    <cdr:to>
      <cdr:x>0.0055</cdr:x>
      <cdr:y>0.7397</cdr:y>
    </cdr:to>
    <cdr:sp macro="" textlink="">
      <cdr:nvSpPr>
        <cdr:cNvPr id="29698" name="Text Box 2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0800" y="4819410"/>
          <a:ext cx="0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(+13,3%)</a:t>
          </a:r>
        </a:p>
      </cdr:txBody>
    </cdr:sp>
  </cdr:relSizeAnchor>
  <cdr:relSizeAnchor xmlns:cdr="http://schemas.openxmlformats.org/drawingml/2006/chartDrawing">
    <cdr:from>
      <cdr:x>0.0055</cdr:x>
      <cdr:y>0.7397</cdr:y>
    </cdr:from>
    <cdr:to>
      <cdr:x>0.0055</cdr:x>
      <cdr:y>0.7397</cdr:y>
    </cdr:to>
    <cdr:sp macro="" textlink="">
      <cdr:nvSpPr>
        <cdr:cNvPr id="29699" name="Text Box 3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0800" y="4819410"/>
          <a:ext cx="0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(+37,1%)</a:t>
          </a:r>
        </a:p>
      </cdr:txBody>
    </cdr:sp>
  </cdr:relSizeAnchor>
  <cdr:relSizeAnchor xmlns:cdr="http://schemas.openxmlformats.org/drawingml/2006/chartDrawing">
    <cdr:from>
      <cdr:x>0.02701</cdr:x>
      <cdr:y>0.7397</cdr:y>
    </cdr:from>
    <cdr:to>
      <cdr:x>0.04828</cdr:x>
      <cdr:y>0.7397</cdr:y>
    </cdr:to>
    <cdr:sp macro="" textlink="">
      <cdr:nvSpPr>
        <cdr:cNvPr id="29700" name="Text Box 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43467" y="4819410"/>
          <a:ext cx="190526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(+0,6%)</a:t>
          </a:r>
        </a:p>
      </cdr:txBody>
    </cdr:sp>
  </cdr:relSizeAnchor>
  <cdr:relSizeAnchor xmlns:cdr="http://schemas.openxmlformats.org/drawingml/2006/chartDrawing">
    <cdr:from>
      <cdr:x>0.20922</cdr:x>
      <cdr:y>0.74314</cdr:y>
    </cdr:from>
    <cdr:to>
      <cdr:x>0.36202</cdr:x>
      <cdr:y>0.74314</cdr:y>
    </cdr:to>
    <cdr:sp macro="" textlink="">
      <cdr:nvSpPr>
        <cdr:cNvPr id="29701" name="Text Box 5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1872573" y="4819410"/>
          <a:ext cx="1316557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(+5,9%)</a:t>
          </a:r>
        </a:p>
      </cdr:txBody>
    </cdr:sp>
  </cdr:relSizeAnchor>
  <cdr:relSizeAnchor xmlns:cdr="http://schemas.openxmlformats.org/drawingml/2006/chartDrawing">
    <cdr:from>
      <cdr:x>0.46563</cdr:x>
      <cdr:y>0.7397</cdr:y>
    </cdr:from>
    <cdr:to>
      <cdr:x>0.61744</cdr:x>
      <cdr:y>0.7397</cdr:y>
    </cdr:to>
    <cdr:sp macro="" textlink="">
      <cdr:nvSpPr>
        <cdr:cNvPr id="29702" name="Text Box 6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4053991" y="4819410"/>
          <a:ext cx="1310135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(+36,7%)</a:t>
          </a:r>
        </a:p>
      </cdr:txBody>
    </cdr:sp>
  </cdr:relSizeAnchor>
  <cdr:relSizeAnchor xmlns:cdr="http://schemas.openxmlformats.org/drawingml/2006/chartDrawing">
    <cdr:from>
      <cdr:x>0.61744</cdr:x>
      <cdr:y>0.7397</cdr:y>
    </cdr:from>
    <cdr:to>
      <cdr:x>0.77148</cdr:x>
      <cdr:y>0.7397</cdr:y>
    </cdr:to>
    <cdr:sp macro="" textlink="">
      <cdr:nvSpPr>
        <cdr:cNvPr id="29703" name="Text Box 7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364126" y="4819410"/>
          <a:ext cx="1331543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(-52,0%)</a:t>
          </a:r>
        </a:p>
      </cdr:txBody>
    </cdr:sp>
  </cdr:relSizeAnchor>
  <cdr:relSizeAnchor xmlns:cdr="http://schemas.openxmlformats.org/drawingml/2006/chartDrawing">
    <cdr:from>
      <cdr:x>0.79275</cdr:x>
      <cdr:y>0.7397</cdr:y>
    </cdr:from>
    <cdr:to>
      <cdr:x>0.95246</cdr:x>
      <cdr:y>0.7397</cdr:y>
    </cdr:to>
    <cdr:sp macro="" textlink="">
      <cdr:nvSpPr>
        <cdr:cNvPr id="29704" name="Text Box 8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875491" y="4819410"/>
          <a:ext cx="1378639" cy="0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1050" b="1" i="0" u="none" strike="noStrike" baseline="0">
              <a:solidFill>
                <a:srgbClr val="000000"/>
              </a:solidFill>
              <a:latin typeface="Arial Cyr"/>
              <a:cs typeface="Arial Cyr"/>
            </a:rPr>
            <a:t>(-87,6%)</a:t>
          </a:r>
        </a:p>
      </cdr:txBody>
    </cdr:sp>
  </cdr:relSizeAnchor>
  <cdr:relSizeAnchor xmlns:cdr="http://schemas.openxmlformats.org/drawingml/2006/chartDrawing">
    <cdr:from>
      <cdr:x>0.80234</cdr:x>
      <cdr:y>0.41862</cdr:y>
    </cdr:from>
    <cdr:to>
      <cdr:x>0.86342</cdr:x>
      <cdr:y>0.44569</cdr:y>
    </cdr:to>
    <cdr:sp macro="" textlink="">
      <cdr:nvSpPr>
        <cdr:cNvPr id="29705" name="Text Box 9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942705" y="2724268"/>
          <a:ext cx="528531" cy="176166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endParaRPr lang="ru-RU"/>
        </a:p>
      </cdr:txBody>
    </cdr:sp>
  </cdr:relSizeAnchor>
  <cdr:relSizeAnchor xmlns:cdr="http://schemas.openxmlformats.org/drawingml/2006/chartDrawing">
    <cdr:from>
      <cdr:x>0.2473</cdr:x>
      <cdr:y>0.21029</cdr:y>
    </cdr:from>
    <cdr:to>
      <cdr:x>0.32419</cdr:x>
      <cdr:y>0.23665</cdr:y>
    </cdr:to>
    <cdr:sp macro="" textlink="">
      <cdr:nvSpPr>
        <cdr:cNvPr id="29706" name="Text Box 10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2200107" y="1375951"/>
          <a:ext cx="661490" cy="170884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/>
        <a:lstStyle xmlns:a="http://schemas.openxmlformats.org/drawingml/2006/main"/>
        <a:p xmlns:a="http://schemas.openxmlformats.org/drawingml/2006/main">
          <a:endParaRPr lang="ru-RU"/>
        </a:p>
      </cdr:txBody>
    </cdr:sp>
  </cdr:relSizeAnchor>
  <cdr:relSizeAnchor xmlns:cdr="http://schemas.openxmlformats.org/drawingml/2006/chartDrawing">
    <cdr:from>
      <cdr:x>0.6293</cdr:x>
      <cdr:y>0.0691</cdr:y>
    </cdr:from>
    <cdr:to>
      <cdr:x>0.68019</cdr:x>
      <cdr:y>0.12252</cdr:y>
    </cdr:to>
    <cdr:sp macro="" textlink="">
      <cdr:nvSpPr>
        <cdr:cNvPr id="29707" name="Text Box 11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447109" y="448548"/>
          <a:ext cx="440531" cy="346789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900" b="1" i="0" u="none" strike="noStrike" baseline="0" dirty="0">
              <a:solidFill>
                <a:srgbClr val="000000"/>
              </a:solidFill>
              <a:latin typeface="+mn-lt"/>
              <a:cs typeface="Arial Cyr"/>
            </a:rPr>
            <a:t>( +9,0%)</a:t>
          </a:r>
        </a:p>
      </cdr:txBody>
    </cdr:sp>
  </cdr:relSizeAnchor>
  <cdr:relSizeAnchor xmlns:cdr="http://schemas.openxmlformats.org/drawingml/2006/chartDrawing">
    <cdr:from>
      <cdr:x>0.62724</cdr:x>
      <cdr:y>0.55081</cdr:y>
    </cdr:from>
    <cdr:to>
      <cdr:x>0.69739</cdr:x>
      <cdr:y>0.60878</cdr:y>
    </cdr:to>
    <cdr:sp macro="" textlink="">
      <cdr:nvSpPr>
        <cdr:cNvPr id="29708" name="Text Box 12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5429249" y="3575447"/>
          <a:ext cx="607219" cy="376319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900" b="1" i="0" u="none" strike="noStrike" baseline="0">
              <a:solidFill>
                <a:srgbClr val="000000"/>
              </a:solidFill>
              <a:latin typeface="+mn-lt"/>
              <a:cs typeface="Arial Cyr"/>
            </a:rPr>
            <a:t>( +37,2%)</a:t>
          </a:r>
        </a:p>
      </cdr:txBody>
    </cdr:sp>
  </cdr:relSizeAnchor>
  <cdr:relSizeAnchor xmlns:cdr="http://schemas.openxmlformats.org/drawingml/2006/chartDrawing">
    <cdr:from>
      <cdr:x>0.72837</cdr:x>
      <cdr:y>0.668</cdr:y>
    </cdr:from>
    <cdr:to>
      <cdr:x>0.7887</cdr:x>
      <cdr:y>0.69732</cdr:y>
    </cdr:to>
    <cdr:sp macro="" textlink="">
      <cdr:nvSpPr>
        <cdr:cNvPr id="29709" name="Text Box 13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6660232" y="4581128"/>
          <a:ext cx="551657" cy="201077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900" b="1" i="0" u="none" strike="noStrike" baseline="0" dirty="0">
              <a:solidFill>
                <a:srgbClr val="000000"/>
              </a:solidFill>
              <a:latin typeface="+mn-lt"/>
              <a:cs typeface="Arial Cyr"/>
            </a:rPr>
            <a:t>(</a:t>
          </a:r>
          <a:r>
            <a:rPr lang="en-US" sz="900" b="1" i="0" u="none" strike="noStrike" baseline="0" dirty="0">
              <a:solidFill>
                <a:srgbClr val="000000"/>
              </a:solidFill>
              <a:latin typeface="+mn-lt"/>
              <a:cs typeface="Arial Cyr"/>
            </a:rPr>
            <a:t> </a:t>
          </a:r>
          <a:r>
            <a:rPr lang="ru-RU" sz="900" b="1" i="0" u="none" strike="noStrike" baseline="0" dirty="0">
              <a:solidFill>
                <a:srgbClr val="000000"/>
              </a:solidFill>
              <a:latin typeface="+mn-lt"/>
              <a:cs typeface="Arial Cyr"/>
            </a:rPr>
            <a:t>+6,6%)</a:t>
          </a:r>
        </a:p>
      </cdr:txBody>
    </cdr:sp>
  </cdr:relSizeAnchor>
  <cdr:relSizeAnchor xmlns:cdr="http://schemas.openxmlformats.org/drawingml/2006/chartDrawing">
    <cdr:from>
      <cdr:x>0.83862</cdr:x>
      <cdr:y>0.71</cdr:y>
    </cdr:from>
    <cdr:to>
      <cdr:x>0.88198</cdr:x>
      <cdr:y>0.73761</cdr:y>
    </cdr:to>
    <cdr:sp macro="" textlink="">
      <cdr:nvSpPr>
        <cdr:cNvPr id="29710" name="Text Box 14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7668344" y="4869160"/>
          <a:ext cx="396484" cy="189349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900" b="1" i="0" u="none" strike="noStrike" baseline="0" dirty="0">
              <a:solidFill>
                <a:srgbClr val="000000"/>
              </a:solidFill>
              <a:latin typeface="+mn-lt"/>
              <a:cs typeface="Arial Cyr"/>
            </a:rPr>
            <a:t>(</a:t>
          </a:r>
          <a:r>
            <a:rPr lang="en-US" sz="900" b="1" i="0" u="none" strike="noStrike" baseline="0" dirty="0">
              <a:solidFill>
                <a:srgbClr val="000000"/>
              </a:solidFill>
              <a:latin typeface="+mn-lt"/>
              <a:cs typeface="Arial Cyr"/>
            </a:rPr>
            <a:t> </a:t>
          </a:r>
          <a:r>
            <a:rPr lang="ru-RU" sz="900" b="1" i="0" u="none" strike="noStrike" baseline="0" dirty="0">
              <a:solidFill>
                <a:srgbClr val="000000"/>
              </a:solidFill>
              <a:latin typeface="+mn-lt"/>
              <a:cs typeface="Arial Cyr"/>
            </a:rPr>
            <a:t>0,0%)</a:t>
          </a:r>
        </a:p>
      </cdr:txBody>
    </cdr:sp>
  </cdr:relSizeAnchor>
  <cdr:relSizeAnchor xmlns:cdr="http://schemas.openxmlformats.org/drawingml/2006/chartDrawing">
    <cdr:from>
      <cdr:x>0.92524</cdr:x>
      <cdr:y>0.6155</cdr:y>
    </cdr:from>
    <cdr:to>
      <cdr:x>0.98952</cdr:x>
      <cdr:y>0.64531</cdr:y>
    </cdr:to>
    <cdr:sp macro="" textlink="">
      <cdr:nvSpPr>
        <cdr:cNvPr id="29711" name="Text Box 15"/>
        <cdr:cNvSpPr txBox="1">
          <a:spLocks xmlns:a="http://schemas.openxmlformats.org/drawingml/2006/main" noChangeArrowheads="1"/>
        </cdr:cNvSpPr>
      </cdr:nvSpPr>
      <cdr:spPr bwMode="auto">
        <a:xfrm xmlns:a="http://schemas.openxmlformats.org/drawingml/2006/main">
          <a:off x="8460432" y="4221088"/>
          <a:ext cx="587776" cy="204437"/>
        </a:xfrm>
        <a:prstGeom xmlns:a="http://schemas.openxmlformats.org/drawingml/2006/main" prst="rect">
          <a:avLst/>
        </a:prstGeom>
        <a:noFill xmlns:a="http://schemas.openxmlformats.org/drawingml/2006/main"/>
        <a:ln xmlns:a="http://schemas.openxmlformats.org/drawingml/2006/main" w="9525">
          <a:noFill/>
          <a:miter lim="800000"/>
          <a:headEnd/>
          <a:tailEnd/>
        </a:ln>
      </cdr:spPr>
      <cdr:txBody>
        <a:bodyPr xmlns:a="http://schemas.openxmlformats.org/drawingml/2006/main" vertOverflow="clip" wrap="square" lIns="27432" tIns="22860" rIns="0" bIns="0" anchor="t" upright="1"/>
        <a:lstStyle xmlns:a="http://schemas.openxmlformats.org/drawingml/2006/main"/>
        <a:p xmlns:a="http://schemas.openxmlformats.org/drawingml/2006/main">
          <a:pPr algn="l" rtl="0">
            <a:defRPr sz="1000"/>
          </a:pPr>
          <a:r>
            <a:rPr lang="ru-RU" sz="825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(</a:t>
          </a:r>
          <a:r>
            <a:rPr lang="en-US" sz="825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 </a:t>
          </a:r>
          <a:r>
            <a:rPr lang="ru-RU" sz="825" b="1" i="0" u="none" strike="noStrike" baseline="0" dirty="0">
              <a:solidFill>
                <a:srgbClr val="000000"/>
              </a:solidFill>
              <a:latin typeface="Arial Cyr"/>
              <a:cs typeface="Arial Cyr"/>
            </a:rPr>
            <a:t>+8,4%)</a:t>
          </a:r>
        </a:p>
      </cdr:txBody>
    </cdr:sp>
  </cdr:relSizeAnchor>
  <cdr:relSizeAnchor xmlns:cdr="http://schemas.openxmlformats.org/drawingml/2006/chartDrawing">
    <cdr:from>
      <cdr:x>0.23621</cdr:x>
      <cdr:y>0.61155</cdr:y>
    </cdr:from>
    <cdr:to>
      <cdr:x>0.3128</cdr:x>
      <cdr:y>0.6438</cdr:y>
    </cdr:to>
    <cdr:sp macro="" textlink="">
      <cdr:nvSpPr>
        <cdr:cNvPr id="18" name="TextBox 17"/>
        <cdr:cNvSpPr txBox="1"/>
      </cdr:nvSpPr>
      <cdr:spPr>
        <a:xfrm xmlns:a="http://schemas.openxmlformats.org/drawingml/2006/main">
          <a:off x="2097621" y="3952621"/>
          <a:ext cx="660577" cy="20519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en-US" sz="900" b="1"/>
            <a:t>( </a:t>
          </a:r>
          <a:r>
            <a:rPr lang="ru-RU" sz="900" b="1"/>
            <a:t>+</a:t>
          </a:r>
          <a:r>
            <a:rPr lang="en-US" sz="900" b="1"/>
            <a:t> </a:t>
          </a:r>
          <a:r>
            <a:rPr lang="ru-RU" sz="900" b="1"/>
            <a:t>13,7% )</a:t>
          </a:r>
        </a:p>
      </cdr:txBody>
    </cdr:sp>
  </cdr:relSizeAnchor>
  <cdr:relSizeAnchor xmlns:cdr="http://schemas.openxmlformats.org/drawingml/2006/chartDrawing">
    <cdr:from>
      <cdr:x>0.34137</cdr:x>
      <cdr:y>0.66031</cdr:y>
    </cdr:from>
    <cdr:to>
      <cdr:x>0.43241</cdr:x>
      <cdr:y>0.69409</cdr:y>
    </cdr:to>
    <cdr:sp macro="" textlink="">
      <cdr:nvSpPr>
        <cdr:cNvPr id="19" name="TextBox 18"/>
        <cdr:cNvSpPr txBox="1"/>
      </cdr:nvSpPr>
      <cdr:spPr>
        <a:xfrm xmlns:a="http://schemas.openxmlformats.org/drawingml/2006/main">
          <a:off x="3006328" y="4254454"/>
          <a:ext cx="779392" cy="219276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r>
            <a:rPr lang="ru-RU" sz="900" b="1"/>
            <a:t>( + 3,3%)</a:t>
          </a:r>
        </a:p>
      </cdr:txBody>
    </cdr:sp>
  </cdr:relSizeAnchor>
  <cdr:relSizeAnchor xmlns:cdr="http://schemas.openxmlformats.org/drawingml/2006/chartDrawing">
    <cdr:from>
      <cdr:x>0.86931</cdr:x>
      <cdr:y>0.40426</cdr:y>
    </cdr:from>
    <cdr:to>
      <cdr:x>0.94225</cdr:x>
      <cdr:y>0.4403</cdr:y>
    </cdr:to>
    <cdr:sp macro="" textlink="">
      <cdr:nvSpPr>
        <cdr:cNvPr id="20" name="TextBox 19"/>
        <cdr:cNvSpPr txBox="1"/>
      </cdr:nvSpPr>
      <cdr:spPr>
        <a:xfrm xmlns:a="http://schemas.openxmlformats.org/drawingml/2006/main">
          <a:off x="7522227" y="2630841"/>
          <a:ext cx="631157" cy="234540"/>
        </a:xfrm>
        <a:prstGeom xmlns:a="http://schemas.openxmlformats.org/drawingml/2006/main" prst="rect">
          <a:avLst/>
        </a:prstGeom>
      </cdr:spPr>
      <cdr:txBody>
        <a:bodyPr xmlns:a="http://schemas.openxmlformats.org/drawingml/2006/main" vertOverflow="clip" wrap="none" rtlCol="0"/>
        <a:lstStyle xmlns:a="http://schemas.openxmlformats.org/drawingml/2006/main"/>
        <a:p xmlns:a="http://schemas.openxmlformats.org/drawingml/2006/main">
          <a:endParaRPr lang="ru-RU"/>
        </a:p>
      </cdr:txBody>
    </cdr:sp>
  </cdr:relSizeAnchor>
</c:userShap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B106E36-FD25-4E2D-B0AA-010F637433A0}" type="datetimeFigureOut">
              <a:rPr lang="ru-RU" smtClean="0"/>
              <a:pPr/>
              <a:t>09.12.2022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25C68B6-61C2-468F-89AB-4B9F7531AA68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3.xml"/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5.xml"/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7.xml"/><Relationship Id="rId2" Type="http://schemas.openxmlformats.org/officeDocument/2006/relationships/chart" Target="../charts/chart16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7.xml"/><Relationship Id="rId2" Type="http://schemas.openxmlformats.org/officeDocument/2006/relationships/chart" Target="../charts/chart6.xml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chart" Target="../charts/chart9.xml"/><Relationship Id="rId2" Type="http://schemas.openxmlformats.org/officeDocument/2006/relationships/chart" Target="../charts/chart8.xml"/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gradFill>
          <a:gsLst>
            <a:gs pos="0">
              <a:srgbClr val="DDEBCF"/>
            </a:gs>
            <a:gs pos="50000">
              <a:srgbClr val="9CB86E"/>
            </a:gs>
            <a:gs pos="100000">
              <a:srgbClr val="156B13"/>
            </a:gs>
          </a:gsLst>
          <a:lin ang="15600000" scaled="0"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764704"/>
            <a:ext cx="7772400" cy="3384375"/>
          </a:xfrm>
        </p:spPr>
        <p:txBody>
          <a:bodyPr>
            <a:normAutofit fontScale="90000"/>
          </a:bodyPr>
          <a:lstStyle/>
          <a:p>
            <a:r>
              <a:rPr lang="ru-RU" b="1" i="1" cap="all" dirty="0">
                <a:latin typeface="Times New Roman" pitchFamily="18" charset="0"/>
                <a:cs typeface="Times New Roman" pitchFamily="18" charset="0"/>
              </a:rPr>
              <a:t>Проект  районного  бюджета  на 2023 год</a:t>
            </a:r>
            <a:br>
              <a:rPr lang="ru-RU" b="1" i="1" cap="all" dirty="0">
                <a:latin typeface="Times New Roman" pitchFamily="18" charset="0"/>
                <a:cs typeface="Times New Roman" pitchFamily="18" charset="0"/>
              </a:rPr>
            </a:br>
            <a:r>
              <a:rPr lang="ru-RU" b="1" i="1" cap="all" dirty="0">
                <a:latin typeface="Times New Roman" pitchFamily="18" charset="0"/>
                <a:cs typeface="Times New Roman" pitchFamily="18" charset="0"/>
              </a:rPr>
              <a:t> и  на  плановый  период </a:t>
            </a:r>
            <a:br>
              <a:rPr lang="ru-RU" b="1" i="1" cap="all" dirty="0">
                <a:latin typeface="Times New Roman" pitchFamily="18" charset="0"/>
                <a:cs typeface="Times New Roman" pitchFamily="18" charset="0"/>
              </a:rPr>
            </a:br>
            <a:r>
              <a:rPr lang="ru-RU" b="1" i="1" cap="all" dirty="0">
                <a:latin typeface="Times New Roman" pitchFamily="18" charset="0"/>
                <a:cs typeface="Times New Roman" pitchFamily="18" charset="0"/>
              </a:rPr>
              <a:t>2024 и 2025 годов</a:t>
            </a:r>
            <a:endParaRPr lang="ru-RU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414005485"/>
              </p:ext>
            </p:extLst>
          </p:nvPr>
        </p:nvGraphicFramePr>
        <p:xfrm>
          <a:off x="0" y="0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116632"/>
            <a:ext cx="8229600" cy="792088"/>
          </a:xfrm>
        </p:spPr>
        <p:txBody>
          <a:bodyPr>
            <a:normAutofit/>
          </a:bodyPr>
          <a:lstStyle/>
          <a:p>
            <a:r>
              <a:rPr lang="ru-RU" sz="3600" b="1" dirty="0">
                <a:latin typeface="Times New Roman" pitchFamily="18" charset="0"/>
                <a:cs typeface="Times New Roman" pitchFamily="18" charset="0"/>
              </a:rPr>
              <a:t>Структура расходов бюджета</a:t>
            </a:r>
          </a:p>
        </p:txBody>
      </p:sp>
      <p:graphicFrame>
        <p:nvGraphicFramePr>
          <p:cNvPr id="5" name="Chart 2"/>
          <p:cNvGraphicFramePr>
            <a:graphicFrameLocks noGrp="1"/>
          </p:cNvGraphicFramePr>
          <p:nvPr>
            <p:ph sz="half" idx="2"/>
            <p:extLst>
              <p:ext uri="{D42A27DB-BD31-4B8C-83A1-F6EECF244321}">
                <p14:modId xmlns:p14="http://schemas.microsoft.com/office/powerpoint/2010/main" val="144878611"/>
              </p:ext>
            </p:extLst>
          </p:nvPr>
        </p:nvGraphicFramePr>
        <p:xfrm>
          <a:off x="4644008" y="1340768"/>
          <a:ext cx="4499992" cy="49685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Chart 1"/>
          <p:cNvGraphicFramePr>
            <a:graphicFrameLocks noGrp="1"/>
          </p:cNvGraphicFramePr>
          <p:nvPr>
            <p:ph sz="half" idx="1"/>
          </p:nvPr>
        </p:nvGraphicFramePr>
        <p:xfrm>
          <a:off x="0" y="1340768"/>
          <a:ext cx="5004048" cy="532859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980728"/>
          </a:xfrm>
        </p:spPr>
        <p:txBody>
          <a:bodyPr>
            <a:normAutofit/>
          </a:bodyPr>
          <a:lstStyle/>
          <a:p>
            <a:r>
              <a:rPr lang="ru-RU" sz="3000" b="1" dirty="0">
                <a:latin typeface="Times New Roman" pitchFamily="18" charset="0"/>
                <a:cs typeface="Times New Roman" pitchFamily="18" charset="0"/>
              </a:rPr>
              <a:t>Динамика социальных расходов в бюджете района</a:t>
            </a:r>
          </a:p>
        </p:txBody>
      </p:sp>
      <p:graphicFrame>
        <p:nvGraphicFramePr>
          <p:cNvPr id="5" name="Chart 2"/>
          <p:cNvGraphicFramePr>
            <a:graphicFrameLocks noGrp="1"/>
          </p:cNvGraphicFramePr>
          <p:nvPr>
            <p:ph sz="half" idx="1"/>
          </p:nvPr>
        </p:nvGraphicFramePr>
        <p:xfrm>
          <a:off x="0" y="764704"/>
          <a:ext cx="9144000" cy="273630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Chart 4"/>
          <p:cNvGraphicFramePr>
            <a:graphicFrameLocks noGrp="1"/>
          </p:cNvGraphicFramePr>
          <p:nvPr>
            <p:ph sz="half" idx="2"/>
          </p:nvPr>
        </p:nvGraphicFramePr>
        <p:xfrm>
          <a:off x="0" y="3573016"/>
          <a:ext cx="9144000" cy="3284984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512" y="0"/>
            <a:ext cx="8784976" cy="1143000"/>
          </a:xfrm>
        </p:spPr>
        <p:txBody>
          <a:bodyPr>
            <a:normAutofit/>
          </a:bodyPr>
          <a:lstStyle/>
          <a:p>
            <a:r>
              <a:rPr lang="ru-RU" sz="3200" b="1" dirty="0">
                <a:latin typeface="Times New Roman" pitchFamily="18" charset="0"/>
                <a:cs typeface="Times New Roman" pitchFamily="18" charset="0"/>
              </a:rPr>
              <a:t>Основные расходы бюджета по экономической классификации (тыс. руб.)</a:t>
            </a:r>
          </a:p>
        </p:txBody>
      </p:sp>
      <p:graphicFrame>
        <p:nvGraphicFramePr>
          <p:cNvPr id="5" name="Chart 2"/>
          <p:cNvGraphicFramePr>
            <a:graphicFrameLocks noGrp="1"/>
          </p:cNvGraphicFramePr>
          <p:nvPr>
            <p:ph sz="half" idx="2"/>
          </p:nvPr>
        </p:nvGraphicFramePr>
        <p:xfrm>
          <a:off x="4648200" y="1600200"/>
          <a:ext cx="4244280" cy="47091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Chart 1"/>
          <p:cNvGraphicFramePr>
            <a:graphicFrameLocks noGrp="1"/>
          </p:cNvGraphicFramePr>
          <p:nvPr>
            <p:ph sz="half" idx="1"/>
          </p:nvPr>
        </p:nvGraphicFramePr>
        <p:xfrm>
          <a:off x="0" y="1628800"/>
          <a:ext cx="4495800" cy="478112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Диаграмма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666795767"/>
              </p:ext>
            </p:extLst>
          </p:nvPr>
        </p:nvGraphicFramePr>
        <p:xfrm>
          <a:off x="0" y="0"/>
          <a:ext cx="9143999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3"/>
          <p:cNvGraphicFramePr>
            <a:graphicFrameLocks/>
          </p:cNvGraphicFramePr>
          <p:nvPr/>
        </p:nvGraphicFramePr>
        <p:xfrm>
          <a:off x="0" y="0"/>
          <a:ext cx="9144000" cy="68579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2529466972"/>
              </p:ext>
            </p:extLst>
          </p:nvPr>
        </p:nvGraphicFramePr>
        <p:xfrm>
          <a:off x="0" y="0"/>
          <a:ext cx="9215438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/>
        </p:nvGraphicFramePr>
        <p:xfrm>
          <a:off x="-1" y="0"/>
          <a:ext cx="9144001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71352683"/>
              </p:ext>
            </p:extLst>
          </p:nvPr>
        </p:nvGraphicFramePr>
        <p:xfrm>
          <a:off x="0" y="1"/>
          <a:ext cx="9144000" cy="68580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0" y="0"/>
            <a:ext cx="9144000" cy="706090"/>
          </a:xfrm>
        </p:spPr>
        <p:txBody>
          <a:bodyPr>
            <a:normAutofit/>
          </a:bodyPr>
          <a:lstStyle/>
          <a:p>
            <a:r>
              <a:rPr lang="ru-RU" sz="2600" b="1" dirty="0">
                <a:latin typeface="Times New Roman" pitchFamily="18" charset="0"/>
                <a:cs typeface="Times New Roman" pitchFamily="18" charset="0"/>
              </a:rPr>
              <a:t>Структура налоговых и неналоговых доходов бюджета, %</a:t>
            </a:r>
          </a:p>
        </p:txBody>
      </p:sp>
      <p:graphicFrame>
        <p:nvGraphicFramePr>
          <p:cNvPr id="5" name="Chart 3"/>
          <p:cNvGraphicFramePr>
            <a:graphicFrameLocks noGrp="1"/>
          </p:cNvGraphicFramePr>
          <p:nvPr>
            <p:ph sz="half" idx="2"/>
          </p:nvPr>
        </p:nvGraphicFramePr>
        <p:xfrm>
          <a:off x="4355976" y="908720"/>
          <a:ext cx="4788024" cy="54006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Chart 2"/>
          <p:cNvGraphicFramePr>
            <a:graphicFrameLocks noGrp="1"/>
          </p:cNvGraphicFramePr>
          <p:nvPr>
            <p:ph sz="half" idx="1"/>
          </p:nvPr>
        </p:nvGraphicFramePr>
        <p:xfrm>
          <a:off x="0" y="980728"/>
          <a:ext cx="4788024" cy="547260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95536" y="0"/>
            <a:ext cx="8229600" cy="764704"/>
          </a:xfrm>
        </p:spPr>
        <p:txBody>
          <a:bodyPr>
            <a:normAutofit fontScale="90000"/>
          </a:bodyPr>
          <a:lstStyle/>
          <a:p>
            <a:r>
              <a:rPr lang="ru-RU" b="1" dirty="0">
                <a:latin typeface="Times New Roman" pitchFamily="18" charset="0"/>
                <a:cs typeface="Times New Roman" pitchFamily="18" charset="0"/>
              </a:rPr>
              <a:t>Структура всех доходов бюджета</a:t>
            </a:r>
          </a:p>
        </p:txBody>
      </p:sp>
      <p:graphicFrame>
        <p:nvGraphicFramePr>
          <p:cNvPr id="5" name="Chart 5"/>
          <p:cNvGraphicFramePr>
            <a:graphicFrameLocks noGrp="1"/>
          </p:cNvGraphicFramePr>
          <p:nvPr>
            <p:ph sz="half" idx="1"/>
          </p:nvPr>
        </p:nvGraphicFramePr>
        <p:xfrm>
          <a:off x="0" y="692696"/>
          <a:ext cx="9144000" cy="259228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6" name="Chart 6"/>
          <p:cNvGraphicFramePr>
            <a:graphicFrameLocks noGrp="1"/>
          </p:cNvGraphicFramePr>
          <p:nvPr>
            <p:ph sz="half" idx="2"/>
          </p:nvPr>
        </p:nvGraphicFramePr>
        <p:xfrm>
          <a:off x="0" y="3573016"/>
          <a:ext cx="9144000" cy="299695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Chart 3"/>
          <p:cNvGraphicFramePr>
            <a:graphicFrameLocks/>
          </p:cNvGraphicFramePr>
          <p:nvPr>
            <p:extLst>
              <p:ext uri="{D42A27DB-BD31-4B8C-83A1-F6EECF244321}">
                <p14:modId xmlns:p14="http://schemas.microsoft.com/office/powerpoint/2010/main" val="3991616285"/>
              </p:ext>
            </p:extLst>
          </p:nvPr>
        </p:nvGraphicFramePr>
        <p:xfrm>
          <a:off x="-1" y="0"/>
          <a:ext cx="9144001" cy="685799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444</TotalTime>
  <Words>836</Words>
  <Application>Microsoft Office PowerPoint</Application>
  <PresentationFormat>Экран (4:3)</PresentationFormat>
  <Paragraphs>293</Paragraphs>
  <Slides>13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4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13</vt:i4>
      </vt:variant>
    </vt:vector>
  </HeadingPairs>
  <TitlesOfParts>
    <vt:vector size="18" baseType="lpstr">
      <vt:lpstr>Arial</vt:lpstr>
      <vt:lpstr>Arial Cyr</vt:lpstr>
      <vt:lpstr>Calibri</vt:lpstr>
      <vt:lpstr>Times New Roman</vt:lpstr>
      <vt:lpstr>Тема Office</vt:lpstr>
      <vt:lpstr>Проект  районного  бюджета  на 2023 год  и  на  плановый  период  2024 и 2025 годов</vt:lpstr>
      <vt:lpstr>Презентация PowerPoint</vt:lpstr>
      <vt:lpstr>Презентация PowerPoint</vt:lpstr>
      <vt:lpstr>Презентация PowerPoint</vt:lpstr>
      <vt:lpstr>Презентация PowerPoint</vt:lpstr>
      <vt:lpstr>Презентация PowerPoint</vt:lpstr>
      <vt:lpstr>Структура налоговых и неналоговых доходов бюджета, %</vt:lpstr>
      <vt:lpstr>Структура всех доходов бюджета</vt:lpstr>
      <vt:lpstr>Презентация PowerPoint</vt:lpstr>
      <vt:lpstr>Презентация PowerPoint</vt:lpstr>
      <vt:lpstr>Структура расходов бюджета</vt:lpstr>
      <vt:lpstr>Динамика социальных расходов в бюджете района</vt:lpstr>
      <vt:lpstr>Основные расходы бюджета по экономической классификации (тыс. руб.)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Admin</dc:creator>
  <cp:lastModifiedBy>RuhlovaN</cp:lastModifiedBy>
  <cp:revision>46</cp:revision>
  <dcterms:created xsi:type="dcterms:W3CDTF">2022-11-18T03:02:16Z</dcterms:created>
  <dcterms:modified xsi:type="dcterms:W3CDTF">2022-12-09T06:13:46Z</dcterms:modified>
</cp:coreProperties>
</file>

<file path=docProps/thumbnail.jpeg>
</file>