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2.xml" ContentType="application/vnd.openxmlformats-officedocument.drawingml.chartshapes+xml"/>
  <Override PartName="/ppt/charts/chart8.xml" ContentType="application/vnd.openxmlformats-officedocument.drawingml.chart+xml"/>
  <Override PartName="/ppt/drawings/drawing3.xml" ContentType="application/vnd.openxmlformats-officedocument.drawingml.chartshapes+xml"/>
  <Override PartName="/ppt/charts/chart9.xml" ContentType="application/vnd.openxmlformats-officedocument.drawingml.chart+xml"/>
  <Override PartName="/ppt/drawings/drawing4.xml" ContentType="application/vnd.openxmlformats-officedocument.drawingml.chartshapes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drawings/drawing5.xml" ContentType="application/vnd.openxmlformats-officedocument.drawingml.chartshapes+xml"/>
  <Override PartName="/ppt/charts/chart14.xml" ContentType="application/vnd.openxmlformats-officedocument.drawingml.chart+xml"/>
  <Override PartName="/ppt/drawings/drawing6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15.xml" ContentType="application/vnd.openxmlformats-officedocument.drawingml.chart+xml"/>
  <Override PartName="/ppt/drawings/drawing7.xml" ContentType="application/vnd.openxmlformats-officedocument.drawingml.chartshapes+xml"/>
  <Override PartName="/ppt/charts/chart16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8.xml" ContentType="application/vnd.openxmlformats-officedocument.drawingml.chartshapes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charts/chart17.xml" ContentType="application/vnd.openxmlformats-officedocument.drawingml.chart+xml"/>
  <Override PartName="/ppt/drawings/drawing9.xml" ContentType="application/vnd.openxmlformats-officedocument.drawingml.chartshapes+xml"/>
  <Override PartName="/ppt/charts/chart18.xml" ContentType="application/vnd.openxmlformats-officedocument.drawingml.chart+xml"/>
  <Override PartName="/ppt/drawings/drawing10.xml" ContentType="application/vnd.openxmlformats-officedocument.drawingml.chartshapes+xml"/>
  <Override PartName="/ppt/charts/chart19.xml" ContentType="application/vnd.openxmlformats-officedocument.drawingml.chart+xml"/>
  <Override PartName="/ppt/drawings/drawing11.xml" ContentType="application/vnd.openxmlformats-officedocument.drawingml.chartshapes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4" r:id="rId2"/>
  </p:sldMasterIdLst>
  <p:notesMasterIdLst>
    <p:notesMasterId r:id="rId25"/>
  </p:notesMasterIdLst>
  <p:handoutMasterIdLst>
    <p:handoutMasterId r:id="rId26"/>
  </p:handoutMasterIdLst>
  <p:sldIdLst>
    <p:sldId id="269" r:id="rId3"/>
    <p:sldId id="272" r:id="rId4"/>
    <p:sldId id="273" r:id="rId5"/>
    <p:sldId id="274" r:id="rId6"/>
    <p:sldId id="257" r:id="rId7"/>
    <p:sldId id="275" r:id="rId8"/>
    <p:sldId id="298" r:id="rId9"/>
    <p:sldId id="259" r:id="rId10"/>
    <p:sldId id="260" r:id="rId11"/>
    <p:sldId id="270" r:id="rId12"/>
    <p:sldId id="299" r:id="rId13"/>
    <p:sldId id="263" r:id="rId14"/>
    <p:sldId id="297" r:id="rId15"/>
    <p:sldId id="278" r:id="rId16"/>
    <p:sldId id="295" r:id="rId17"/>
    <p:sldId id="279" r:id="rId18"/>
    <p:sldId id="280" r:id="rId19"/>
    <p:sldId id="296" r:id="rId20"/>
    <p:sldId id="265" r:id="rId21"/>
    <p:sldId id="300" r:id="rId22"/>
    <p:sldId id="267" r:id="rId23"/>
    <p:sldId id="26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hlovaN" initials="R" lastIdx="4" clrIdx="0">
    <p:extLst>
      <p:ext uri="{19B8F6BF-5375-455C-9EA6-DF929625EA0E}">
        <p15:presenceInfo xmlns:p15="http://schemas.microsoft.com/office/powerpoint/2012/main" userId="Ruhlov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006699"/>
    <a:srgbClr val="0066CC"/>
    <a:srgbClr val="0000CC"/>
    <a:srgbClr val="000066"/>
    <a:srgbClr val="FF99FF"/>
    <a:srgbClr val="993366"/>
    <a:srgbClr val="FF7C80"/>
    <a:srgbClr val="00CC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068" autoAdjust="0"/>
  </p:normalViewPr>
  <p:slideViewPr>
    <p:cSldViewPr>
      <p:cViewPr varScale="1">
        <p:scale>
          <a:sx n="100" d="100"/>
          <a:sy n="100" d="100"/>
        </p:scale>
        <p:origin x="29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166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../embeddings/oleObject1.bin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8.xm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../embeddings/oleObject3.bin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oleObject" Target="../embeddings/oleObject4.bin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package" Target="../embeddings/Microsoft_Excel_Worksheet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91;&#1073;&#1083;&#1080;&#1095;&#1082;&#1072;2\&#1055;&#1059;&#1041;&#1051;&#1048;&#1063;&#1053;&#1067;&#1045;2%20&#1087;&#1086;%20&#1087;&#1088;&#1086;&#1077;&#1082;&#1090;&#1091;%20&#1085;&#1072;%202022-2024%20&#1075;&#1086;&#1076;&#1099;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91;&#1073;&#1083;&#1080;&#1095;&#1082;&#1072;2\&#1055;&#1059;&#1041;&#1051;&#1048;&#1063;&#1053;&#1067;&#1045;2%20&#1087;&#1086;%20&#1087;&#1088;&#1086;&#1077;&#1082;&#1090;&#1091;%20&#1085;&#1072;%202022-2024%20&#1075;&#1086;&#1076;&#1099;.xls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4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5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Admin\Desktop\&#1055;&#1091;&#1073;&#1083;&#1080;&#1095;&#1082;&#1072;2\&#1055;&#1059;&#1041;&#1051;&#1048;&#1063;&#1053;&#1067;&#1045;2%20&#1087;&#1086;%20&#1087;&#1088;&#1086;&#1077;&#1082;&#1090;&#1091;%20&#1085;&#1072;%202022-2024%20&#1075;&#1086;&#1076;&#1099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hPercent val="61"/>
      <c:rotY val="20"/>
      <c:depthPercent val="100"/>
      <c:rAngAx val="1"/>
    </c:view3D>
    <c:floor>
      <c:thickness val="0"/>
      <c:spPr>
        <a:solidFill>
          <a:srgbClr val="00FFFF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gradFill rotWithShape="0">
          <a:gsLst>
            <a:gs pos="0">
              <a:srgbClr val="FFFFFF"/>
            </a:gs>
            <a:gs pos="100000">
              <a:srgbClr val="00FFFF"/>
            </a:gs>
          </a:gsLst>
          <a:lin ang="5400000" scaled="1"/>
        </a:gradFill>
        <a:ln w="3175">
          <a:solidFill>
            <a:srgbClr val="000000"/>
          </a:solidFill>
          <a:prstDash val="sysDash"/>
        </a:ln>
      </c:spPr>
    </c:sideWall>
    <c:backWall>
      <c:thickness val="0"/>
      <c:spPr>
        <a:gradFill rotWithShape="0">
          <a:gsLst>
            <a:gs pos="0">
              <a:srgbClr val="FFFFFF"/>
            </a:gs>
            <a:gs pos="100000">
              <a:srgbClr val="00FFFF"/>
            </a:gs>
          </a:gsLst>
          <a:lin ang="5400000" scaled="1"/>
        </a:gradFill>
        <a:ln w="3175">
          <a:solidFill>
            <a:srgbClr val="000000"/>
          </a:solidFill>
          <a:prstDash val="sysDash"/>
        </a:ln>
      </c:spPr>
    </c:backWall>
    <c:plotArea>
      <c:layout>
        <c:manualLayout>
          <c:layoutTarget val="inner"/>
          <c:xMode val="edge"/>
          <c:yMode val="edge"/>
          <c:x val="7.5897557611815894E-2"/>
          <c:y val="0.13496564967926086"/>
          <c:w val="0.92084545439966681"/>
          <c:h val="0.78472095749936055"/>
        </c:manualLayout>
      </c:layout>
      <c:bar3DChart>
        <c:barDir val="col"/>
        <c:grouping val="clustered"/>
        <c:varyColors val="0"/>
        <c:ser>
          <c:idx val="0"/>
          <c:order val="0"/>
          <c:tx>
            <c:v>2024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4.0026300174799941E-3"/>
                  <c:y val="0.19421560444306957"/>
                </c:manualLayout>
              </c:layout>
              <c:tx>
                <c:rich>
                  <a:bodyPr rot="-3000000" vert="horz"/>
                  <a:lstStyle/>
                  <a:p>
                    <a:pPr algn="ctr"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477 589,45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1BF-4874-BD58-35AE71C7CABA}"/>
                </c:ext>
              </c:extLst>
            </c:dLbl>
            <c:dLbl>
              <c:idx val="1"/>
              <c:layout>
                <c:manualLayout>
                  <c:x val="-1.8062446878457921E-3"/>
                  <c:y val="0.18399420976751527"/>
                </c:manualLayout>
              </c:layout>
              <c:tx>
                <c:rich>
                  <a:bodyPr rot="-3000000" vert="horz"/>
                  <a:lstStyle/>
                  <a:p>
                    <a:pPr algn="ctr"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477</a:t>
                    </a:r>
                    <a:r>
                      <a:rPr lang="en-US" baseline="0"/>
                      <a:t> 589,45</a:t>
                    </a:r>
                    <a:endParaRPr lang="en-US"/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1BF-4874-BD58-35AE71C7CABA}"/>
                </c:ext>
              </c:extLst>
            </c:dLbl>
            <c:spPr>
              <a:noFill/>
              <a:ln w="25400">
                <a:noFill/>
              </a:ln>
            </c:spPr>
            <c:txPr>
              <a:bodyPr rot="-3000000" vert="horz" wrap="square" lIns="38100" tIns="19050" rIns="38100" bIns="19050" anchor="ctr">
                <a:spAutoFit/>
              </a:bodyPr>
              <a:lstStyle/>
              <a:p>
                <a:pPr algn="ctr"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 Основные показатели проекта'!$B$4:$C$4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'1 Основные показатели проекта'!$B$5:$C$5</c:f>
              <c:numCache>
                <c:formatCode>_-* #,##0.00_р_._-;\-* #,##0.00_р_._-;_-* "-"??_р_._-;_-@_-</c:formatCode>
                <c:ptCount val="2"/>
                <c:pt idx="0">
                  <c:v>477589.45</c:v>
                </c:pt>
                <c:pt idx="1">
                  <c:v>477589.45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1BF-4874-BD58-35AE71C7CABA}"/>
            </c:ext>
          </c:extLst>
        </c:ser>
        <c:ser>
          <c:idx val="1"/>
          <c:order val="1"/>
          <c:tx>
            <c:v>2025</c:v>
          </c:tx>
          <c:spPr>
            <a:solidFill>
              <a:srgbClr val="FF99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9.2376777548591749E-4"/>
                  <c:y val="0.19541956744333716"/>
                </c:manualLayout>
              </c:layout>
              <c:tx>
                <c:rich>
                  <a:bodyPr rot="-3000000" vert="horz"/>
                  <a:lstStyle/>
                  <a:p>
                    <a:pPr algn="ctr"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447 999,50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1BF-4874-BD58-35AE71C7CABA}"/>
                </c:ext>
              </c:extLst>
            </c:dLbl>
            <c:dLbl>
              <c:idx val="1"/>
              <c:layout>
                <c:manualLayout>
                  <c:x val="1.5381798205456887E-3"/>
                  <c:y val="0.19630927086495148"/>
                </c:manualLayout>
              </c:layout>
              <c:tx>
                <c:rich>
                  <a:bodyPr rot="-3000000" vert="horz"/>
                  <a:lstStyle/>
                  <a:p>
                    <a:pPr algn="ctr"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447 999,50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1BF-4874-BD58-35AE71C7CABA}"/>
                </c:ext>
              </c:extLst>
            </c:dLbl>
            <c:spPr>
              <a:noFill/>
              <a:ln w="25400">
                <a:noFill/>
              </a:ln>
            </c:spPr>
            <c:txPr>
              <a:bodyPr rot="-3000000" vert="horz" wrap="square" lIns="38100" tIns="19050" rIns="38100" bIns="19050" anchor="ctr">
                <a:spAutoFit/>
              </a:bodyPr>
              <a:lstStyle/>
              <a:p>
                <a:pPr algn="ctr"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 Основные показатели проекта'!$B$4:$C$4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'1 Основные показатели проекта'!$B$6:$C$6</c:f>
              <c:numCache>
                <c:formatCode>_-* #,##0.00_р_._-;\-* #,##0.00_р_._-;_-* "-"??_р_._-;_-@_-</c:formatCode>
                <c:ptCount val="2"/>
                <c:pt idx="0">
                  <c:v>447999.5</c:v>
                </c:pt>
                <c:pt idx="1">
                  <c:v>447999.5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1BF-4874-BD58-35AE71C7CABA}"/>
            </c:ext>
          </c:extLst>
        </c:ser>
        <c:ser>
          <c:idx val="2"/>
          <c:order val="2"/>
          <c:tx>
            <c:v>2026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5403421844311109E-3"/>
                  <c:y val="0.18407508260785971"/>
                </c:manualLayout>
              </c:layout>
              <c:tx>
                <c:rich>
                  <a:bodyPr rot="-3000000" vert="horz"/>
                  <a:lstStyle/>
                  <a:p>
                    <a:pPr algn="ctr"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437 973,00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1BF-4874-BD58-35AE71C7CABA}"/>
                </c:ext>
              </c:extLst>
            </c:dLbl>
            <c:dLbl>
              <c:idx val="1"/>
              <c:layout>
                <c:manualLayout>
                  <c:x val="5.7003890425569531E-4"/>
                  <c:y val="0.18913945280649458"/>
                </c:manualLayout>
              </c:layout>
              <c:tx>
                <c:rich>
                  <a:bodyPr rot="-3000000" vert="horz"/>
                  <a:lstStyle/>
                  <a:p>
                    <a:pPr algn="ctr"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437 973,00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1BF-4874-BD58-35AE71C7CABA}"/>
                </c:ext>
              </c:extLst>
            </c:dLbl>
            <c:spPr>
              <a:noFill/>
              <a:ln w="25400">
                <a:noFill/>
              </a:ln>
            </c:spPr>
            <c:txPr>
              <a:bodyPr rot="-3000000" vert="horz" wrap="square" lIns="38100" tIns="19050" rIns="38100" bIns="19050" anchor="ctr">
                <a:spAutoFit/>
              </a:bodyPr>
              <a:lstStyle/>
              <a:p>
                <a:pPr algn="ctr"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 Основные показатели проекта'!$B$4:$C$4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'1 Основные показатели проекта'!$B$7:$C$7</c:f>
              <c:numCache>
                <c:formatCode>_-* #,##0.00_р_._-;\-* #,##0.00_р_._-;_-* "-"??_р_._-;_-@_-</c:formatCode>
                <c:ptCount val="2"/>
                <c:pt idx="0">
                  <c:v>437973</c:v>
                </c:pt>
                <c:pt idx="1">
                  <c:v>437973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1BF-4874-BD58-35AE71C7CA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1764608"/>
        <c:axId val="43000960"/>
        <c:axId val="0"/>
      </c:bar3DChart>
      <c:catAx>
        <c:axId val="51764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5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4300096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3000960"/>
        <c:scaling>
          <c:orientation val="minMax"/>
          <c:max val="500000"/>
          <c:min val="10000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_-* #,##0.00_р_._-;\-* #,##0.00_р_._-;_-* &quot;-&quot;??_р_._-;_-@_-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5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51764608"/>
        <c:crosses val="autoZero"/>
        <c:crossBetween val="between"/>
      </c:valAx>
      <c:spPr>
        <a:solidFill>
          <a:srgbClr val="CCFFFF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CCFFFF"/>
    </a:solidFill>
    <a:ln w="3175">
      <a:solidFill>
        <a:srgbClr val="000000"/>
      </a:solidFill>
      <a:prstDash val="solid"/>
    </a:ln>
  </c:spPr>
  <c:txPr>
    <a:bodyPr/>
    <a:lstStyle/>
    <a:p>
      <a:pPr>
        <a:defRPr sz="14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5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0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725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2024 год</a:t>
            </a:r>
            <a:r>
              <a:rPr lang="ru-RU" sz="140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</a:p>
        </c:rich>
      </c:tx>
      <c:layout>
        <c:manualLayout>
          <c:xMode val="edge"/>
          <c:yMode val="edge"/>
          <c:x val="0.42416229221347346"/>
          <c:y val="0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7094313210848652"/>
          <c:y val="0.40235327396141535"/>
          <c:w val="0.56136067366579201"/>
          <c:h val="0.5283772007387485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7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5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0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725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2024 год</a:t>
            </a:r>
            <a:r>
              <a:rPr lang="ru-RU" sz="140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</a:p>
        </c:rich>
      </c:tx>
      <c:layout>
        <c:manualLayout>
          <c:xMode val="edge"/>
          <c:yMode val="edge"/>
          <c:x val="0.42446388196856466"/>
          <c:y val="6.28747674953069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638796651573288"/>
          <c:y val="0.46825212314909082"/>
          <c:w val="0.72855830968622959"/>
          <c:h val="0.49961690958842925"/>
        </c:manualLayout>
      </c:layout>
      <c:pieChart>
        <c:varyColors val="1"/>
        <c:ser>
          <c:idx val="0"/>
          <c:order val="0"/>
          <c:tx>
            <c:v>2024</c:v>
          </c:tx>
          <c:spPr>
            <a:noFill/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explosion val="2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9B39-4A53-9AAB-9C456181F162}"/>
              </c:ext>
            </c:extLst>
          </c:dPt>
          <c:dPt>
            <c:idx val="2"/>
            <c:bubble3D val="0"/>
            <c:spPr>
              <a:solidFill>
                <a:srgbClr val="FFFF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9B39-4A53-9AAB-9C456181F162}"/>
              </c:ext>
            </c:extLst>
          </c:dPt>
          <c:dPt>
            <c:idx val="3"/>
            <c:bubble3D val="0"/>
            <c:spPr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9B39-4A53-9AAB-9C456181F162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9B39-4A53-9AAB-9C456181F162}"/>
              </c:ext>
            </c:extLst>
          </c:dPt>
          <c:dPt>
            <c:idx val="5"/>
            <c:bubble3D val="0"/>
            <c:spPr>
              <a:solidFill>
                <a:srgbClr val="FF9999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A-9B39-4A53-9AAB-9C456181F162}"/>
              </c:ext>
            </c:extLst>
          </c:dPt>
          <c:dPt>
            <c:idx val="6"/>
            <c:bubble3D val="0"/>
            <c:spPr>
              <a:solidFill>
                <a:srgbClr val="FF66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C-9B39-4A53-9AAB-9C456181F162}"/>
              </c:ext>
            </c:extLst>
          </c:dPt>
          <c:dPt>
            <c:idx val="7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E-9B39-4A53-9AAB-9C456181F162}"/>
              </c:ext>
            </c:extLst>
          </c:dPt>
          <c:dPt>
            <c:idx val="8"/>
            <c:bubble3D val="0"/>
            <c:spPr>
              <a:solidFill>
                <a:srgbClr val="0000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0-9B39-4A53-9AAB-9C456181F162}"/>
              </c:ext>
            </c:extLst>
          </c:dPt>
          <c:dPt>
            <c:idx val="9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2-9B39-4A53-9AAB-9C456181F162}"/>
              </c:ext>
            </c:extLst>
          </c:dPt>
          <c:dPt>
            <c:idx val="10"/>
            <c:bubble3D val="0"/>
            <c:spPr>
              <a:solidFill>
                <a:srgbClr val="FF66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4-9B39-4A53-9AAB-9C456181F162}"/>
              </c:ext>
            </c:extLst>
          </c:dPt>
          <c:dLbls>
            <c:dLbl>
              <c:idx val="0"/>
              <c:layout>
                <c:manualLayout>
                  <c:x val="-0.2742851254447698"/>
                  <c:y val="-1.4590254777890898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86,6%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+0,7%)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B39-4A53-9AAB-9C456181F162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B39-4A53-9AAB-9C456181F162}"/>
                </c:ext>
              </c:extLst>
            </c:dLbl>
            <c:dLbl>
              <c:idx val="2"/>
              <c:layout>
                <c:manualLayout>
                  <c:x val="-0.17778836536887854"/>
                  <c:y val="1.5785489988874142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1,2%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B39-4A53-9AAB-9C456181F162}"/>
                </c:ext>
              </c:extLst>
            </c:dLbl>
            <c:dLbl>
              <c:idx val="3"/>
              <c:layout>
                <c:manualLayout>
                  <c:x val="-0.18543131300273388"/>
                  <c:y val="-7.8651837914696043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2,6%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(-0,6%)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B39-4A53-9AAB-9C456181F162}"/>
                </c:ext>
              </c:extLst>
            </c:dLbl>
            <c:dLbl>
              <c:idx val="4"/>
              <c:layout>
                <c:manualLayout>
                  <c:x val="-0.26753250531905237"/>
                  <c:y val="-0.17541932463024779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1,6%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(+ 0,4%)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B39-4A53-9AAB-9C456181F162}"/>
                </c:ext>
              </c:extLst>
            </c:dLbl>
            <c:dLbl>
              <c:idx val="5"/>
              <c:layout>
                <c:manualLayout>
                  <c:x val="-0.16256672303952768"/>
                  <c:y val="-0.22961729620131369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0,8%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-0,6%)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9B39-4A53-9AAB-9C456181F162}"/>
                </c:ext>
              </c:extLst>
            </c:dLbl>
            <c:dLbl>
              <c:idx val="6"/>
              <c:layout>
                <c:manualLayout>
                  <c:x val="-7.5299594479096579E-2"/>
                  <c:y val="-0.26107521338883388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4,3%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+0,1%)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9B39-4A53-9AAB-9C456181F162}"/>
                </c:ext>
              </c:extLst>
            </c:dLbl>
            <c:dLbl>
              <c:idx val="7"/>
              <c:layout>
                <c:manualLayout>
                  <c:x val="6.8247773878149759E-2"/>
                  <c:y val="-0.27759956355701038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0,9%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 0,0%)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9B39-4A53-9AAB-9C456181F162}"/>
                </c:ext>
              </c:extLst>
            </c:dLbl>
            <c:dLbl>
              <c:idx val="8"/>
              <c:layout>
                <c:manualLayout>
                  <c:x val="0.15702448279415426"/>
                  <c:y val="-0.18620032561396274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0,8%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( 0,0%)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9B39-4A53-9AAB-9C456181F162}"/>
                </c:ext>
              </c:extLst>
            </c:dLbl>
            <c:dLbl>
              <c:idx val="9"/>
              <c:layout>
                <c:manualLayout>
                  <c:x val="0.16695386517793825"/>
                  <c:y val="-0.10772289306717189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0,3%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(+0,2%)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9B39-4A53-9AAB-9C456181F162}"/>
                </c:ext>
              </c:extLst>
            </c:dLbl>
            <c:dLbl>
              <c:idx val="10"/>
              <c:layout>
                <c:manualLayout>
                  <c:x val="0.16927788183520934"/>
                  <c:y val="-2.5176402867808464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0,9%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(0,0%)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9B39-4A53-9AAB-9C456181F162}"/>
                </c:ext>
              </c:extLst>
            </c:dLbl>
            <c:dLbl>
              <c:idx val="11"/>
              <c:layout>
                <c:manualLayout>
                  <c:x val="0.13979252593425817"/>
                  <c:y val="3.6495708237584454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0,0%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( 0,0%)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9B39-4A53-9AAB-9C456181F162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12700">
                  <a:solidFill>
                    <a:srgbClr val="000000"/>
                  </a:solidFill>
                  <a:prstDash val="solid"/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'6 Структура доходов'!$D$5:$D$15</c:f>
              <c:strCache>
                <c:ptCount val="11"/>
                <c:pt idx="0">
                  <c:v>НДФЛ</c:v>
                </c:pt>
                <c:pt idx="1">
                  <c:v>ЕНВД</c:v>
                </c:pt>
                <c:pt idx="2">
                  <c:v>Единый сельхозналог</c:v>
                </c:pt>
                <c:pt idx="3">
                  <c:v>УСНО</c:v>
                </c:pt>
                <c:pt idx="4">
                  <c:v>Патентная система налогообложения</c:v>
                </c:pt>
                <c:pt idx="5">
                  <c:v>Госпошлина</c:v>
                </c:pt>
                <c:pt idx="6">
                  <c:v>Акцизы</c:v>
                </c:pt>
                <c:pt idx="7">
                  <c:v>Доход от исп. имущества </c:v>
                </c:pt>
                <c:pt idx="8">
                  <c:v>Штрафы</c:v>
                </c:pt>
                <c:pt idx="9">
                  <c:v>Доходы от продажи имущества</c:v>
                </c:pt>
                <c:pt idx="10">
                  <c:v>Доходы от оказания платных услуг</c:v>
                </c:pt>
              </c:strCache>
            </c:strRef>
          </c:cat>
          <c:val>
            <c:numRef>
              <c:f>'6 Структура доходов'!$E$5:$E$15</c:f>
              <c:numCache>
                <c:formatCode>0.0%</c:formatCode>
                <c:ptCount val="11"/>
                <c:pt idx="0">
                  <c:v>0.86600000000000021</c:v>
                </c:pt>
                <c:pt idx="1">
                  <c:v>0</c:v>
                </c:pt>
                <c:pt idx="2">
                  <c:v>1.2E-2</c:v>
                </c:pt>
                <c:pt idx="3">
                  <c:v>2.5999999999999999E-2</c:v>
                </c:pt>
                <c:pt idx="4">
                  <c:v>1.6000000000000007E-2</c:v>
                </c:pt>
                <c:pt idx="5">
                  <c:v>8.0000000000000054E-3</c:v>
                </c:pt>
                <c:pt idx="6">
                  <c:v>4.3000000000000003E-2</c:v>
                </c:pt>
                <c:pt idx="7">
                  <c:v>9.0000000000000028E-3</c:v>
                </c:pt>
                <c:pt idx="8">
                  <c:v>8.0000000000000054E-3</c:v>
                </c:pt>
                <c:pt idx="9">
                  <c:v>3.0000000000000009E-3</c:v>
                </c:pt>
                <c:pt idx="10">
                  <c:v>9.0000000000000028E-3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9B39-4A53-9AAB-9C456181F1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375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70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2023 год</a:t>
            </a:r>
          </a:p>
        </c:rich>
      </c:tx>
      <c:layout>
        <c:manualLayout>
          <c:xMode val="edge"/>
          <c:yMode val="edge"/>
          <c:x val="0.51932781707371345"/>
          <c:y val="2.8790457926920698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33673385884683205"/>
          <c:y val="0.44258114101447854"/>
          <c:w val="0.70863381403167325"/>
          <c:h val="0.52909739470485651"/>
        </c:manualLayout>
      </c:layout>
      <c:pieChart>
        <c:varyColors val="1"/>
        <c:ser>
          <c:idx val="0"/>
          <c:order val="0"/>
          <c:tx>
            <c:v>2023</c:v>
          </c:tx>
          <c:spPr>
            <a:noFill/>
            <a:ln w="12700">
              <a:solidFill>
                <a:srgbClr val="000000"/>
              </a:solidFill>
              <a:prstDash val="solid"/>
            </a:ln>
          </c:spPr>
          <c:explosion val="2"/>
          <c:dPt>
            <c:idx val="0"/>
            <c:bubble3D val="0"/>
            <c:explosion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3653-48BC-BFB8-C0FBA5B3D553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3653-48BC-BFB8-C0FBA5B3D553}"/>
              </c:ext>
            </c:extLst>
          </c:dPt>
          <c:dPt>
            <c:idx val="3"/>
            <c:bubble3D val="0"/>
            <c:spPr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3653-48BC-BFB8-C0FBA5B3D553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3653-48BC-BFB8-C0FBA5B3D553}"/>
              </c:ext>
            </c:extLst>
          </c:dPt>
          <c:dPt>
            <c:idx val="5"/>
            <c:bubble3D val="0"/>
            <c:spPr>
              <a:solidFill>
                <a:srgbClr val="FF9999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A-3653-48BC-BFB8-C0FBA5B3D553}"/>
              </c:ext>
            </c:extLst>
          </c:dPt>
          <c:dPt>
            <c:idx val="6"/>
            <c:bubble3D val="0"/>
            <c:spPr>
              <a:solidFill>
                <a:srgbClr val="FF66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C-3653-48BC-BFB8-C0FBA5B3D553}"/>
              </c:ext>
            </c:extLst>
          </c:dPt>
          <c:dPt>
            <c:idx val="7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E-3653-48BC-BFB8-C0FBA5B3D553}"/>
              </c:ext>
            </c:extLst>
          </c:dPt>
          <c:dPt>
            <c:idx val="8"/>
            <c:bubble3D val="0"/>
            <c:spPr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0-3653-48BC-BFB8-C0FBA5B3D553}"/>
              </c:ext>
            </c:extLst>
          </c:dPt>
          <c:dPt>
            <c:idx val="9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2-3653-48BC-BFB8-C0FBA5B3D553}"/>
              </c:ext>
            </c:extLst>
          </c:dPt>
          <c:dPt>
            <c:idx val="10"/>
            <c:bubble3D val="0"/>
            <c:spPr>
              <a:solidFill>
                <a:srgbClr val="FF66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4-3653-48BC-BFB8-C0FBA5B3D553}"/>
              </c:ext>
            </c:extLst>
          </c:dPt>
          <c:dLbls>
            <c:dLbl>
              <c:idx val="0"/>
              <c:layout>
                <c:manualLayout>
                  <c:x val="-0.28298385604083731"/>
                  <c:y val="-3.3707099641518509E-2"/>
                </c:manualLayout>
              </c:layout>
              <c:tx>
                <c:rich>
                  <a:bodyPr/>
                  <a:lstStyle/>
                  <a:p>
                    <a:pPr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85,9%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653-48BC-BFB8-C0FBA5B3D553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653-48BC-BFB8-C0FBA5B3D553}"/>
                </c:ext>
              </c:extLst>
            </c:dLbl>
            <c:dLbl>
              <c:idx val="2"/>
              <c:layout>
                <c:manualLayout>
                  <c:x val="-0.12637706803503496"/>
                  <c:y val="-1.9693846993957976E-2"/>
                </c:manualLayout>
              </c:layout>
              <c:tx>
                <c:rich>
                  <a:bodyPr/>
                  <a:lstStyle/>
                  <a:p>
                    <a:pPr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1,3%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653-48BC-BFB8-C0FBA5B3D553}"/>
                </c:ext>
              </c:extLst>
            </c:dLbl>
            <c:dLbl>
              <c:idx val="3"/>
              <c:layout>
                <c:manualLayout>
                  <c:x val="-0.13689580937214316"/>
                  <c:y val="-8.3013792738994827E-2"/>
                </c:manualLayout>
              </c:layout>
              <c:tx>
                <c:rich>
                  <a:bodyPr/>
                  <a:lstStyle/>
                  <a:p>
                    <a:pPr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3,2%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653-48BC-BFB8-C0FBA5B3D553}"/>
                </c:ext>
              </c:extLst>
            </c:dLbl>
            <c:dLbl>
              <c:idx val="4"/>
              <c:layout>
                <c:manualLayout>
                  <c:x val="-0.14730555309799767"/>
                  <c:y val="-0.13774471982948441"/>
                </c:manualLayout>
              </c:layout>
              <c:tx>
                <c:rich>
                  <a:bodyPr/>
                  <a:lstStyle/>
                  <a:p>
                    <a:pPr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1,2%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653-48BC-BFB8-C0FBA5B3D553}"/>
                </c:ext>
              </c:extLst>
            </c:dLbl>
            <c:dLbl>
              <c:idx val="5"/>
              <c:layout>
                <c:manualLayout>
                  <c:x val="-9.4981509333805253E-2"/>
                  <c:y val="-0.22268209762370303"/>
                </c:manualLayout>
              </c:layout>
              <c:tx>
                <c:rich>
                  <a:bodyPr/>
                  <a:lstStyle/>
                  <a:p>
                    <a:pPr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1,4%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653-48BC-BFB8-C0FBA5B3D553}"/>
                </c:ext>
              </c:extLst>
            </c:dLbl>
            <c:dLbl>
              <c:idx val="6"/>
              <c:layout>
                <c:manualLayout>
                  <c:x val="1.8519685039370081E-2"/>
                  <c:y val="-0.2806438373055718"/>
                </c:manualLayout>
              </c:layout>
              <c:tx>
                <c:rich>
                  <a:bodyPr/>
                  <a:lstStyle/>
                  <a:p>
                    <a:pPr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4,2%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3653-48BC-BFB8-C0FBA5B3D553}"/>
                </c:ext>
              </c:extLst>
            </c:dLbl>
            <c:dLbl>
              <c:idx val="7"/>
              <c:layout>
                <c:manualLayout>
                  <c:x val="5.1029520186381183E-2"/>
                  <c:y val="-0.22423946167802855"/>
                </c:manualLayout>
              </c:layout>
              <c:tx>
                <c:rich>
                  <a:bodyPr/>
                  <a:lstStyle/>
                  <a:p>
                    <a:pPr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0,9%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3653-48BC-BFB8-C0FBA5B3D553}"/>
                </c:ext>
              </c:extLst>
            </c:dLbl>
            <c:dLbl>
              <c:idx val="8"/>
              <c:layout>
                <c:manualLayout>
                  <c:x val="6.7082367513049773E-2"/>
                  <c:y val="-0.15031143758036974"/>
                </c:manualLayout>
              </c:layout>
              <c:tx>
                <c:rich>
                  <a:bodyPr/>
                  <a:lstStyle/>
                  <a:p>
                    <a:pPr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0,8%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3653-48BC-BFB8-C0FBA5B3D553}"/>
                </c:ext>
              </c:extLst>
            </c:dLbl>
            <c:dLbl>
              <c:idx val="9"/>
              <c:layout>
                <c:manualLayout>
                  <c:x val="5.0433218319620179E-2"/>
                  <c:y val="-6.0750761859465596E-2"/>
                </c:manualLayout>
              </c:layout>
              <c:tx>
                <c:rich>
                  <a:bodyPr/>
                  <a:lstStyle/>
                  <a:p>
                    <a:pPr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0,1%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3653-48BC-BFB8-C0FBA5B3D553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0,9%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3653-48BC-BFB8-C0FBA5B3D553}"/>
                </c:ext>
              </c:extLst>
            </c:dLbl>
            <c:dLbl>
              <c:idx val="11"/>
              <c:layout>
                <c:manualLayout>
                  <c:x val="6.6396347977317291E-2"/>
                  <c:y val="2.3991713725223403E-2"/>
                </c:manualLayout>
              </c:layout>
              <c:tx>
                <c:rich>
                  <a:bodyPr/>
                  <a:lstStyle/>
                  <a:p>
                    <a:pPr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/>
                      <a:t>0,0%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3653-48BC-BFB8-C0FBA5B3D553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'6 Структура доходов'!$A$5:$A$15</c:f>
              <c:strCache>
                <c:ptCount val="11"/>
                <c:pt idx="0">
                  <c:v>НДФЛ</c:v>
                </c:pt>
                <c:pt idx="1">
                  <c:v>ЕНВД</c:v>
                </c:pt>
                <c:pt idx="2">
                  <c:v>Единый сельхозналог</c:v>
                </c:pt>
                <c:pt idx="3">
                  <c:v>УСНО</c:v>
                </c:pt>
                <c:pt idx="4">
                  <c:v>Патентная система налогообложения</c:v>
                </c:pt>
                <c:pt idx="5">
                  <c:v>Госпошлина</c:v>
                </c:pt>
                <c:pt idx="6">
                  <c:v>Акцизы</c:v>
                </c:pt>
                <c:pt idx="7">
                  <c:v>Доходы от исп. имущества </c:v>
                </c:pt>
                <c:pt idx="8">
                  <c:v>Штрафы</c:v>
                </c:pt>
                <c:pt idx="9">
                  <c:v>Доходы от продажи имущества</c:v>
                </c:pt>
                <c:pt idx="10">
                  <c:v>Доходы от оказания платных услуг</c:v>
                </c:pt>
              </c:strCache>
            </c:strRef>
          </c:cat>
          <c:val>
            <c:numRef>
              <c:f>'6 Структура доходов'!$B$5:$B$15</c:f>
              <c:numCache>
                <c:formatCode>0.0%</c:formatCode>
                <c:ptCount val="11"/>
                <c:pt idx="0">
                  <c:v>0.85900000000000021</c:v>
                </c:pt>
                <c:pt idx="1">
                  <c:v>0</c:v>
                </c:pt>
                <c:pt idx="2">
                  <c:v>1.2999999999999998E-2</c:v>
                </c:pt>
                <c:pt idx="3">
                  <c:v>3.2000000000000015E-2</c:v>
                </c:pt>
                <c:pt idx="4">
                  <c:v>1.2E-2</c:v>
                </c:pt>
                <c:pt idx="5">
                  <c:v>1.4E-2</c:v>
                </c:pt>
                <c:pt idx="6">
                  <c:v>4.2000000000000016E-2</c:v>
                </c:pt>
                <c:pt idx="7">
                  <c:v>9.0000000000000028E-3</c:v>
                </c:pt>
                <c:pt idx="8">
                  <c:v>8.0000000000000054E-3</c:v>
                </c:pt>
                <c:pt idx="9">
                  <c:v>1.0000000000000005E-3</c:v>
                </c:pt>
                <c:pt idx="10">
                  <c:v>9.0000000000000028E-3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3653-48BC-BFB8-C0FBA5B3D5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0"/>
      </c:pieChart>
      <c:spPr>
        <a:noFill/>
        <a:ln w="25400">
          <a:noFill/>
        </a:ln>
      </c:spPr>
    </c:plotArea>
    <c:legend>
      <c:legendPos val="l"/>
      <c:legendEntry>
        <c:idx val="1"/>
        <c:delete val="1"/>
      </c:legendEntry>
      <c:layout>
        <c:manualLayout>
          <c:xMode val="edge"/>
          <c:yMode val="edge"/>
          <c:x val="7.5986906131115676E-3"/>
          <c:y val="0"/>
          <c:w val="0.22309352043774333"/>
          <c:h val="1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 rtl="0">
            <a:defRPr sz="825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14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3687185583529149E-2"/>
          <c:y val="3.1545741324921169E-2"/>
          <c:w val="0.85474906967368192"/>
          <c:h val="0.95583596214511113"/>
        </c:manualLayout>
      </c:layout>
      <c:pie3DChart>
        <c:varyColors val="1"/>
        <c:ser>
          <c:idx val="0"/>
          <c:order val="0"/>
          <c:tx>
            <c:v>2021 год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E4C6-4D14-AF1A-5676D070902A}"/>
              </c:ext>
            </c:extLst>
          </c:dPt>
          <c:dPt>
            <c:idx val="1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E4C6-4D14-AF1A-5676D070902A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E4C6-4D14-AF1A-5676D070902A}"/>
              </c:ext>
            </c:extLst>
          </c:dPt>
          <c:dPt>
            <c:idx val="3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E4C6-4D14-AF1A-5676D070902A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E4C6-4D14-AF1A-5676D070902A}"/>
              </c:ext>
            </c:extLst>
          </c:dPt>
          <c:dLbls>
            <c:dLbl>
              <c:idx val="0"/>
              <c:layout>
                <c:manualLayout>
                  <c:x val="-7.1271346250589077E-3"/>
                  <c:y val="-0.3528105516778862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31,3%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4C6-4D14-AF1A-5676D070902A}"/>
                </c:ext>
              </c:extLst>
            </c:dLbl>
            <c:dLbl>
              <c:idx val="1"/>
              <c:layout>
                <c:manualLayout>
                  <c:x val="-2.9853458261851346E-2"/>
                  <c:y val="2.083277445208941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4C6-4D14-AF1A-5676D070902A}"/>
                </c:ext>
              </c:extLst>
            </c:dLbl>
            <c:dLbl>
              <c:idx val="2"/>
              <c:layout>
                <c:manualLayout>
                  <c:x val="8.8862000545502542E-2"/>
                  <c:y val="-0.2499005605371885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21,0%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4C6-4D14-AF1A-5676D070902A}"/>
                </c:ext>
              </c:extLst>
            </c:dLbl>
            <c:dLbl>
              <c:idx val="3"/>
              <c:layout>
                <c:manualLayout>
                  <c:x val="7.9399860831292524E-2"/>
                  <c:y val="-1.207812745804251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45,7%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4C6-4D14-AF1A-5676D070902A}"/>
                </c:ext>
              </c:extLst>
            </c:dLbl>
            <c:dLbl>
              <c:idx val="4"/>
              <c:layout>
                <c:manualLayout>
                  <c:x val="4.8972448276367757E-2"/>
                  <c:y val="3.820429386389792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1,1%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4C6-4D14-AF1A-5676D070902A}"/>
                </c:ext>
              </c:extLst>
            </c:dLbl>
            <c:dLbl>
              <c:idx val="5"/>
              <c:layout>
                <c:manualLayout>
                  <c:x val="5.0644715776372758E-2"/>
                  <c:y val="6.0223386903136295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4C6-4D14-AF1A-5676D070902A}"/>
                </c:ext>
              </c:extLst>
            </c:dLbl>
            <c:spPr>
              <a:solidFill>
                <a:srgbClr val="FFFFFF"/>
              </a:solidFill>
              <a:ln w="25400">
                <a:noFill/>
              </a:ln>
            </c:spPr>
            <c:txPr>
              <a:bodyPr/>
              <a:lstStyle/>
              <a:p>
                <a:pPr>
                  <a:defRPr sz="11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5"/>
              <c:pt idx="0">
                <c:v>Налоговые доходы</c:v>
              </c:pt>
              <c:pt idx="1">
                <c:v>Неналоговые доходы</c:v>
              </c:pt>
              <c:pt idx="2">
                <c:v>Дотации</c:v>
              </c:pt>
              <c:pt idx="3">
                <c:v>Субвенции</c:v>
              </c:pt>
              <c:pt idx="4">
                <c:v>Иные МБТ</c:v>
              </c:pt>
            </c:strLit>
          </c:cat>
          <c:val>
            <c:numRef>
              <c:f>'7 Структура всех доходов'!$B$5:$B$9</c:f>
              <c:numCache>
                <c:formatCode>0.0%</c:formatCode>
                <c:ptCount val="5"/>
                <c:pt idx="0">
                  <c:v>0.23100000000000001</c:v>
                </c:pt>
                <c:pt idx="1">
                  <c:v>9.0000000000000028E-3</c:v>
                </c:pt>
                <c:pt idx="2">
                  <c:v>0.23700000000000004</c:v>
                </c:pt>
                <c:pt idx="3">
                  <c:v>0.51</c:v>
                </c:pt>
                <c:pt idx="4">
                  <c:v>1.2999999999999998E-2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4C6-4D14-AF1A-5676D07090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9525">
      <a:noFill/>
    </a:ln>
  </c:spPr>
  <c:txPr>
    <a:bodyPr/>
    <a:lstStyle/>
    <a:p>
      <a:pPr>
        <a:defRPr sz="8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15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6923160669201879E-2"/>
          <c:y val="0.1"/>
          <c:w val="0.89186273239654368"/>
          <c:h val="0.83421052631578962"/>
        </c:manualLayout>
      </c:layout>
      <c:pie3DChart>
        <c:varyColors val="1"/>
        <c:ser>
          <c:idx val="0"/>
          <c:order val="0"/>
          <c:tx>
            <c:v>2022 год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23"/>
          <c:dPt>
            <c:idx val="0"/>
            <c:bubble3D val="0"/>
            <c:explosion val="8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94E9-4697-A85C-73F2C7B2486C}"/>
              </c:ext>
            </c:extLst>
          </c:dPt>
          <c:dPt>
            <c:idx val="1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94E9-4697-A85C-73F2C7B2486C}"/>
              </c:ext>
            </c:extLst>
          </c:dPt>
          <c:dPt>
            <c:idx val="2"/>
            <c:bubble3D val="0"/>
            <c:explosion val="14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94E9-4697-A85C-73F2C7B2486C}"/>
              </c:ext>
            </c:extLst>
          </c:dPt>
          <c:dPt>
            <c:idx val="3"/>
            <c:bubble3D val="0"/>
            <c:explosion val="11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94E9-4697-A85C-73F2C7B2486C}"/>
              </c:ext>
            </c:extLst>
          </c:dPt>
          <c:dPt>
            <c:idx val="4"/>
            <c:bubble3D val="0"/>
            <c:explosion val="4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94E9-4697-A85C-73F2C7B2486C}"/>
              </c:ext>
            </c:extLst>
          </c:dPt>
          <c:dLbls>
            <c:dLbl>
              <c:idx val="0"/>
              <c:layout>
                <c:manualLayout>
                  <c:x val="0.10766275095010229"/>
                  <c:y val="-0.2953421743334720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32,0%
( +0,7%)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4E9-4697-A85C-73F2C7B2486C}"/>
                </c:ext>
              </c:extLst>
            </c:dLbl>
            <c:dLbl>
              <c:idx val="1"/>
              <c:layout>
                <c:manualLayout>
                  <c:x val="-2.6116257656589082E-2"/>
                  <c:y val="3.6076806188700121E-2"/>
                </c:manualLayout>
              </c:layout>
              <c:tx>
                <c:rich>
                  <a:bodyPr/>
                  <a:lstStyle/>
                  <a:p>
                    <a:pPr>
                      <a:defRPr sz="95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0,9%
( 0,0%)</a:t>
                    </a:r>
                  </a:p>
                </c:rich>
              </c:tx>
              <c:spPr>
                <a:solidFill>
                  <a:srgbClr val="FFFFFF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4E9-4697-A85C-73F2C7B2486C}"/>
                </c:ext>
              </c:extLst>
            </c:dLbl>
            <c:dLbl>
              <c:idx val="2"/>
              <c:layout>
                <c:manualLayout>
                  <c:x val="0.18891579096575481"/>
                  <c:y val="5.3738465697245425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17,2% (- 3,8%)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4E9-4697-A85C-73F2C7B2486C}"/>
                </c:ext>
              </c:extLst>
            </c:dLbl>
            <c:dLbl>
              <c:idx val="3"/>
              <c:layout>
                <c:manualLayout>
                  <c:x val="6.0557530643117814E-2"/>
                  <c:y val="-7.090564995165080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48,9%
(+3,2%)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4E9-4697-A85C-73F2C7B2486C}"/>
                </c:ext>
              </c:extLst>
            </c:dLbl>
            <c:dLbl>
              <c:idx val="4"/>
              <c:layout>
                <c:manualLayout>
                  <c:x val="0.11585183063950744"/>
                  <c:y val="-4.636034756942498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1,0%
(- 0,1 %)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4E9-4697-A85C-73F2C7B2486C}"/>
                </c:ext>
              </c:extLst>
            </c:dLbl>
            <c:dLbl>
              <c:idx val="5"/>
              <c:layout>
                <c:manualLayout>
                  <c:x val="7.0109756044396038E-2"/>
                  <c:y val="-9.2076253626191869E-3"/>
                </c:manualLayout>
              </c:layout>
              <c:tx>
                <c:rich>
                  <a:bodyPr/>
                  <a:lstStyle/>
                  <a:p>
                    <a:r>
                      <a:t>0,9% 
( - 0,3%)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4E9-4697-A85C-73F2C7B2486C}"/>
                </c:ext>
              </c:extLst>
            </c:dLbl>
            <c:spPr>
              <a:solidFill>
                <a:srgbClr val="FFFFFF"/>
              </a:solidFill>
              <a:ln w="25400">
                <a:noFill/>
              </a:ln>
            </c:spPr>
            <c:txPr>
              <a:bodyPr/>
              <a:lstStyle/>
              <a:p>
                <a:pPr>
                  <a:defRPr sz="11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5"/>
              <c:pt idx="0">
                <c:v>Налоговые доходы</c:v>
              </c:pt>
              <c:pt idx="1">
                <c:v>Неналоговые доходы</c:v>
              </c:pt>
              <c:pt idx="2">
                <c:v>Дотации</c:v>
              </c:pt>
              <c:pt idx="3">
                <c:v>Субвенции</c:v>
              </c:pt>
              <c:pt idx="4">
                <c:v>Иные МБТ</c:v>
              </c:pt>
            </c:strLit>
          </c:cat>
          <c:val>
            <c:numRef>
              <c:f>'7 Структура всех доходов'!$D$5:$D$9</c:f>
              <c:numCache>
                <c:formatCode>0.0%</c:formatCode>
                <c:ptCount val="5"/>
                <c:pt idx="0">
                  <c:v>0.24570000000000008</c:v>
                </c:pt>
                <c:pt idx="1">
                  <c:v>1.0300000000000005E-2</c:v>
                </c:pt>
                <c:pt idx="2">
                  <c:v>0.22500000000000001</c:v>
                </c:pt>
                <c:pt idx="3">
                  <c:v>0.50700000000000001</c:v>
                </c:pt>
                <c:pt idx="4">
                  <c:v>1.1700000000000009E-2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4E9-4697-A85C-73F2C7B248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25400">
          <a:noFill/>
        </a:ln>
      </c:spPr>
    </c:plotArea>
    <c:legend>
      <c:legendPos val="r"/>
      <c:layout>
        <c:manualLayout>
          <c:xMode val="edge"/>
          <c:yMode val="edge"/>
          <c:x val="8.4726984377789055E-2"/>
          <c:y val="0.9026315789473679"/>
          <c:w val="0.83054720166668161"/>
          <c:h val="5.7894736842105353E-2"/>
        </c:manualLayout>
      </c:layout>
      <c:overlay val="0"/>
      <c:spPr>
        <a:solidFill>
          <a:schemeClr val="accent5">
            <a:lumMod val="75000"/>
          </a:schemeClr>
        </a:solidFill>
        <a:ln w="25400">
          <a:noFill/>
        </a:ln>
      </c:spPr>
      <c:txPr>
        <a:bodyPr/>
        <a:lstStyle/>
        <a:p>
          <a:pPr>
            <a:defRPr sz="101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Расходы районного бюджета (тыс.руб.)</a:t>
            </a:r>
          </a:p>
        </c:rich>
      </c:tx>
      <c:layout>
        <c:manualLayout>
          <c:xMode val="edge"/>
          <c:yMode val="edge"/>
          <c:x val="0.26407776498293484"/>
          <c:y val="2.8428093645484948E-2"/>
        </c:manualLayout>
      </c:layout>
      <c:overlay val="0"/>
    </c:title>
    <c:autoTitleDeleted val="0"/>
    <c:view3D>
      <c:rotX val="15"/>
      <c:hPercent val="50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359223945323852E-2"/>
          <c:y val="0.13545161561619429"/>
          <c:w val="0.97281599515321371"/>
          <c:h val="0.77424812383083963"/>
        </c:manualLayout>
      </c:layout>
      <c:bar3D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8CEF-495E-AD49-EEC0A8D6CD07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8CEF-495E-AD49-EEC0A8D6CD07}"/>
              </c:ext>
            </c:extLst>
          </c:dPt>
          <c:dLbls>
            <c:dLbl>
              <c:idx val="0"/>
              <c:layout>
                <c:manualLayout>
                  <c:x val="1.1490283202112556E-2"/>
                  <c:y val="0.273017809511161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CEF-495E-AD49-EEC0A8D6CD07}"/>
                </c:ext>
              </c:extLst>
            </c:dLbl>
            <c:dLbl>
              <c:idx val="1"/>
              <c:layout>
                <c:manualLayout>
                  <c:x val="1.2938366893861658E-2"/>
                  <c:y val="0.283028643158735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CEF-495E-AD49-EEC0A8D6CD0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'8 Расходы '!$B$3:$C$3</c:f>
              <c:strCache>
                <c:ptCount val="2"/>
                <c:pt idx="0">
                  <c:v>план на 2020 год</c:v>
                </c:pt>
                <c:pt idx="1">
                  <c:v>план на 2021 год</c:v>
                </c:pt>
              </c:strCache>
            </c:strRef>
          </c:cat>
          <c:val>
            <c:numRef>
              <c:f>'8 Расходы '!$B$4:$C$4</c:f>
              <c:numCache>
                <c:formatCode>_-* #,##0.00_р_._-;\-* #,##0.00_р_._-;_-* "-"??_р_._-;_-@_-</c:formatCode>
                <c:ptCount val="2"/>
                <c:pt idx="0">
                  <c:v>370337.36</c:v>
                </c:pt>
                <c:pt idx="1">
                  <c:v>387466.64999999985</c:v>
                </c:pt>
              </c:numCache>
            </c:numRef>
          </c:val>
          <c:shape val="pyramid"/>
          <c:extLst>
            <c:ext xmlns:c16="http://schemas.microsoft.com/office/drawing/2014/chart" uri="{C3380CC4-5D6E-409C-BE32-E72D297353CC}">
              <c16:uniqueId val="{00000004-8CEF-495E-AD49-EEC0A8D6CD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shape val="box"/>
        <c:axId val="85271296"/>
        <c:axId val="85272832"/>
        <c:axId val="0"/>
      </c:bar3DChart>
      <c:catAx>
        <c:axId val="85271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852728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5272832"/>
        <c:scaling>
          <c:orientation val="minMax"/>
          <c:min val="250000"/>
        </c:scaling>
        <c:delete val="1"/>
        <c:axPos val="l"/>
        <c:numFmt formatCode="_-* #,##0.00_р_._-;\-* #,##0.00_р_._-;_-* &quot;-&quot;??_р_._-;_-@_-" sourceLinked="1"/>
        <c:majorTickMark val="out"/>
        <c:minorTickMark val="none"/>
        <c:tickLblPos val="none"/>
        <c:crossAx val="852712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800" b="1" i="1" u="none" strike="noStrike" kern="1200" baseline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/>
                <a:ea typeface="Arial Cyr"/>
                <a:cs typeface="Arial Cyr"/>
              </a:defRPr>
            </a:pP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 районного бюджета ( тыс. руб.)</a:t>
            </a:r>
          </a:p>
        </c:rich>
      </c:tx>
      <c:layout>
        <c:manualLayout>
          <c:xMode val="edge"/>
          <c:yMode val="edge"/>
          <c:x val="0.26407776498293467"/>
          <c:y val="2.8428093645484948E-2"/>
        </c:manualLayout>
      </c:layout>
      <c:overlay val="0"/>
      <c:spPr>
        <a:noFill/>
        <a:ln w="25400"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800" b="1" i="1" u="none" strike="noStrike" kern="1200" baseline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ea typeface="Arial Cyr"/>
              <a:cs typeface="Arial Cyr"/>
            </a:defRPr>
          </a:pPr>
          <a:endParaRPr lang="ru-RU"/>
        </a:p>
      </c:txPr>
    </c:title>
    <c:autoTitleDeleted val="0"/>
    <c:view3D>
      <c:rotX val="15"/>
      <c:hPercent val="50"/>
      <c:rotY val="20"/>
      <c:depthPercent val="100"/>
      <c:rAngAx val="1"/>
    </c:view3D>
    <c:floor>
      <c:thickness val="0"/>
      <c:spPr>
        <a:solidFill>
          <a:srgbClr val="00FFFF"/>
        </a:solidFill>
        <a:ln w="3175" cap="flat" cmpd="sng" algn="ctr">
          <a:solidFill>
            <a:srgbClr val="000000"/>
          </a:solidFill>
          <a:prstDash val="solid"/>
          <a:round/>
        </a:ln>
        <a:effectLst/>
        <a:sp3d contourW="3175">
          <a:contourClr>
            <a:srgbClr val="000000"/>
          </a:contourClr>
        </a:sp3d>
      </c:spPr>
    </c:floor>
    <c:sideWall>
      <c:thickness val="0"/>
      <c:spPr>
        <a:noFill/>
        <a:ln w="25400"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3592190114589883E-2"/>
          <c:y val="0.16322936716243805"/>
          <c:w val="0.97281599515321371"/>
          <c:h val="0.77424812383083941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1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649A-422D-AEE8-EC452CE38302}"/>
              </c:ext>
            </c:extLst>
          </c:dPt>
          <c:dLbls>
            <c:dLbl>
              <c:idx val="0"/>
              <c:layout>
                <c:manualLayout>
                  <c:x val="1.1490283202112551E-2"/>
                  <c:y val="0.27301780951116178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454 570,36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49A-422D-AEE8-EC452CE38302}"/>
                </c:ext>
              </c:extLst>
            </c:dLbl>
            <c:dLbl>
              <c:idx val="1"/>
              <c:layout>
                <c:manualLayout>
                  <c:x val="1.2938366893861658E-2"/>
                  <c:y val="0.2830286431587358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477 589,45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49A-422D-AEE8-EC452CE38302}"/>
                </c:ext>
              </c:extLst>
            </c:dLbl>
            <c:spPr>
              <a:noFill/>
              <a:ln w="25400"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1" u="none" strike="noStrike" kern="1200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'8 Расходы '!$B$3:$C$3</c:f>
              <c:strCache>
                <c:ptCount val="2"/>
                <c:pt idx="0">
                  <c:v>план на 2021 год</c:v>
                </c:pt>
                <c:pt idx="1">
                  <c:v>план на 2022 год</c:v>
                </c:pt>
              </c:strCache>
            </c:strRef>
          </c:cat>
          <c:val>
            <c:numRef>
              <c:f>'8 Расходы '!$B$4:$C$4</c:f>
              <c:numCache>
                <c:formatCode>_-* #,##0.00_р_._-;\-* #,##0.00_р_._-;_-* "-"??_р_._-;_-@_-</c:formatCode>
                <c:ptCount val="2"/>
                <c:pt idx="0">
                  <c:v>387466.64999999991</c:v>
                </c:pt>
                <c:pt idx="1">
                  <c:v>400555.99000000011</c:v>
                </c:pt>
              </c:numCache>
            </c:numRef>
          </c:val>
          <c:shape val="pyramid"/>
          <c:extLst>
            <c:ext xmlns:c16="http://schemas.microsoft.com/office/drawing/2014/chart" uri="{C3380CC4-5D6E-409C-BE32-E72D297353CC}">
              <c16:uniqueId val="{00000003-649A-422D-AEE8-EC452CE383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shape val="box"/>
        <c:axId val="97128448"/>
        <c:axId val="97129984"/>
        <c:axId val="0"/>
      </c:bar3DChart>
      <c:catAx>
        <c:axId val="971284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low"/>
        <c:crossAx val="97129984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97129984"/>
        <c:scaling>
          <c:orientation val="minMax"/>
          <c:min val="250000"/>
        </c:scaling>
        <c:delete val="1"/>
        <c:axPos val="l"/>
        <c:numFmt formatCode="_-* #,##0.00_р_._-;\-* #,##0.00_р_._-;_-* &quot;-&quot;??_р_._-;_-@_-" sourceLinked="1"/>
        <c:majorTickMark val="out"/>
        <c:minorTickMark val="none"/>
        <c:tickLblPos val="none"/>
        <c:crossAx val="9712844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3175" cap="flat" cmpd="sng" algn="ctr">
      <a:solidFill>
        <a:srgbClr val="000000"/>
      </a:solidFill>
      <a:prstDash val="solid"/>
      <a:miter lim="800000"/>
    </a:ln>
    <a:effectLst/>
  </c:spPr>
  <c:txPr>
    <a:bodyPr/>
    <a:lstStyle/>
    <a:p>
      <a:pPr>
        <a:defRPr sz="14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3">
    <c:autoUpdate val="0"/>
  </c:externalData>
  <c:userShapes r:id="rId4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Расходы по разделам бюджета (тыс. руб.)</a:t>
            </a:r>
          </a:p>
        </c:rich>
      </c:tx>
      <c:layout>
        <c:manualLayout>
          <c:xMode val="edge"/>
          <c:yMode val="edge"/>
          <c:x val="0.29295145799082839"/>
          <c:y val="7.2886297376093439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855708661417324"/>
          <c:y val="5.9815398075240583E-2"/>
          <c:w val="0.90088105726872325"/>
          <c:h val="0.72886297376093256"/>
        </c:manualLayout>
      </c:layout>
      <c:barChart>
        <c:barDir val="col"/>
        <c:grouping val="clustered"/>
        <c:varyColors val="0"/>
        <c:ser>
          <c:idx val="0"/>
          <c:order val="0"/>
          <c:tx>
            <c:v>2020</c:v>
          </c:tx>
          <c:invertIfNegative val="0"/>
          <c:dLbls>
            <c:dLbl>
              <c:idx val="0"/>
              <c:layout>
                <c:manualLayout>
                  <c:x val="2.9875010117127311E-3"/>
                  <c:y val="2.862346288346530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88D-4B94-ADBB-34BC15C33CFE}"/>
                </c:ext>
              </c:extLst>
            </c:dLbl>
            <c:dLbl>
              <c:idx val="2"/>
              <c:layout>
                <c:manualLayout>
                  <c:x val="9.7806846016889326E-3"/>
                  <c:y val="8.496555632592234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88D-4B94-ADBB-34BC15C33CFE}"/>
                </c:ext>
              </c:extLst>
            </c:dLbl>
            <c:dLbl>
              <c:idx val="3"/>
              <c:layout>
                <c:manualLayout>
                  <c:x val="-4.7872807605509E-2"/>
                  <c:y val="6.838683525070712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88D-4B94-ADBB-34BC15C33CFE}"/>
                </c:ext>
              </c:extLst>
            </c:dLbl>
            <c:dLbl>
              <c:idx val="4"/>
              <c:layout>
                <c:manualLayout>
                  <c:x val="-2.2788028700941258E-2"/>
                  <c:y val="1.88393172287970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88D-4B94-ADBB-34BC15C33CFE}"/>
                </c:ext>
              </c:extLst>
            </c:dLbl>
            <c:dLbl>
              <c:idx val="5"/>
              <c:layout>
                <c:manualLayout>
                  <c:x val="4.9348266338290524E-3"/>
                  <c:y val="7.231414074649341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88D-4B94-ADBB-34BC15C33CFE}"/>
                </c:ext>
              </c:extLst>
            </c:dLbl>
            <c:dLbl>
              <c:idx val="6"/>
              <c:layout>
                <c:manualLayout>
                  <c:x val="1.460990655450088E-2"/>
                  <c:y val="3.622285087826397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600,00
</a:t>
                    </a:r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88D-4B94-ADBB-34BC15C33CFE}"/>
                </c:ext>
              </c:extLst>
            </c:dLbl>
            <c:dLbl>
              <c:idx val="7"/>
              <c:layout>
                <c:manualLayout>
                  <c:x val="2.8029646073976884E-3"/>
                  <c:y val="1.112034465079624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88D-4B94-ADBB-34BC15C33CFE}"/>
                </c:ext>
              </c:extLst>
            </c:dLbl>
            <c:dLbl>
              <c:idx val="8"/>
              <c:layout>
                <c:manualLayout>
                  <c:x val="-9.0698486177820609E-4"/>
                  <c:y val="7.461733547160510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88D-4B94-ADBB-34BC15C33CFE}"/>
                </c:ext>
              </c:extLst>
            </c:dLbl>
            <c:dLbl>
              <c:idx val="10"/>
              <c:layout>
                <c:manualLayout>
                  <c:xMode val="edge"/>
                  <c:yMode val="edge"/>
                  <c:x val="0.82158590308370061"/>
                  <c:y val="0.2813411078717201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88D-4B94-ADBB-34BC15C33CF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2700000" vert="horz"/>
              <a:lstStyle/>
              <a:p>
                <a:pPr>
                  <a:defRPr sz="15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 Расходы по разделам'!$A$5:$A$12</c:f>
              <c:strCache>
                <c:ptCount val="8"/>
                <c:pt idx="0">
                  <c:v>Общегосударст. вопросы </c:v>
                </c:pt>
                <c:pt idx="1">
                  <c:v>Национальная экономика</c:v>
                </c:pt>
                <c:pt idx="2">
                  <c:v>ЖКХ</c:v>
                </c:pt>
                <c:pt idx="3">
                  <c:v>Образование</c:v>
                </c:pt>
                <c:pt idx="4">
                  <c:v>Культура</c:v>
                </c:pt>
                <c:pt idx="5">
                  <c:v>Социальная политика</c:v>
                </c:pt>
                <c:pt idx="6">
                  <c:v>Физическая культура и спорт</c:v>
                </c:pt>
                <c:pt idx="7">
                  <c:v>Межбюдж. трансферты </c:v>
                </c:pt>
              </c:strCache>
            </c:strRef>
          </c:cat>
          <c:val>
            <c:numRef>
              <c:f>'9 Расходы по разделам'!$B$5:$B$12</c:f>
              <c:numCache>
                <c:formatCode>#,##0.00</c:formatCode>
                <c:ptCount val="8"/>
                <c:pt idx="0">
                  <c:v>40358.28</c:v>
                </c:pt>
                <c:pt idx="1">
                  <c:v>12446.640000000007</c:v>
                </c:pt>
                <c:pt idx="2">
                  <c:v>1290.46</c:v>
                </c:pt>
                <c:pt idx="3">
                  <c:v>236278.25</c:v>
                </c:pt>
                <c:pt idx="4">
                  <c:v>39536.300000000003</c:v>
                </c:pt>
                <c:pt idx="5">
                  <c:v>13075.6</c:v>
                </c:pt>
                <c:pt idx="6">
                  <c:v>600</c:v>
                </c:pt>
                <c:pt idx="7">
                  <c:v>26751.829999999987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088D-4B94-ADBB-34BC15C33CFE}"/>
            </c:ext>
          </c:extLst>
        </c:ser>
        <c:ser>
          <c:idx val="1"/>
          <c:order val="1"/>
          <c:tx>
            <c:v>2021</c:v>
          </c:tx>
          <c:invertIfNegative val="0"/>
          <c:dLbls>
            <c:dLbl>
              <c:idx val="0"/>
              <c:layout>
                <c:manualLayout>
                  <c:x val="3.6719391353613851E-2"/>
                  <c:y val="3.563126037816701E-3"/>
                </c:manualLayout>
              </c:layout>
              <c:spPr/>
              <c:txPr>
                <a:bodyPr rot="-2700000" vert="horz"/>
                <a:lstStyle/>
                <a:p>
                  <a:pPr>
                    <a:defRPr sz="1500" baseline="0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88D-4B94-ADBB-34BC15C33CFE}"/>
                </c:ext>
              </c:extLst>
            </c:dLbl>
            <c:dLbl>
              <c:idx val="1"/>
              <c:layout>
                <c:manualLayout>
                  <c:x val="1.4007307456611964E-2"/>
                  <c:y val="3.6520434945631524E-3"/>
                </c:manualLayout>
              </c:layout>
              <c:spPr/>
              <c:txPr>
                <a:bodyPr rot="-2700000" vert="horz"/>
                <a:lstStyle/>
                <a:p>
                  <a:pPr>
                    <a:defRPr sz="1500" baseline="0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88D-4B94-ADBB-34BC15C33CFE}"/>
                </c:ext>
              </c:extLst>
            </c:dLbl>
            <c:dLbl>
              <c:idx val="2"/>
              <c:layout>
                <c:manualLayout>
                  <c:x val="1.4442401748239639E-2"/>
                  <c:y val="1.0640863769579784E-2"/>
                </c:manualLayout>
              </c:layout>
              <c:spPr/>
              <c:txPr>
                <a:bodyPr rot="-2700000" vert="horz"/>
                <a:lstStyle/>
                <a:p>
                  <a:pPr>
                    <a:defRPr sz="1500" baseline="0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088D-4B94-ADBB-34BC15C33CFE}"/>
                </c:ext>
              </c:extLst>
            </c:dLbl>
            <c:dLbl>
              <c:idx val="3"/>
              <c:layout>
                <c:manualLayout>
                  <c:x val="5.8501604512419599E-2"/>
                  <c:y val="6.6095575245172206E-2"/>
                </c:manualLayout>
              </c:layout>
              <c:spPr/>
              <c:txPr>
                <a:bodyPr rot="-2700000" vert="horz"/>
                <a:lstStyle/>
                <a:p>
                  <a:pPr>
                    <a:defRPr sz="1500" baseline="0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088D-4B94-ADBB-34BC15C33CFE}"/>
                </c:ext>
              </c:extLst>
            </c:dLbl>
            <c:dLbl>
              <c:idx val="4"/>
              <c:layout>
                <c:manualLayout>
                  <c:x val="5.0776970462363992E-2"/>
                  <c:y val="3.6190567802533991E-2"/>
                </c:manualLayout>
              </c:layout>
              <c:spPr/>
              <c:txPr>
                <a:bodyPr rot="-2700000" vert="horz"/>
                <a:lstStyle/>
                <a:p>
                  <a:pPr>
                    <a:defRPr sz="1500" baseline="0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088D-4B94-ADBB-34BC15C33CFE}"/>
                </c:ext>
              </c:extLst>
            </c:dLbl>
            <c:dLbl>
              <c:idx val="5"/>
              <c:layout>
                <c:manualLayout>
                  <c:x val="3.2314105010001599E-2"/>
                  <c:y val="9.0532050840583297E-3"/>
                </c:manualLayout>
              </c:layout>
              <c:spPr/>
              <c:txPr>
                <a:bodyPr rot="-2700000" vert="horz"/>
                <a:lstStyle/>
                <a:p>
                  <a:pPr>
                    <a:defRPr sz="1500" baseline="0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088D-4B94-ADBB-34BC15C33CFE}"/>
                </c:ext>
              </c:extLst>
            </c:dLbl>
            <c:dLbl>
              <c:idx val="6"/>
              <c:layout>
                <c:manualLayout>
                  <c:x val="3.5125933751675616E-2"/>
                  <c:y val="3.5232072583579403E-2"/>
                </c:manualLayout>
              </c:layout>
              <c:tx>
                <c:rich>
                  <a:bodyPr rot="-2700000" vert="horz"/>
                  <a:lstStyle/>
                  <a:p>
                    <a:pPr>
                      <a:defRPr sz="1500" baseline="0"/>
                    </a:pPr>
                    <a:r>
                      <a:rPr lang="en-US" sz="1500" baseline="0"/>
                      <a:t>600,00
</a:t>
                    </a:r>
                  </a:p>
                </c:rich>
              </c:tx>
              <c:spPr/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088D-4B94-ADBB-34BC15C33CFE}"/>
                </c:ext>
              </c:extLst>
            </c:dLbl>
            <c:dLbl>
              <c:idx val="7"/>
              <c:layout>
                <c:manualLayout>
                  <c:x val="1.0103252511938179E-2"/>
                  <c:y val="1.1120344650796244E-2"/>
                </c:manualLayout>
              </c:layout>
              <c:spPr/>
              <c:txPr>
                <a:bodyPr rot="-2700000" vert="horz"/>
                <a:lstStyle/>
                <a:p>
                  <a:pPr>
                    <a:defRPr sz="1500" baseline="0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088D-4B94-ADBB-34BC15C33CFE}"/>
                </c:ext>
              </c:extLst>
            </c:dLbl>
            <c:dLbl>
              <c:idx val="8"/>
              <c:layout>
                <c:manualLayout>
                  <c:x val="2.2914833270835126E-3"/>
                  <c:y val="5.656049913938874E-3"/>
                </c:manualLayout>
              </c:layout>
              <c:spPr/>
              <c:txPr>
                <a:bodyPr rot="-2700000" vert="horz"/>
                <a:lstStyle/>
                <a:p>
                  <a:pPr>
                    <a:defRPr sz="1500" baseline="0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088D-4B94-ADBB-34BC15C33CFE}"/>
                </c:ext>
              </c:extLst>
            </c:dLbl>
            <c:dLbl>
              <c:idx val="9"/>
              <c:layout>
                <c:manualLayout>
                  <c:x val="6.5080652336223571E-3"/>
                  <c:y val="4.5179219259564585E-3"/>
                </c:manualLayout>
              </c:layout>
              <c:spPr/>
              <c:txPr>
                <a:bodyPr rot="-2700000" vert="horz"/>
                <a:lstStyle/>
                <a:p>
                  <a:pPr>
                    <a:defRPr sz="1500" baseline="0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088D-4B94-ADBB-34BC15C33CFE}"/>
                </c:ext>
              </c:extLst>
            </c:dLbl>
            <c:dLbl>
              <c:idx val="10"/>
              <c:layout>
                <c:manualLayout>
                  <c:xMode val="edge"/>
                  <c:yMode val="edge"/>
                  <c:x val="0.8744493392070487"/>
                  <c:y val="0.2419825072886297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088D-4B94-ADBB-34BC15C33CF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 Расходы по разделам'!$A$5:$A$12</c:f>
              <c:strCache>
                <c:ptCount val="8"/>
                <c:pt idx="0">
                  <c:v>Общегосударст. вопросы </c:v>
                </c:pt>
                <c:pt idx="1">
                  <c:v>Национальная экономика</c:v>
                </c:pt>
                <c:pt idx="2">
                  <c:v>ЖКХ</c:v>
                </c:pt>
                <c:pt idx="3">
                  <c:v>Образование</c:v>
                </c:pt>
                <c:pt idx="4">
                  <c:v>Культура</c:v>
                </c:pt>
                <c:pt idx="5">
                  <c:v>Социальная политика</c:v>
                </c:pt>
                <c:pt idx="6">
                  <c:v>Физическая культура и спорт</c:v>
                </c:pt>
                <c:pt idx="7">
                  <c:v>Межбюдж. трансферты </c:v>
                </c:pt>
              </c:strCache>
            </c:strRef>
          </c:cat>
          <c:val>
            <c:numRef>
              <c:f>'9 Расходы по разделам'!$C$5:$C$12</c:f>
              <c:numCache>
                <c:formatCode>#,##0.00</c:formatCode>
                <c:ptCount val="8"/>
                <c:pt idx="0">
                  <c:v>41966.639000000003</c:v>
                </c:pt>
                <c:pt idx="1">
                  <c:v>13606.543000000007</c:v>
                </c:pt>
                <c:pt idx="2">
                  <c:v>1784.0939999999998</c:v>
                </c:pt>
                <c:pt idx="3">
                  <c:v>249798.56200000001</c:v>
                </c:pt>
                <c:pt idx="4">
                  <c:v>43877.517</c:v>
                </c:pt>
                <c:pt idx="5">
                  <c:v>11868.223000000007</c:v>
                </c:pt>
                <c:pt idx="6">
                  <c:v>600</c:v>
                </c:pt>
                <c:pt idx="7">
                  <c:v>23965.073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088D-4B94-ADBB-34BC15C33C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692608"/>
        <c:axId val="86694144"/>
      </c:barChart>
      <c:catAx>
        <c:axId val="86692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 sz="1400" baseline="0"/>
            </a:pPr>
            <a:endParaRPr lang="ru-RU"/>
          </a:p>
        </c:txPr>
        <c:crossAx val="86694144"/>
        <c:crosses val="autoZero"/>
        <c:auto val="1"/>
        <c:lblAlgn val="ctr"/>
        <c:lblOffset val="0"/>
        <c:tickLblSkip val="1"/>
        <c:tickMarkSkip val="1"/>
        <c:noMultiLvlLbl val="0"/>
      </c:catAx>
      <c:valAx>
        <c:axId val="86694144"/>
        <c:scaling>
          <c:orientation val="minMax"/>
          <c:max val="250000"/>
          <c:min val="0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400" baseline="0"/>
            </a:pPr>
            <a:endParaRPr lang="ru-RU"/>
          </a:p>
        </c:txPr>
        <c:crossAx val="86692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334810071818025"/>
          <c:y val="8.6005830903790215E-2"/>
          <c:w val="0.11123348043033079"/>
          <c:h val="7.2886297376093437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 sz="1800" b="1" i="1" u="none" strike="noStrike" baseline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/>
                <a:ea typeface="Arial Cyr"/>
                <a:cs typeface="Arial Cyr"/>
              </a:defRPr>
            </a:pPr>
            <a:r>
              <a:rPr lang="ru-RU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 по разделам бюджета ( тыс. руб.)</a:t>
            </a:r>
          </a:p>
        </c:rich>
      </c:tx>
      <c:layout>
        <c:manualLayout>
          <c:xMode val="edge"/>
          <c:yMode val="edge"/>
          <c:x val="0.29295145799082828"/>
          <c:y val="7.2886297376093395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9.9005358705161861E-2"/>
          <c:y val="4.8704286964129484E-2"/>
          <c:w val="0.90088105726872303"/>
          <c:h val="0.72886297376093256"/>
        </c:manualLayout>
      </c:layout>
      <c:barChart>
        <c:barDir val="col"/>
        <c:grouping val="clustered"/>
        <c:varyColors val="0"/>
        <c:ser>
          <c:idx val="0"/>
          <c:order val="0"/>
          <c:tx>
            <c:v>2021</c:v>
          </c:tx>
          <c:spPr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rgbClr val="000000"/>
              </a:solidFill>
              <a:prstDash val="solid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  <a:innerShdw blurRad="63500" dist="50800">
                <a:schemeClr val="bg2">
                  <a:lumMod val="75000"/>
                  <a:alpha val="50000"/>
                </a:schemeClr>
              </a:innerShdw>
            </a:effectLst>
          </c:spPr>
          <c:invertIfNegative val="0"/>
          <c:dLbls>
            <c:dLbl>
              <c:idx val="0"/>
              <c:layout>
                <c:manualLayout>
                  <c:x val="2.9875010117127294E-3"/>
                  <c:y val="2.8623462883465298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55 378,93</a:t>
                    </a:r>
                  </a:p>
                </c:rich>
              </c:tx>
              <c:spPr>
                <a:solidFill>
                  <a:schemeClr val="accent5">
                    <a:lumMod val="60000"/>
                    <a:lumOff val="40000"/>
                    <a:alpha val="0"/>
                  </a:schemeClr>
                </a:solidFill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881-43BC-910B-B6EF7C4D45EC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15</a:t>
                    </a:r>
                    <a:r>
                      <a:rPr lang="en-US" baseline="0"/>
                      <a:t> 702,43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946-444F-9F26-E4C3F7F518E3}"/>
                </c:ext>
              </c:extLst>
            </c:dLbl>
            <c:dLbl>
              <c:idx val="2"/>
              <c:layout>
                <c:manualLayout>
                  <c:x val="9.7806846016889239E-3"/>
                  <c:y val="8.496555632592228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4 010,00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881-43BC-910B-B6EF7C4D45EC}"/>
                </c:ext>
              </c:extLst>
            </c:dLbl>
            <c:dLbl>
              <c:idx val="3"/>
              <c:layout>
                <c:manualLayout>
                  <c:x val="-4.7872807605509E-2"/>
                  <c:y val="6.838683525070712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279 890,52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881-43BC-910B-B6EF7C4D45EC}"/>
                </c:ext>
              </c:extLst>
            </c:dLbl>
            <c:dLbl>
              <c:idx val="4"/>
              <c:layout>
                <c:manualLayout>
                  <c:x val="-2.2788028700941258E-2"/>
                  <c:y val="1.883931722879708E-2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59 422,40</a:t>
                    </a:r>
                  </a:p>
                </c:rich>
              </c:tx>
              <c:spPr>
                <a:solidFill>
                  <a:schemeClr val="accent5">
                    <a:lumMod val="60000"/>
                    <a:lumOff val="40000"/>
                    <a:alpha val="0"/>
                  </a:schemeClr>
                </a:solidFill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881-43BC-910B-B6EF7C4D45EC}"/>
                </c:ext>
              </c:extLst>
            </c:dLbl>
            <c:dLbl>
              <c:idx val="5"/>
              <c:layout>
                <c:manualLayout>
                  <c:x val="4.9348266338290515E-3"/>
                  <c:y val="7.2314140746493382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12 591,54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881-43BC-910B-B6EF7C4D45EC}"/>
                </c:ext>
              </c:extLst>
            </c:dLbl>
            <c:dLbl>
              <c:idx val="6"/>
              <c:layout>
                <c:manualLayout>
                  <c:x val="1.4609906554500887E-2"/>
                  <c:y val="3.622285087826396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600,00
</a:t>
                    </a:r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881-43BC-910B-B6EF7C4D45EC}"/>
                </c:ext>
              </c:extLst>
            </c:dLbl>
            <c:dLbl>
              <c:idx val="7"/>
              <c:layout>
                <c:manualLayout>
                  <c:x val="2.8029646073976875E-3"/>
                  <c:y val="1.112034465079624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26 696,58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881-43BC-910B-B6EF7C4D45EC}"/>
                </c:ext>
              </c:extLst>
            </c:dLbl>
            <c:dLbl>
              <c:idx val="8"/>
              <c:layout>
                <c:manualLayout>
                  <c:x val="-9.0698486177820533E-4"/>
                  <c:y val="7.461733547160510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881-43BC-910B-B6EF7C4D45EC}"/>
                </c:ext>
              </c:extLst>
            </c:dLbl>
            <c:dLbl>
              <c:idx val="10"/>
              <c:layout>
                <c:manualLayout>
                  <c:xMode val="edge"/>
                  <c:yMode val="edge"/>
                  <c:x val="0.82158590308370061"/>
                  <c:y val="0.2813411078717201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881-43BC-910B-B6EF7C4D45EC}"/>
                </c:ext>
              </c:extLst>
            </c:dLbl>
            <c:spPr>
              <a:noFill/>
              <a:ln w="25400">
                <a:noFill/>
              </a:ln>
            </c:spPr>
            <c:txPr>
              <a:bodyPr rot="-2700000" vert="horz"/>
              <a:lstStyle/>
              <a:p>
                <a:pPr algn="ctr">
                  <a:defRPr sz="9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8"/>
              <c:pt idx="0">
                <c:v>Общегосударст. вопросы </c:v>
              </c:pt>
              <c:pt idx="1">
                <c:v>Национальная экономика</c:v>
              </c:pt>
              <c:pt idx="2">
                <c:v>ЖКХ</c:v>
              </c:pt>
              <c:pt idx="3">
                <c:v>Образование</c:v>
              </c:pt>
              <c:pt idx="4">
                <c:v>Культура</c:v>
              </c:pt>
              <c:pt idx="5">
                <c:v>Социальная политика</c:v>
              </c:pt>
              <c:pt idx="6">
                <c:v>Физическая культура и спорт</c:v>
              </c:pt>
              <c:pt idx="7">
                <c:v>Межбюдж. трансферты </c:v>
              </c:pt>
            </c:strLit>
          </c:cat>
          <c:val>
            <c:numRef>
              <c:f>'9 Расходы по разделам'!$B$5:$B$12</c:f>
              <c:numCache>
                <c:formatCode>#,##0.00</c:formatCode>
                <c:ptCount val="8"/>
                <c:pt idx="0">
                  <c:v>41966.639000000003</c:v>
                </c:pt>
                <c:pt idx="1">
                  <c:v>13606.543000000003</c:v>
                </c:pt>
                <c:pt idx="2">
                  <c:v>1784.0939999999998</c:v>
                </c:pt>
                <c:pt idx="3">
                  <c:v>249798.56200000001</c:v>
                </c:pt>
                <c:pt idx="4">
                  <c:v>43877.517</c:v>
                </c:pt>
                <c:pt idx="5">
                  <c:v>11868.223000000004</c:v>
                </c:pt>
                <c:pt idx="6">
                  <c:v>600</c:v>
                </c:pt>
                <c:pt idx="7">
                  <c:v>23965.073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881-43BC-910B-B6EF7C4D45EC}"/>
            </c:ext>
          </c:extLst>
        </c:ser>
        <c:ser>
          <c:idx val="1"/>
          <c:order val="1"/>
          <c:tx>
            <c:v>2022</c:v>
          </c:tx>
          <c:spPr>
            <a:solidFill>
              <a:srgbClr val="00B050"/>
            </a:solidFill>
            <a:ln w="12700">
              <a:solidFill>
                <a:srgbClr val="000000"/>
              </a:solidFill>
              <a:prstDash val="solid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  <a:innerShdw blurRad="63500" dist="50800">
                <a:prstClr val="black">
                  <a:alpha val="50000"/>
                </a:prstClr>
              </a:innerShdw>
            </a:effectLst>
          </c:spPr>
          <c:invertIfNegative val="0"/>
          <c:dLbls>
            <c:dLbl>
              <c:idx val="0"/>
              <c:layout>
                <c:manualLayout>
                  <c:x val="3.6719391353613851E-2"/>
                  <c:y val="3.5631260378166984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60 448,44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881-43BC-910B-B6EF7C4D45EC}"/>
                </c:ext>
              </c:extLst>
            </c:dLbl>
            <c:dLbl>
              <c:idx val="1"/>
              <c:layout>
                <c:manualLayout>
                  <c:x val="1.4007307456611964E-2"/>
                  <c:y val="3.6520434945631524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14 805,41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881-43BC-910B-B6EF7C4D45EC}"/>
                </c:ext>
              </c:extLst>
            </c:dLbl>
            <c:dLbl>
              <c:idx val="2"/>
              <c:layout>
                <c:manualLayout>
                  <c:x val="1.4442401748239631E-2"/>
                  <c:y val="1.0640863769579779E-2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4 094,42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8881-43BC-910B-B6EF7C4D45EC}"/>
                </c:ext>
              </c:extLst>
            </c:dLbl>
            <c:dLbl>
              <c:idx val="3"/>
              <c:layout>
                <c:manualLayout>
                  <c:x val="5.8501604512419599E-2"/>
                  <c:y val="6.6095575245172206E-2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304 905,44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881-43BC-910B-B6EF7C4D45EC}"/>
                </c:ext>
              </c:extLst>
            </c:dLbl>
            <c:dLbl>
              <c:idx val="4"/>
              <c:layout>
                <c:manualLayout>
                  <c:x val="5.0776970462363992E-2"/>
                  <c:y val="3.6190567802533991E-2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50 578,26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8881-43BC-910B-B6EF7C4D45EC}"/>
                </c:ext>
              </c:extLst>
            </c:dLbl>
            <c:dLbl>
              <c:idx val="5"/>
              <c:layout>
                <c:manualLayout>
                  <c:x val="3.2314105010001586E-2"/>
                  <c:y val="9.0532050840583297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13 562,54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8881-43BC-910B-B6EF7C4D45EC}"/>
                </c:ext>
              </c:extLst>
            </c:dLbl>
            <c:dLbl>
              <c:idx val="6"/>
              <c:layout>
                <c:manualLayout>
                  <c:x val="3.0959317585301953E-2"/>
                  <c:y val="-6.4346019247594043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600,00
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3016841644794392E-2"/>
                      <c:h val="4.957801108194809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0-8881-43BC-910B-B6EF7C4D45EC}"/>
                </c:ext>
              </c:extLst>
            </c:dLbl>
            <c:dLbl>
              <c:idx val="7"/>
              <c:layout>
                <c:manualLayout>
                  <c:x val="1.0103252511938179E-2"/>
                  <c:y val="1.1120344650796244E-2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27 938,58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8881-43BC-910B-B6EF7C4D45EC}"/>
                </c:ext>
              </c:extLst>
            </c:dLbl>
            <c:dLbl>
              <c:idx val="8"/>
              <c:layout>
                <c:manualLayout>
                  <c:x val="2.2914833270835117E-3"/>
                  <c:y val="5.6560499139388723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8881-43BC-910B-B6EF7C4D45EC}"/>
                </c:ext>
              </c:extLst>
            </c:dLbl>
            <c:dLbl>
              <c:idx val="9"/>
              <c:layout>
                <c:manualLayout>
                  <c:x val="6.5080652336223545E-3"/>
                  <c:y val="4.5179219259564585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8881-43BC-910B-B6EF7C4D45EC}"/>
                </c:ext>
              </c:extLst>
            </c:dLbl>
            <c:dLbl>
              <c:idx val="10"/>
              <c:layout>
                <c:manualLayout>
                  <c:xMode val="edge"/>
                  <c:yMode val="edge"/>
                  <c:x val="0.8744493392070487"/>
                  <c:y val="0.2419825072886297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8881-43BC-910B-B6EF7C4D45EC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8"/>
              <c:pt idx="0">
                <c:v>Общегосударст. вопросы </c:v>
              </c:pt>
              <c:pt idx="1">
                <c:v>Национальная экономика</c:v>
              </c:pt>
              <c:pt idx="2">
                <c:v>ЖКХ</c:v>
              </c:pt>
              <c:pt idx="3">
                <c:v>Образование</c:v>
              </c:pt>
              <c:pt idx="4">
                <c:v>Культура</c:v>
              </c:pt>
              <c:pt idx="5">
                <c:v>Социальная политика</c:v>
              </c:pt>
              <c:pt idx="6">
                <c:v>Физическая культура и спорт</c:v>
              </c:pt>
              <c:pt idx="7">
                <c:v>Межбюдж. трансферты </c:v>
              </c:pt>
            </c:strLit>
          </c:cat>
          <c:val>
            <c:numRef>
              <c:f>'9 Расходы по разделам'!$C$5:$C$12</c:f>
              <c:numCache>
                <c:formatCode>#,##0.00</c:formatCode>
                <c:ptCount val="8"/>
                <c:pt idx="0">
                  <c:v>45808.94</c:v>
                </c:pt>
                <c:pt idx="1">
                  <c:v>13813.230000000003</c:v>
                </c:pt>
                <c:pt idx="2">
                  <c:v>3881.1</c:v>
                </c:pt>
                <c:pt idx="3">
                  <c:v>256705.58</c:v>
                </c:pt>
                <c:pt idx="4">
                  <c:v>43309.11</c:v>
                </c:pt>
                <c:pt idx="5">
                  <c:v>11806.8</c:v>
                </c:pt>
                <c:pt idx="6">
                  <c:v>600</c:v>
                </c:pt>
                <c:pt idx="7">
                  <c:v>24631.23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8881-43BC-910B-B6EF7C4D45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7264000"/>
        <c:axId val="97265536"/>
      </c:barChart>
      <c:catAx>
        <c:axId val="97264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9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7265536"/>
        <c:crosses val="autoZero"/>
        <c:auto val="1"/>
        <c:lblAlgn val="ctr"/>
        <c:lblOffset val="0"/>
        <c:tickLblSkip val="1"/>
        <c:tickMarkSkip val="1"/>
        <c:noMultiLvlLbl val="0"/>
      </c:catAx>
      <c:valAx>
        <c:axId val="97265536"/>
        <c:scaling>
          <c:orientation val="minMax"/>
          <c:max val="27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lgDashDot"/>
            </a:ln>
          </c:spPr>
        </c:majorGridlines>
        <c:numFmt formatCode="#,##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7264000"/>
        <c:crosses val="autoZero"/>
        <c:crossBetween val="between"/>
      </c:valAx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12700">
          <a:solidFill>
            <a:srgbClr val="808080"/>
          </a:solidFill>
          <a:prstDash val="solid"/>
        </a:ln>
      </c:spPr>
    </c:plotArea>
    <c:legend>
      <c:legendPos val="r"/>
      <c:legendEntry>
        <c:idx val="0"/>
        <c:txPr>
          <a:bodyPr/>
          <a:lstStyle/>
          <a:p>
            <a:pPr>
              <a:defRPr sz="128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</c:legendEntry>
      <c:layout>
        <c:manualLayout>
          <c:xMode val="edge"/>
          <c:yMode val="edge"/>
          <c:x val="0.87334810071818003"/>
          <c:y val="8.6005830903790159E-2"/>
          <c:w val="0.11123348043033079"/>
          <c:h val="7.2886297376093395E-2"/>
        </c:manualLayout>
      </c:layout>
      <c:overlay val="0"/>
      <c:spPr>
        <a:solidFill>
          <a:schemeClr val="accent5">
            <a:lumMod val="60000"/>
            <a:lumOff val="40000"/>
          </a:schemeClr>
        </a:solidFill>
        <a:ln w="25400">
          <a:noFill/>
        </a:ln>
      </c:spPr>
      <c:txPr>
        <a:bodyPr/>
        <a:lstStyle/>
        <a:p>
          <a:pPr>
            <a:defRPr sz="128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3175">
      <a:solidFill>
        <a:srgbClr val="000000"/>
      </a:solidFill>
      <a:prstDash val="solid"/>
    </a:ln>
  </c:spPr>
  <c:txPr>
    <a:bodyPr/>
    <a:lstStyle/>
    <a:p>
      <a:pPr>
        <a:defRPr sz="16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Расходы по разделам бюджета (тыс. руб.)</a:t>
            </a:r>
          </a:p>
        </c:rich>
      </c:tx>
      <c:layout>
        <c:manualLayout>
          <c:xMode val="edge"/>
          <c:yMode val="edge"/>
          <c:x val="0.29295142622590681"/>
          <c:y val="7.2885830620146126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9.9083661417322832E-2"/>
          <c:y val="6.9074657334499856E-2"/>
          <c:w val="0.90088105726872281"/>
          <c:h val="0.77701108194808999"/>
        </c:manualLayout>
      </c:layout>
      <c:barChart>
        <c:barDir val="col"/>
        <c:grouping val="clustered"/>
        <c:varyColors val="0"/>
        <c:ser>
          <c:idx val="0"/>
          <c:order val="0"/>
          <c:tx>
            <c:v>2023</c:v>
          </c:tx>
          <c:spPr>
            <a:solidFill>
              <a:srgbClr val="00CC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9875010117127276E-3"/>
                  <c:y val="2.8623462883465289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55</a:t>
                    </a:r>
                    <a:r>
                      <a:rPr lang="en-US" baseline="0"/>
                      <a:t> 378,93</a:t>
                    </a:r>
                    <a:endParaRPr lang="en-US"/>
                  </a:p>
                </c:rich>
              </c:tx>
              <c:spPr>
                <a:solidFill>
                  <a:schemeClr val="bg1"/>
                </a:solidFill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33B-4018-BCDD-D4C7C4A72B63}"/>
                </c:ext>
              </c:extLst>
            </c:dLbl>
            <c:dLbl>
              <c:idx val="1"/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15 702,43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33B-4018-BCDD-D4C7C4A72B63}"/>
                </c:ext>
              </c:extLst>
            </c:dLbl>
            <c:dLbl>
              <c:idx val="2"/>
              <c:layout>
                <c:manualLayout>
                  <c:x val="9.7806846016889135E-3"/>
                  <c:y val="8.4965556325922245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4 010,00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33B-4018-BCDD-D4C7C4A72B63}"/>
                </c:ext>
              </c:extLst>
            </c:dLbl>
            <c:dLbl>
              <c:idx val="4"/>
              <c:layout>
                <c:manualLayout>
                  <c:x val="-2.2788028700941258E-2"/>
                  <c:y val="1.883931722879708E-2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279 890,52</a:t>
                    </a:r>
                  </a:p>
                </c:rich>
              </c:tx>
              <c:spPr>
                <a:solidFill>
                  <a:sysClr val="window" lastClr="FFFFFF"/>
                </a:solidFill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33B-4018-BCDD-D4C7C4A72B63}"/>
                </c:ext>
              </c:extLst>
            </c:dLbl>
            <c:dLbl>
              <c:idx val="5"/>
              <c:layout>
                <c:manualLayout>
                  <c:x val="4.9348266338290498E-3"/>
                  <c:y val="7.2314140746493364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59 422,40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33B-4018-BCDD-D4C7C4A72B63}"/>
                </c:ext>
              </c:extLst>
            </c:dLbl>
            <c:dLbl>
              <c:idx val="6"/>
              <c:layout>
                <c:manualLayout>
                  <c:x val="2.1554352580927392E-2"/>
                  <c:y val="1.1311898512685917E-2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12 591,54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33B-4018-BCDD-D4C7C4A72B63}"/>
                </c:ext>
              </c:extLst>
            </c:dLbl>
            <c:dLbl>
              <c:idx val="7"/>
              <c:layout>
                <c:manualLayout>
                  <c:x val="2.8029646073976866E-3"/>
                  <c:y val="1.1120344650796244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33B-4018-BCDD-D4C7C4A72B63}"/>
                </c:ext>
              </c:extLst>
            </c:dLbl>
            <c:dLbl>
              <c:idx val="8"/>
              <c:layout>
                <c:manualLayout>
                  <c:x val="-9.0698486177820468E-4"/>
                  <c:y val="7.4617335471605104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26 696,58</a:t>
                    </a:r>
                  </a:p>
                </c:rich>
              </c:tx>
              <c:spPr>
                <a:solidFill>
                  <a:schemeClr val="bg1"/>
                </a:solidFill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33B-4018-BCDD-D4C7C4A72B63}"/>
                </c:ext>
              </c:extLst>
            </c:dLbl>
            <c:dLbl>
              <c:idx val="9"/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6AE9-43C7-A479-DB4BEF6C4E31}"/>
                </c:ext>
              </c:extLst>
            </c:dLbl>
            <c:dLbl>
              <c:idx val="10"/>
              <c:layout>
                <c:manualLayout>
                  <c:xMode val="edge"/>
                  <c:yMode val="edge"/>
                  <c:x val="0.82158590308370061"/>
                  <c:y val="0.2813411078717201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33B-4018-BCDD-D4C7C4A72B63}"/>
                </c:ext>
              </c:extLst>
            </c:dLbl>
            <c:spPr>
              <a:noFill/>
              <a:ln w="25400">
                <a:noFill/>
              </a:ln>
            </c:spPr>
            <c:txPr>
              <a:bodyPr rot="-2700000" vert="horz" wrap="square" lIns="38100" tIns="19050" rIns="38100" bIns="19050" anchor="ctr">
                <a:spAutoFit/>
              </a:bodyPr>
              <a:lstStyle/>
              <a:p>
                <a:pPr algn="ctr">
                  <a:defRPr sz="9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 Расходы по разделам'!$A$5:$A$13</c:f>
              <c:strCache>
                <c:ptCount val="9"/>
                <c:pt idx="0">
                  <c:v>Общегосударст. вопросы </c:v>
                </c:pt>
                <c:pt idx="1">
                  <c:v>Национальная экономика</c:v>
                </c:pt>
                <c:pt idx="2">
                  <c:v>ЖКХ</c:v>
                </c:pt>
                <c:pt idx="3">
                  <c:v>Охрана окружающей среды</c:v>
                </c:pt>
                <c:pt idx="4">
                  <c:v>Образование</c:v>
                </c:pt>
                <c:pt idx="5">
                  <c:v>Культура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Межбюдж. трансферты </c:v>
                </c:pt>
              </c:strCache>
            </c:strRef>
          </c:cat>
          <c:val>
            <c:numRef>
              <c:f>'9 Расходы по разделам'!$B$5:$B$13</c:f>
              <c:numCache>
                <c:formatCode>#,##0.00</c:formatCode>
                <c:ptCount val="9"/>
                <c:pt idx="0">
                  <c:v>55378.93</c:v>
                </c:pt>
                <c:pt idx="1">
                  <c:v>15702.43</c:v>
                </c:pt>
                <c:pt idx="2">
                  <c:v>4010</c:v>
                </c:pt>
                <c:pt idx="3">
                  <c:v>277.95999999999987</c:v>
                </c:pt>
                <c:pt idx="4">
                  <c:v>279890.52</c:v>
                </c:pt>
                <c:pt idx="5">
                  <c:v>59422.400000000001</c:v>
                </c:pt>
                <c:pt idx="6">
                  <c:v>12591.54</c:v>
                </c:pt>
                <c:pt idx="7">
                  <c:v>600</c:v>
                </c:pt>
                <c:pt idx="8">
                  <c:v>26696.58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33B-4018-BCDD-D4C7C4A72B63}"/>
            </c:ext>
          </c:extLst>
        </c:ser>
        <c:ser>
          <c:idx val="1"/>
          <c:order val="1"/>
          <c:tx>
            <c:v>2024</c:v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3.6719391353613851E-2"/>
                  <c:y val="3.5631260378166957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60 448,44</a:t>
                    </a:r>
                  </a:p>
                </c:rich>
              </c:tx>
              <c:spPr>
                <a:solidFill>
                  <a:sysClr val="window" lastClr="FFFFFF"/>
                </a:solidFill>
                <a:ln w="25400">
                  <a:noFill/>
                </a:ln>
              </c:sp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33B-4018-BCDD-D4C7C4A72B63}"/>
                </c:ext>
              </c:extLst>
            </c:dLbl>
            <c:dLbl>
              <c:idx val="1"/>
              <c:layout>
                <c:manualLayout>
                  <c:x val="1.4007307456611964E-2"/>
                  <c:y val="3.6520434945631524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14 805,41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33B-4018-BCDD-D4C7C4A72B63}"/>
                </c:ext>
              </c:extLst>
            </c:dLbl>
            <c:dLbl>
              <c:idx val="2"/>
              <c:layout>
                <c:manualLayout>
                  <c:x val="1.4442401748239624E-2"/>
                  <c:y val="1.0640863769579775E-2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4 094,42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33B-4018-BCDD-D4C7C4A72B63}"/>
                </c:ext>
              </c:extLst>
            </c:dLbl>
            <c:dLbl>
              <c:idx val="3"/>
              <c:layout>
                <c:manualLayout>
                  <c:x val="8.6162597200227353E-3"/>
                  <c:y val="1.5320536590047555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A33B-4018-BCDD-D4C7C4A72B63}"/>
                </c:ext>
              </c:extLst>
            </c:dLbl>
            <c:dLbl>
              <c:idx val="4"/>
              <c:layout>
                <c:manualLayout>
                  <c:x val="5.0776970462363992E-2"/>
                  <c:y val="3.6190567802533991E-2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304 905,44</a:t>
                    </a:r>
                  </a:p>
                </c:rich>
              </c:tx>
              <c:spPr>
                <a:solidFill>
                  <a:sysClr val="window" lastClr="FFFFFF"/>
                </a:solidFill>
                <a:ln w="25400">
                  <a:noFill/>
                </a:ln>
              </c:sp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A33B-4018-BCDD-D4C7C4A72B63}"/>
                </c:ext>
              </c:extLst>
            </c:dLbl>
            <c:dLbl>
              <c:idx val="5"/>
              <c:layout>
                <c:manualLayout>
                  <c:x val="3.2314105010001572E-2"/>
                  <c:y val="9.0532050840583297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50 578,26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A33B-4018-BCDD-D4C7C4A72B63}"/>
                </c:ext>
              </c:extLst>
            </c:dLbl>
            <c:dLbl>
              <c:idx val="6"/>
              <c:layout>
                <c:manualLayout>
                  <c:x val="3.5125933751675616E-2"/>
                  <c:y val="3.5232072583579327E-2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13 562,54
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33B-4018-BCDD-D4C7C4A72B63}"/>
                </c:ext>
              </c:extLst>
            </c:dLbl>
            <c:dLbl>
              <c:idx val="7"/>
              <c:layout>
                <c:manualLayout>
                  <c:x val="1.0103252511938179E-2"/>
                  <c:y val="1.1120344650796244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A33B-4018-BCDD-D4C7C4A72B63}"/>
                </c:ext>
              </c:extLst>
            </c:dLbl>
            <c:dLbl>
              <c:idx val="8"/>
              <c:layout>
                <c:manualLayout>
                  <c:x val="2.2914833270835109E-3"/>
                  <c:y val="5.6560499139388688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27 938,58</a:t>
                    </a:r>
                  </a:p>
                </c:rich>
              </c:tx>
              <c:spPr>
                <a:solidFill>
                  <a:schemeClr val="bg1"/>
                </a:solidFill>
                <a:ln w="25400">
                  <a:noFill/>
                </a:ln>
              </c:sp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A33B-4018-BCDD-D4C7C4A72B63}"/>
                </c:ext>
              </c:extLst>
            </c:dLbl>
            <c:dLbl>
              <c:idx val="9"/>
              <c:layout>
                <c:manualLayout>
                  <c:x val="6.5080652336223527E-3"/>
                  <c:y val="4.5179219259564585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A33B-4018-BCDD-D4C7C4A72B63}"/>
                </c:ext>
              </c:extLst>
            </c:dLbl>
            <c:dLbl>
              <c:idx val="10"/>
              <c:layout>
                <c:manualLayout>
                  <c:xMode val="edge"/>
                  <c:yMode val="edge"/>
                  <c:x val="0.8744493392070487"/>
                  <c:y val="0.2419825072886297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A33B-4018-BCDD-D4C7C4A72B63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 Расходы по разделам'!$A$5:$A$13</c:f>
              <c:strCache>
                <c:ptCount val="9"/>
                <c:pt idx="0">
                  <c:v>Общегосударст. вопросы </c:v>
                </c:pt>
                <c:pt idx="1">
                  <c:v>Национальная экономика</c:v>
                </c:pt>
                <c:pt idx="2">
                  <c:v>ЖКХ</c:v>
                </c:pt>
                <c:pt idx="3">
                  <c:v>Охрана окружающей среды</c:v>
                </c:pt>
                <c:pt idx="4">
                  <c:v>Образование</c:v>
                </c:pt>
                <c:pt idx="5">
                  <c:v>Культура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Межбюдж. трансферты </c:v>
                </c:pt>
              </c:strCache>
            </c:strRef>
          </c:cat>
          <c:val>
            <c:numRef>
              <c:f>'9 Расходы по разделам'!$C$5:$C$13</c:f>
              <c:numCache>
                <c:formatCode>#,##0.00</c:formatCode>
                <c:ptCount val="9"/>
                <c:pt idx="0">
                  <c:v>60448.44</c:v>
                </c:pt>
                <c:pt idx="1">
                  <c:v>14805.41</c:v>
                </c:pt>
                <c:pt idx="2">
                  <c:v>4094.42</c:v>
                </c:pt>
                <c:pt idx="3">
                  <c:v>656.35999999999979</c:v>
                </c:pt>
                <c:pt idx="4">
                  <c:v>304905.44</c:v>
                </c:pt>
                <c:pt idx="5">
                  <c:v>50578.26</c:v>
                </c:pt>
                <c:pt idx="6">
                  <c:v>13562.54</c:v>
                </c:pt>
                <c:pt idx="7">
                  <c:v>600</c:v>
                </c:pt>
                <c:pt idx="8">
                  <c:v>27938.58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A33B-4018-BCDD-D4C7C4A72B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917376"/>
        <c:axId val="77279616"/>
      </c:barChart>
      <c:catAx>
        <c:axId val="769173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7279616"/>
        <c:crosses val="autoZero"/>
        <c:auto val="1"/>
        <c:lblAlgn val="ctr"/>
        <c:lblOffset val="0"/>
        <c:tickLblSkip val="1"/>
        <c:tickMarkSkip val="1"/>
        <c:noMultiLvlLbl val="0"/>
      </c:catAx>
      <c:valAx>
        <c:axId val="77279616"/>
        <c:scaling>
          <c:orientation val="minMax"/>
          <c:max val="32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lgDashDot"/>
            </a:ln>
          </c:spPr>
        </c:majorGridlines>
        <c:numFmt formatCode="#,##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6917376"/>
        <c:crosses val="autoZero"/>
        <c:crossBetween val="between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7334813324545912"/>
          <c:y val="8.6005803526758601E-2"/>
          <c:w val="0.11123348017621154"/>
          <c:h val="7.2886292439251571E-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28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6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2400" i="1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400" i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</c:rich>
      </c:tx>
      <c:layout>
        <c:manualLayout>
          <c:xMode val="edge"/>
          <c:yMode val="edge"/>
          <c:x val="0.50917925799815578"/>
          <c:y val="3.53536016331292E-2"/>
        </c:manualLayout>
      </c:layout>
      <c:overlay val="0"/>
      <c:spPr>
        <a:scene3d>
          <a:camera prst="orthographicFront"/>
          <a:lightRig rig="threePt" dir="t"/>
        </a:scene3d>
        <a:sp3d prstMaterial="matte">
          <a:bevelT w="63500" h="63500" prst="artDeco"/>
          <a:contourClr>
            <a:srgbClr val="000000"/>
          </a:contourClr>
        </a:sp3d>
      </c:spPr>
    </c:title>
    <c:autoTitleDeleted val="0"/>
    <c:plotArea>
      <c:layout>
        <c:manualLayout>
          <c:layoutTarget val="inner"/>
          <c:xMode val="edge"/>
          <c:yMode val="edge"/>
          <c:x val="0.23886252394126409"/>
          <c:y val="0.1635029649071644"/>
          <c:w val="0.54479747463999595"/>
          <c:h val="0.74657431709925171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5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 2024 год</a:t>
            </a:r>
          </a:p>
        </c:rich>
      </c:tx>
      <c:layout>
        <c:manualLayout>
          <c:xMode val="edge"/>
          <c:yMode val="edge"/>
          <c:x val="0.41189052613236632"/>
          <c:y val="1.1128779080896904E-2"/>
        </c:manualLayout>
      </c:layout>
      <c:overlay val="0"/>
      <c:spPr>
        <a:noFill/>
        <a:ln w="25400">
          <a:noFill/>
        </a:ln>
      </c:spPr>
    </c:title>
    <c:autoTitleDeleted val="0"/>
    <c:view3D>
      <c:rotX val="40"/>
      <c:rotY val="5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3389449452863206E-3"/>
          <c:y val="0.4086916266466723"/>
          <c:w val="0.94304527408736394"/>
          <c:h val="0.52973833993554209"/>
        </c:manualLayout>
      </c:layout>
      <c:pie3DChart>
        <c:varyColors val="1"/>
        <c:ser>
          <c:idx val="0"/>
          <c:order val="0"/>
          <c:tx>
            <c:v>2024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77A6-4F34-B97E-8AE314EF0299}"/>
              </c:ext>
            </c:extLst>
          </c:dPt>
          <c:dPt>
            <c:idx val="1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77A6-4F34-B97E-8AE314EF0299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77A6-4F34-B97E-8AE314EF0299}"/>
              </c:ext>
            </c:extLst>
          </c:dPt>
          <c:dPt>
            <c:idx val="3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77A6-4F34-B97E-8AE314EF0299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77A6-4F34-B97E-8AE314EF0299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77A6-4F34-B97E-8AE314EF0299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D-77A6-4F34-B97E-8AE314EF0299}"/>
              </c:ext>
            </c:extLst>
          </c:dPt>
          <c:dPt>
            <c:idx val="7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77A6-4F34-B97E-8AE314EF0299}"/>
              </c:ext>
            </c:extLst>
          </c:dPt>
          <c:dLbls>
            <c:dLbl>
              <c:idx val="0"/>
              <c:layout>
                <c:manualLayout>
                  <c:x val="4.4610785934580829E-2"/>
                  <c:y val="-3.3533418089909742E-4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63,85%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+2,28%)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7A6-4F34-B97E-8AE314EF0299}"/>
                </c:ext>
              </c:extLst>
            </c:dLbl>
            <c:dLbl>
              <c:idx val="1"/>
              <c:layout>
                <c:manualLayout>
                  <c:x val="2.2075681696865461E-2"/>
                  <c:y val="-7.5959582189433994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12,66%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+ 0,48%)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7A6-4F34-B97E-8AE314EF0299}"/>
                </c:ext>
              </c:extLst>
            </c:dLbl>
            <c:dLbl>
              <c:idx val="2"/>
              <c:layout>
                <c:manualLayout>
                  <c:x val="-2.350390914511483E-3"/>
                  <c:y val="-6.918802081377351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3,11%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-0,35%)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7A6-4F34-B97E-8AE314EF0299}"/>
                </c:ext>
              </c:extLst>
            </c:dLbl>
            <c:dLbl>
              <c:idx val="3"/>
              <c:layout>
                <c:manualLayout>
                  <c:x val="1.5773116291983379E-2"/>
                  <c:y val="-0.13698901309832306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0,85%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-0,03%)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7A6-4F34-B97E-8AE314EF0299}"/>
                </c:ext>
              </c:extLst>
            </c:dLbl>
            <c:dLbl>
              <c:idx val="4"/>
              <c:layout>
                <c:manualLayout>
                  <c:x val="1.3456083873493714E-2"/>
                  <c:y val="-0.22212981485422431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0,13%
(+0,06%)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7A6-4F34-B97E-8AE314EF0299}"/>
                </c:ext>
              </c:extLst>
            </c:dLbl>
            <c:dLbl>
              <c:idx val="5"/>
              <c:layout>
                <c:manualLayout>
                  <c:x val="7.7826815156392781E-2"/>
                  <c:y val="-0.23199540327729315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5,84%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-0,03%)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7A6-4F34-B97E-8AE314EF0299}"/>
                </c:ext>
              </c:extLst>
            </c:dLbl>
            <c:dLbl>
              <c:idx val="6"/>
              <c:layout>
                <c:manualLayout>
                  <c:x val="-0.10527411724262112"/>
                  <c:y val="-0.15767276308267508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10,59%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-2,48%)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77A6-4F34-B97E-8AE314EF0299}"/>
                </c:ext>
              </c:extLst>
            </c:dLbl>
            <c:dLbl>
              <c:idx val="7"/>
              <c:layout>
                <c:manualLayout>
                  <c:x val="-8.5966415800235021E-2"/>
                  <c:y val="-8.8005447967652778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2,85%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+0,08%)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77A6-4F34-B97E-8AE314EF0299}"/>
                </c:ext>
              </c:extLst>
            </c:dLbl>
            <c:dLbl>
              <c:idx val="8"/>
              <c:layout>
                <c:manualLayout>
                  <c:x val="4.2756184139402985E-2"/>
                  <c:y val="-9.5793598137275768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0,12%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-0,01%)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77A6-4F34-B97E-8AE314EF0299}"/>
                </c:ext>
              </c:extLst>
            </c:dLbl>
            <c:dLbl>
              <c:idx val="9"/>
              <c:layout>
                <c:manualLayout>
                  <c:x val="6.1846186424149213E-2"/>
                  <c:y val="8.9300101398295029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0,20%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+ 0,03%)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77A6-4F34-B97E-8AE314EF0299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'10 Структура расходов '!$D$5:$D$13</c:f>
              <c:strCache>
                <c:ptCount val="9"/>
                <c:pt idx="0">
                  <c:v>Образование</c:v>
                </c:pt>
                <c:pt idx="1">
                  <c:v>Общегосударств. вопросы</c:v>
                </c:pt>
                <c:pt idx="2">
                  <c:v>Нац. экономика</c:v>
                </c:pt>
                <c:pt idx="3">
                  <c:v>ЖКХ</c:v>
                </c:pt>
                <c:pt idx="4">
                  <c:v>Охрана окружающей среды</c:v>
                </c:pt>
                <c:pt idx="5">
                  <c:v>Межбюдж. трансферты</c:v>
                </c:pt>
                <c:pt idx="6">
                  <c:v>Культура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</c:strCache>
            </c:strRef>
          </c:cat>
          <c:val>
            <c:numRef>
              <c:f>'10 Структура расходов '!$E$5:$E$13</c:f>
              <c:numCache>
                <c:formatCode>0.00%</c:formatCode>
                <c:ptCount val="9"/>
                <c:pt idx="0">
                  <c:v>0.63850000000000018</c:v>
                </c:pt>
                <c:pt idx="1">
                  <c:v>0.12659999999999999</c:v>
                </c:pt>
                <c:pt idx="2">
                  <c:v>3.1100000000000006E-2</c:v>
                </c:pt>
                <c:pt idx="3">
                  <c:v>8.5000000000000006E-3</c:v>
                </c:pt>
                <c:pt idx="4">
                  <c:v>1.2999999999999995E-3</c:v>
                </c:pt>
                <c:pt idx="5">
                  <c:v>5.8400000000000014E-2</c:v>
                </c:pt>
                <c:pt idx="6">
                  <c:v>0.10589999999999998</c:v>
                </c:pt>
                <c:pt idx="7">
                  <c:v>2.8500000000000001E-2</c:v>
                </c:pt>
                <c:pt idx="8">
                  <c:v>1.1999999999999999E-3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77A6-4F34-B97E-8AE314EF02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5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2023 год </a:t>
            </a:r>
          </a:p>
        </c:rich>
      </c:tx>
      <c:layout>
        <c:manualLayout>
          <c:xMode val="edge"/>
          <c:yMode val="edge"/>
          <c:x val="0.50746355710511293"/>
          <c:y val="1.5948957599812227E-2"/>
        </c:manualLayout>
      </c:layout>
      <c:overlay val="0"/>
      <c:spPr>
        <a:noFill/>
        <a:ln w="25400">
          <a:noFill/>
        </a:ln>
      </c:spPr>
    </c:title>
    <c:autoTitleDeleted val="0"/>
    <c:view3D>
      <c:rotX val="40"/>
      <c:rotY val="6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534039655303643"/>
          <c:y val="0.38756041224396365"/>
          <c:w val="0.6931874192777645"/>
          <c:h val="0.5026772139473088"/>
        </c:manualLayout>
      </c:layout>
      <c:pie3DChart>
        <c:varyColors val="1"/>
        <c:ser>
          <c:idx val="0"/>
          <c:order val="0"/>
          <c:tx>
            <c:v>2023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56F8-43C0-BBF0-8EB0DFA320EF}"/>
              </c:ext>
            </c:extLst>
          </c:dPt>
          <c:dPt>
            <c:idx val="1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56F8-43C0-BBF0-8EB0DFA320EF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56F8-43C0-BBF0-8EB0DFA320EF}"/>
              </c:ext>
            </c:extLst>
          </c:dPt>
          <c:dPt>
            <c:idx val="3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56F8-43C0-BBF0-8EB0DFA320EF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56F8-43C0-BBF0-8EB0DFA320EF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56F8-43C0-BBF0-8EB0DFA320EF}"/>
              </c:ext>
            </c:extLst>
          </c:dPt>
          <c:dPt>
            <c:idx val="6"/>
            <c:bubble3D val="0"/>
            <c:explosion val="23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D-56F8-43C0-BBF0-8EB0DFA320EF}"/>
              </c:ext>
            </c:extLst>
          </c:dPt>
          <c:dPt>
            <c:idx val="7"/>
            <c:bubble3D val="0"/>
            <c:explosion val="26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56F8-43C0-BBF0-8EB0DFA320EF}"/>
              </c:ext>
            </c:extLst>
          </c:dPt>
          <c:dLbls>
            <c:dLbl>
              <c:idx val="0"/>
              <c:layout>
                <c:manualLayout>
                  <c:x val="-4.124373645579052E-2"/>
                  <c:y val="3.9584642802245724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61,57%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6F8-43C0-BBF0-8EB0DFA320EF}"/>
                </c:ext>
              </c:extLst>
            </c:dLbl>
            <c:dLbl>
              <c:idx val="1"/>
              <c:layout>
                <c:manualLayout>
                  <c:x val="4.7618808928276059E-2"/>
                  <c:y val="-4.054610370537215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12,18 %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6F8-43C0-BBF0-8EB0DFA320EF}"/>
                </c:ext>
              </c:extLst>
            </c:dLbl>
            <c:dLbl>
              <c:idx val="2"/>
              <c:layout>
                <c:manualLayout>
                  <c:x val="-1.946270397792316E-2"/>
                  <c:y val="-4.2910497431840201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3,46%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6F8-43C0-BBF0-8EB0DFA320EF}"/>
                </c:ext>
              </c:extLst>
            </c:dLbl>
            <c:dLbl>
              <c:idx val="3"/>
              <c:layout>
                <c:manualLayout>
                  <c:x val="1.4329417778541525E-3"/>
                  <c:y val="-5.9459380415413286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0,88%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6F8-43C0-BBF0-8EB0DFA320EF}"/>
                </c:ext>
              </c:extLst>
            </c:dLbl>
            <c:dLbl>
              <c:idx val="4"/>
              <c:layout>
                <c:manualLayout>
                  <c:x val="2.3814436130807025E-3"/>
                  <c:y val="-0.12199809951985664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0,07%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6F8-43C0-BBF0-8EB0DFA320EF}"/>
                </c:ext>
              </c:extLst>
            </c:dLbl>
            <c:dLbl>
              <c:idx val="5"/>
              <c:layout>
                <c:manualLayout>
                  <c:x val="-4.9080407237652522E-2"/>
                  <c:y val="-0.18313579223649681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5,87%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6F8-43C0-BBF0-8EB0DFA320EF}"/>
                </c:ext>
              </c:extLst>
            </c:dLbl>
            <c:dLbl>
              <c:idx val="6"/>
              <c:layout>
                <c:manualLayout>
                  <c:x val="-2.0608593080093846E-2"/>
                  <c:y val="-0.18069045197101563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13,07%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6F8-43C0-BBF0-8EB0DFA320EF}"/>
                </c:ext>
              </c:extLst>
            </c:dLbl>
            <c:dLbl>
              <c:idx val="7"/>
              <c:layout>
                <c:manualLayout>
                  <c:x val="1.5058565440513969E-3"/>
                  <c:y val="-0.11177703265560704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2,77%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56F8-43C0-BBF0-8EB0DFA320EF}"/>
                </c:ext>
              </c:extLst>
            </c:dLbl>
            <c:dLbl>
              <c:idx val="8"/>
              <c:layout>
                <c:manualLayout>
                  <c:x val="3.3441105931410316E-2"/>
                  <c:y val="-4.3740848183450733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0,13%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56F8-43C0-BBF0-8EB0DFA320EF}"/>
                </c:ext>
              </c:extLst>
            </c:dLbl>
            <c:dLbl>
              <c:idx val="9"/>
              <c:layout>
                <c:manualLayout>
                  <c:x val="2.2205682001192645E-3"/>
                  <c:y val="4.2550327142121612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56F8-43C0-BBF0-8EB0DFA320EF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'10 Структура расходов '!$A$5:$A$13</c:f>
              <c:strCache>
                <c:ptCount val="9"/>
                <c:pt idx="0">
                  <c:v>Образование</c:v>
                </c:pt>
                <c:pt idx="1">
                  <c:v>Общегосуд. вопросы </c:v>
                </c:pt>
                <c:pt idx="2">
                  <c:v>Нац.экономика</c:v>
                </c:pt>
                <c:pt idx="3">
                  <c:v>ЖКХ</c:v>
                </c:pt>
                <c:pt idx="4">
                  <c:v>Охрана окружающей среды</c:v>
                </c:pt>
                <c:pt idx="5">
                  <c:v>Межбюдж. трансферт </c:v>
                </c:pt>
                <c:pt idx="6">
                  <c:v>Культура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</c:strCache>
            </c:strRef>
          </c:cat>
          <c:val>
            <c:numRef>
              <c:f>'10 Структура расходов '!$B$5:$B$13</c:f>
              <c:numCache>
                <c:formatCode>0.00%</c:formatCode>
                <c:ptCount val="9"/>
                <c:pt idx="0">
                  <c:v>0.61570000000000025</c:v>
                </c:pt>
                <c:pt idx="1">
                  <c:v>0.12180000000000002</c:v>
                </c:pt>
                <c:pt idx="2">
                  <c:v>3.4599999999999999E-2</c:v>
                </c:pt>
                <c:pt idx="3">
                  <c:v>8.800000000000004E-3</c:v>
                </c:pt>
                <c:pt idx="4">
                  <c:v>7.0000000000000021E-4</c:v>
                </c:pt>
                <c:pt idx="5">
                  <c:v>5.8700000000000016E-2</c:v>
                </c:pt>
                <c:pt idx="6">
                  <c:v>0.13070000000000001</c:v>
                </c:pt>
                <c:pt idx="7">
                  <c:v>2.7700000000000002E-2</c:v>
                </c:pt>
                <c:pt idx="8">
                  <c:v>1.2999999999999995E-3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56F8-43C0-BBF0-8EB0DFA320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egendEntry>
        <c:idx val="8"/>
        <c:txPr>
          <a:bodyPr/>
          <a:lstStyle/>
          <a:p>
            <a:pPr rtl="0">
              <a:defRPr sz="1010" b="1" i="0" u="none" strike="noStrike" baseline="0">
                <a:solidFill>
                  <a:sysClr val="windowText" lastClr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</c:legendEntry>
      <c:layout>
        <c:manualLayout>
          <c:xMode val="edge"/>
          <c:yMode val="edge"/>
          <c:x val="1.5746486721933895E-2"/>
          <c:y val="4.2044534734235896E-2"/>
          <c:w val="0.23570286722991973"/>
          <c:h val="0.8969350627708037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 rtl="0">
            <a:defRPr sz="101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1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60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40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2023 год ( 372 216,89 тыс. руб.)      </a:t>
            </a:r>
          </a:p>
        </c:rich>
      </c:tx>
      <c:layout>
        <c:manualLayout>
          <c:xMode val="edge"/>
          <c:yMode val="edge"/>
          <c:x val="0.36507964282242522"/>
          <c:y val="1.4005602240896359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2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518539727988548"/>
          <c:y val="0.11401534411955098"/>
          <c:w val="0.68174196987465541"/>
          <c:h val="0.85423739889197237"/>
        </c:manualLayout>
      </c:layout>
      <c:pie3DChart>
        <c:varyColors val="1"/>
        <c:ser>
          <c:idx val="0"/>
          <c:order val="0"/>
          <c:tx>
            <c:v>2021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9"/>
          <c:dPt>
            <c:idx val="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57DC-496E-8C18-883DBD7B17EB}"/>
              </c:ext>
            </c:extLst>
          </c:dPt>
          <c:dPt>
            <c:idx val="1"/>
            <c:bubble3D val="0"/>
            <c:explosion val="5"/>
            <c:spPr>
              <a:solidFill>
                <a:srgbClr val="7030A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57DC-496E-8C18-883DBD7B17EB}"/>
              </c:ext>
            </c:extLst>
          </c:dPt>
          <c:dPt>
            <c:idx val="2"/>
            <c:bubble3D val="0"/>
            <c:explosion val="4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57DC-496E-8C18-883DBD7B17EB}"/>
              </c:ext>
            </c:extLst>
          </c:dPt>
          <c:dPt>
            <c:idx val="3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57DC-496E-8C18-883DBD7B17EB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57DC-496E-8C18-883DBD7B17EB}"/>
              </c:ext>
            </c:extLst>
          </c:dPt>
          <c:dLbls>
            <c:dLbl>
              <c:idx val="0"/>
              <c:layout>
                <c:manualLayout>
                  <c:x val="-7.9523855814319505E-2"/>
                  <c:y val="1.464611041266900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0,9%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7DC-496E-8C18-883DBD7B17EB}"/>
                </c:ext>
              </c:extLst>
            </c:dLbl>
            <c:dLbl>
              <c:idx val="1"/>
              <c:layout>
                <c:manualLayout>
                  <c:x val="0.18881417600577716"/>
                  <c:y val="0.150183579993677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61,6%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7DC-496E-8C18-883DBD7B17EB}"/>
                </c:ext>
              </c:extLst>
            </c:dLbl>
            <c:dLbl>
              <c:idx val="2"/>
              <c:layout>
                <c:manualLayout>
                  <c:x val="4.7986232004302715E-2"/>
                  <c:y val="1.1811540596710138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0,1%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7DC-496E-8C18-883DBD7B17EB}"/>
                </c:ext>
              </c:extLst>
            </c:dLbl>
            <c:dLbl>
              <c:idx val="3"/>
              <c:layout>
                <c:manualLayout>
                  <c:x val="2.7023473917612152E-2"/>
                  <c:y val="8.7788732290816587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3,5%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7DC-496E-8C18-883DBD7B17EB}"/>
                </c:ext>
              </c:extLst>
            </c:dLbl>
            <c:dLbl>
              <c:idx val="4"/>
              <c:layout>
                <c:manualLayout>
                  <c:x val="5.2558337615205522E-2"/>
                  <c:y val="3.478888668328223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13,1%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7DC-496E-8C18-883DBD7B17EB}"/>
                </c:ext>
              </c:extLst>
            </c:dLbl>
            <c:dLbl>
              <c:idx val="5"/>
              <c:layout>
                <c:manualLayout>
                  <c:x val="-3.3765964439630189E-2"/>
                  <c:y val="5.439525941610243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7DC-496E-8C18-883DBD7B17EB}"/>
                </c:ext>
              </c:extLst>
            </c:dLbl>
            <c:spPr>
              <a:solidFill>
                <a:schemeClr val="tx1"/>
              </a:solidFill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6"/>
              <c:pt idx="0">
                <c:v>ЖКХ</c:v>
              </c:pt>
              <c:pt idx="1">
                <c:v>Образование</c:v>
              </c:pt>
              <c:pt idx="2">
                <c:v>Физическая культура и спорт</c:v>
              </c:pt>
              <c:pt idx="3">
                <c:v>Нац. Экономика</c:v>
              </c:pt>
              <c:pt idx="4">
                <c:v>Культура</c:v>
              </c:pt>
              <c:pt idx="5">
                <c:v>Социальная политика</c:v>
              </c:pt>
            </c:strLit>
          </c:cat>
          <c:val>
            <c:numRef>
              <c:f>'11 Динамика социальных расходов'!$B$5:$B$10</c:f>
              <c:numCache>
                <c:formatCode>0.0%</c:formatCode>
                <c:ptCount val="6"/>
                <c:pt idx="0">
                  <c:v>4.6044995098287805E-3</c:v>
                </c:pt>
                <c:pt idx="1">
                  <c:v>0.63480487933606689</c:v>
                </c:pt>
                <c:pt idx="2">
                  <c:v>1.5485203694305049E-3</c:v>
                </c:pt>
                <c:pt idx="3">
                  <c:v>2.8416871490746374E-2</c:v>
                </c:pt>
                <c:pt idx="4">
                  <c:v>0.10989593555987337</c:v>
                </c:pt>
                <c:pt idx="5">
                  <c:v>2.7536021487268646E-2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7DC-496E-8C18-883DBD7B17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7.054673721340392E-3"/>
          <c:y val="2.8811827093041947E-2"/>
          <c:w val="0.13280811465297979"/>
          <c:h val="0.95622475761958381"/>
        </c:manualLayout>
      </c:layout>
      <c:overlay val="0"/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25400">
          <a:noFill/>
        </a:ln>
      </c:spPr>
      <c:txPr>
        <a:bodyPr/>
        <a:lstStyle/>
        <a:p>
          <a:pPr>
            <a:defRPr sz="101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3175">
      <a:noFill/>
      <a:prstDash val="solid"/>
    </a:ln>
  </c:spPr>
  <c:txPr>
    <a:bodyPr/>
    <a:lstStyle/>
    <a:p>
      <a:pPr>
        <a:defRPr sz="8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25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40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2024 год (388 546,07 тыс. руб.) </a:t>
            </a:r>
          </a:p>
          <a:p>
            <a:pPr>
              <a:defRPr sz="10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0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 (+ 16 329,18 тыс. руб. или + 4,4%)</a:t>
            </a:r>
          </a:p>
        </c:rich>
      </c:tx>
      <c:layout>
        <c:manualLayout>
          <c:xMode val="edge"/>
          <c:yMode val="edge"/>
          <c:x val="0.31040592148203722"/>
          <c:y val="1.1441647597254004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2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320961875342755"/>
          <c:y val="0.18535469107551489"/>
          <c:w val="0.69892511845550198"/>
          <c:h val="0.7191080558702837"/>
        </c:manualLayout>
      </c:layout>
      <c:pie3DChart>
        <c:varyColors val="1"/>
        <c:ser>
          <c:idx val="0"/>
          <c:order val="0"/>
          <c:tx>
            <c:v>2022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4"/>
          <c:dPt>
            <c:idx val="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DD54-4201-9BCC-C45684BFA002}"/>
              </c:ext>
            </c:extLst>
          </c:dPt>
          <c:dPt>
            <c:idx val="1"/>
            <c:bubble3D val="0"/>
            <c:explosion val="8"/>
            <c:spPr>
              <a:solidFill>
                <a:srgbClr val="7030A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DD54-4201-9BCC-C45684BFA002}"/>
              </c:ext>
            </c:extLst>
          </c:dPt>
          <c:dPt>
            <c:idx val="2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DD54-4201-9BCC-C45684BFA002}"/>
              </c:ext>
            </c:extLst>
          </c:dPt>
          <c:dPt>
            <c:idx val="3"/>
            <c:bubble3D val="0"/>
            <c:explosion val="7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DD54-4201-9BCC-C45684BFA002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DD54-4201-9BCC-C45684BFA002}"/>
              </c:ext>
            </c:extLst>
          </c:dPt>
          <c:dLbls>
            <c:dLbl>
              <c:idx val="0"/>
              <c:layout>
                <c:manualLayout>
                  <c:x val="-3.9191000335172317E-2"/>
                  <c:y val="5.3288647843504781E-2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0,9%</a:t>
                    </a:r>
                  </a:p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( 0,0%)</a:t>
                    </a:r>
                  </a:p>
                </c:rich>
              </c:tx>
              <c:spPr>
                <a:solidFill>
                  <a:schemeClr val="tx1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D54-4201-9BCC-C45684BFA002}"/>
                </c:ext>
              </c:extLst>
            </c:dLbl>
            <c:dLbl>
              <c:idx val="1"/>
              <c:layout>
                <c:manualLayout>
                  <c:x val="7.0483782119827691E-3"/>
                  <c:y val="0.14368210838633741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63,8%</a:t>
                    </a:r>
                  </a:p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(+2,2%)</a:t>
                    </a:r>
                  </a:p>
                </c:rich>
              </c:tx>
              <c:spPr>
                <a:solidFill>
                  <a:schemeClr val="tx1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D54-4201-9BCC-C45684BFA002}"/>
                </c:ext>
              </c:extLst>
            </c:dLbl>
            <c:dLbl>
              <c:idx val="2"/>
              <c:layout>
                <c:manualLayout>
                  <c:x val="4.2492410556000774E-2"/>
                  <c:y val="6.473029544075875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0,1%
( 0,0%)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54-4201-9BCC-C45684BFA002}"/>
                </c:ext>
              </c:extLst>
            </c:dLbl>
            <c:dLbl>
              <c:idx val="3"/>
              <c:layout>
                <c:manualLayout>
                  <c:x val="-1.926656329808649E-2"/>
                  <c:y val="1.912536783662214E-2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3,1%</a:t>
                    </a:r>
                  </a:p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(-0,4%)</a:t>
                    </a:r>
                  </a:p>
                </c:rich>
              </c:tx>
              <c:spPr>
                <a:solidFill>
                  <a:schemeClr val="tx1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54-4201-9BCC-C45684BFA002}"/>
                </c:ext>
              </c:extLst>
            </c:dLbl>
            <c:dLbl>
              <c:idx val="4"/>
              <c:layout>
                <c:manualLayout>
                  <c:x val="-1.8859409987783553E-2"/>
                  <c:y val="0.10877601398223405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10,6%</a:t>
                    </a:r>
                  </a:p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(- 2,5%)</a:t>
                    </a:r>
                  </a:p>
                </c:rich>
              </c:tx>
              <c:spPr>
                <a:solidFill>
                  <a:schemeClr val="tx1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54-4201-9BCC-C45684BFA002}"/>
                </c:ext>
              </c:extLst>
            </c:dLbl>
            <c:dLbl>
              <c:idx val="5"/>
              <c:layout>
                <c:manualLayout>
                  <c:x val="-2.9022298138658593E-3"/>
                  <c:y val="9.648798476849430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2,8%</a:t>
                    </a:r>
                  </a:p>
                  <a:p>
                    <a:r>
                      <a:rPr lang="en-US" dirty="0"/>
                      <a:t>( 0,0%)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54-4201-9BCC-C45684BFA002}"/>
                </c:ext>
              </c:extLst>
            </c:dLbl>
            <c:spPr>
              <a:solidFill>
                <a:schemeClr val="tx1"/>
              </a:solidFill>
              <a:ln w="25400">
                <a:noFill/>
              </a:ln>
            </c:spPr>
            <c:txPr>
              <a:bodyPr/>
              <a:lstStyle/>
              <a:p>
                <a:pPr>
                  <a:defRPr sz="117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6"/>
              <c:pt idx="0">
                <c:v>ЖКХ</c:v>
              </c:pt>
              <c:pt idx="1">
                <c:v>Образование</c:v>
              </c:pt>
              <c:pt idx="2">
                <c:v>Физическая культура и спорт</c:v>
              </c:pt>
              <c:pt idx="3">
                <c:v>Нац. Экономика</c:v>
              </c:pt>
              <c:pt idx="4">
                <c:v>Культура</c:v>
              </c:pt>
              <c:pt idx="5">
                <c:v>Социальная политика</c:v>
              </c:pt>
            </c:strLit>
          </c:cat>
          <c:val>
            <c:numRef>
              <c:f>'11 Динамика социальных расходов'!$F$5:$F$10</c:f>
              <c:numCache>
                <c:formatCode>0.0%</c:formatCode>
                <c:ptCount val="6"/>
                <c:pt idx="0">
                  <c:v>9.6892821400573741E-3</c:v>
                </c:pt>
                <c:pt idx="1">
                  <c:v>0.62964051542457344</c:v>
                </c:pt>
                <c:pt idx="2">
                  <c:v>1.4979179315231319E-3</c:v>
                </c:pt>
                <c:pt idx="3">
                  <c:v>2.7535451410925109E-2</c:v>
                </c:pt>
                <c:pt idx="4">
                  <c:v>0.10418808117187314</c:v>
                </c:pt>
                <c:pt idx="5">
                  <c:v>2.5782862465744193E-2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D54-4201-9BCC-C45684BFA0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7.054673721340392E-3"/>
          <c:y val="5.9496567505720896E-2"/>
          <c:w val="0.14092533090336468"/>
          <c:h val="0.91533180778032031"/>
        </c:manualLayout>
      </c:layout>
      <c:overlay val="0"/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25400">
          <a:noFill/>
        </a:ln>
      </c:spPr>
      <c:txPr>
        <a:bodyPr/>
        <a:lstStyle/>
        <a:p>
          <a:pPr>
            <a:defRPr sz="101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3175">
      <a:noFill/>
      <a:prstDash val="solid"/>
    </a:ln>
  </c:spPr>
  <c:txPr>
    <a:bodyPr/>
    <a:lstStyle/>
    <a:p>
      <a:pPr>
        <a:defRPr sz="10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5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dirty="0"/>
              <a:t>2023</a:t>
            </a:r>
          </a:p>
        </c:rich>
      </c:tx>
      <c:layout>
        <c:manualLayout>
          <c:xMode val="edge"/>
          <c:yMode val="edge"/>
          <c:x val="0.45376707148894535"/>
          <c:y val="8.3319391270590317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5052776332349835"/>
          <c:y val="0.26433079990146102"/>
          <c:w val="0.62781032959410088"/>
          <c:h val="0.63781315863906363"/>
        </c:manualLayout>
      </c:layout>
      <c:pieChart>
        <c:varyColors val="1"/>
        <c:ser>
          <c:idx val="0"/>
          <c:order val="0"/>
          <c:tx>
            <c:v>2021</c:v>
          </c:tx>
          <c:spPr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D43B-4B4A-8E61-F3E9694FFD20}"/>
              </c:ext>
            </c:extLst>
          </c:dPt>
          <c:dPt>
            <c:idx val="1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D43B-4B4A-8E61-F3E9694FFD20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D43B-4B4A-8E61-F3E9694FFD20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D43B-4B4A-8E61-F3E9694FFD20}"/>
              </c:ext>
            </c:extLst>
          </c:dPt>
          <c:dPt>
            <c:idx val="4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D43B-4B4A-8E61-F3E9694FFD20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D43B-4B4A-8E61-F3E9694FFD20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D43B-4B4A-8E61-F3E9694FFD20}"/>
              </c:ext>
            </c:extLst>
          </c:dPt>
          <c:dLbls>
            <c:dLbl>
              <c:idx val="0"/>
              <c:layout>
                <c:manualLayout>
                  <c:x val="6.3946496838532527E-2"/>
                  <c:y val="-0.19398928841890131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298 944,66;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65,8%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43B-4B4A-8E61-F3E9694FFD20}"/>
                </c:ext>
              </c:extLst>
            </c:dLbl>
            <c:dLbl>
              <c:idx val="1"/>
              <c:layout>
                <c:manualLayout>
                  <c:x val="1.7430268250367018E-2"/>
                  <c:y val="-7.010637658513133E-2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2 739,34;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0,6%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43B-4B4A-8E61-F3E9694FFD20}"/>
                </c:ext>
              </c:extLst>
            </c:dLbl>
            <c:dLbl>
              <c:idx val="2"/>
              <c:layout>
                <c:manualLayout>
                  <c:x val="2.5028693447217448E-2"/>
                  <c:y val="-0.11418508778626577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53 416,85;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11,8%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43B-4B4A-8E61-F3E9694FFD20}"/>
                </c:ext>
              </c:extLst>
            </c:dLbl>
            <c:dLbl>
              <c:idx val="3"/>
              <c:layout>
                <c:manualLayout>
                  <c:x val="-9.9530478736507999E-2"/>
                  <c:y val="-7.4293482723697804E-2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26 696,58;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5,9%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43B-4B4A-8E61-F3E9694FFD20}"/>
                </c:ext>
              </c:extLst>
            </c:dLbl>
            <c:dLbl>
              <c:idx val="4"/>
              <c:layout>
                <c:manualLayout>
                  <c:x val="-2.5897208967071494E-2"/>
                  <c:y val="-0.10353956624483353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4 587,72;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1,0%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43B-4B4A-8E61-F3E9694FFD20}"/>
                </c:ext>
              </c:extLst>
            </c:dLbl>
            <c:dLbl>
              <c:idx val="5"/>
              <c:layout>
                <c:manualLayout>
                  <c:x val="3.4765741188492807E-2"/>
                  <c:y val="-4.3035738725011631E-2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18 235,48;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4,0%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43B-4B4A-8E61-F3E9694FFD20}"/>
                </c:ext>
              </c:extLst>
            </c:dLbl>
            <c:dLbl>
              <c:idx val="6"/>
              <c:layout>
                <c:manualLayout>
                  <c:x val="-1.6753861734838203E-2"/>
                  <c:y val="-8.4976195366883667E-2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49 949,73;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11,0%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43B-4B4A-8E61-F3E9694FFD20}"/>
                </c:ext>
              </c:extLst>
            </c:dLbl>
            <c:dLbl>
              <c:idx val="7"/>
              <c:layout>
                <c:manualLayout>
                  <c:x val="-0.16364847373530381"/>
                  <c:y val="4.9069292232849171E-2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45 079,6;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12,7%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43B-4B4A-8E61-F3E9694FFD20}"/>
                </c:ext>
              </c:extLst>
            </c:dLbl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7"/>
              <c:pt idx="0">
                <c:v>Фонд оплаты труда</c:v>
              </c:pt>
              <c:pt idx="1">
                <c:v>Услуги связи</c:v>
              </c:pt>
              <c:pt idx="2">
                <c:v>Коммунальные услуги</c:v>
              </c:pt>
              <c:pt idx="3">
                <c:v>Перечисления другим бюджетам  РФ</c:v>
              </c:pt>
              <c:pt idx="4">
                <c:v>Увелич. ст-ти основ. средств </c:v>
              </c:pt>
              <c:pt idx="5">
                <c:v>Увелич. ст-ти матер. запасов </c:v>
              </c:pt>
              <c:pt idx="6">
                <c:v>Прочие расходы</c:v>
              </c:pt>
            </c:strLit>
          </c:cat>
          <c:val>
            <c:numRef>
              <c:f>'12 Расходы по экон. классиф.'!$B$3:$B$9</c:f>
              <c:numCache>
                <c:formatCode>#,##0.00</c:formatCode>
                <c:ptCount val="7"/>
                <c:pt idx="0">
                  <c:v>253334.28</c:v>
                </c:pt>
                <c:pt idx="1">
                  <c:v>2328.2399999999998</c:v>
                </c:pt>
                <c:pt idx="2">
                  <c:v>46553.43</c:v>
                </c:pt>
                <c:pt idx="3">
                  <c:v>23965.07</c:v>
                </c:pt>
                <c:pt idx="4">
                  <c:v>4561.01</c:v>
                </c:pt>
                <c:pt idx="5">
                  <c:v>16768.560000000001</c:v>
                </c:pt>
                <c:pt idx="6">
                  <c:v>39956.06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43B-4B4A-8E61-F3E9694FFD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1.5410977975579138E-2"/>
          <c:y val="2.1178467066140606E-2"/>
          <c:w val="0.21367965656835269"/>
          <c:h val="0.97371061637994782"/>
        </c:manualLayout>
      </c:layout>
      <c:overlay val="0"/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25400">
          <a:noFill/>
        </a:ln>
      </c:spPr>
      <c:txPr>
        <a:bodyPr/>
        <a:lstStyle/>
        <a:p>
          <a:pPr>
            <a:defRPr sz="92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9525">
      <a:noFill/>
    </a:ln>
  </c:spPr>
  <c:txPr>
    <a:bodyPr/>
    <a:lstStyle/>
    <a:p>
      <a:pPr>
        <a:defRPr sz="9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7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en-US" dirty="0"/>
              <a:t>202</a:t>
            </a:r>
            <a:r>
              <a:rPr lang="ru-RU" dirty="0"/>
              <a:t>4</a:t>
            </a:r>
            <a:endParaRPr lang="en-US" dirty="0"/>
          </a:p>
        </c:rich>
      </c:tx>
      <c:layout>
        <c:manualLayout>
          <c:xMode val="edge"/>
          <c:yMode val="edge"/>
          <c:x val="0.43105520708216571"/>
          <c:y val="6.8883295254862044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5.7416335012726943E-2"/>
          <c:y val="0.27659574468085107"/>
          <c:w val="0.88516849811287268"/>
          <c:h val="0.6055646481178395"/>
        </c:manualLayout>
      </c:layout>
      <c:pieChart>
        <c:varyColors val="1"/>
        <c:ser>
          <c:idx val="0"/>
          <c:order val="0"/>
          <c:tx>
            <c:v>2022</c:v>
          </c:tx>
          <c:spPr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6D5A-4F16-A9F9-2C0DA8337755}"/>
              </c:ext>
            </c:extLst>
          </c:dPt>
          <c:dPt>
            <c:idx val="1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6D5A-4F16-A9F9-2C0DA8337755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6D5A-4F16-A9F9-2C0DA8337755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6D5A-4F16-A9F9-2C0DA8337755}"/>
              </c:ext>
            </c:extLst>
          </c:dPt>
          <c:dPt>
            <c:idx val="4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6D5A-4F16-A9F9-2C0DA8337755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6D5A-4F16-A9F9-2C0DA8337755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6D5A-4F16-A9F9-2C0DA8337755}"/>
              </c:ext>
            </c:extLst>
          </c:dPt>
          <c:dLbls>
            <c:dLbl>
              <c:idx val="0"/>
              <c:layout>
                <c:manualLayout>
                  <c:x val="6.8808309789301816E-2"/>
                  <c:y val="-0.17298152803202169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312 526,45; 65,4%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- 0,4%)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D5A-4F16-A9F9-2C0DA8337755}"/>
                </c:ext>
              </c:extLst>
            </c:dLbl>
            <c:dLbl>
              <c:idx val="1"/>
              <c:layout>
                <c:manualLayout>
                  <c:x val="-3.1533733442555383E-2"/>
                  <c:y val="-2.5947115342506568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2 883,94; 0,6%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 0,0%)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D5A-4F16-A9F9-2C0DA8337755}"/>
                </c:ext>
              </c:extLst>
            </c:dLbl>
            <c:dLbl>
              <c:idx val="2"/>
              <c:layout>
                <c:manualLayout>
                  <c:x val="2.2443341079180425E-2"/>
                  <c:y val="-7.692957179017805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59 039,95;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12,4%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+0,6%)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D5A-4F16-A9F9-2C0DA8337755}"/>
                </c:ext>
              </c:extLst>
            </c:dLbl>
            <c:dLbl>
              <c:idx val="3"/>
              <c:layout>
                <c:manualLayout>
                  <c:x val="-8.4317807731660685E-2"/>
                  <c:y val="-0.1092705829797475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27 938,58; 5,8%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(- 0,1%)</a:t>
                    </a:r>
                  </a:p>
                </c:rich>
              </c:tx>
              <c:numFmt formatCode="0%" sourceLinked="0"/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D5A-4F16-A9F9-2C0DA8337755}"/>
                </c:ext>
              </c:extLst>
            </c:dLbl>
            <c:dLbl>
              <c:idx val="4"/>
              <c:layout>
                <c:manualLayout>
                  <c:x val="2.9647313194131008E-2"/>
                  <c:y val="-0.14099848475559046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8 836,55; 1,9%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(+ 0,9%)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D5A-4F16-A9F9-2C0DA8337755}"/>
                </c:ext>
              </c:extLst>
            </c:dLbl>
            <c:dLbl>
              <c:idx val="5"/>
              <c:layout>
                <c:manualLayout>
                  <c:x val="5.4718001014204517E-3"/>
                  <c:y val="-2.8487120422516748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17 736,62;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3,7%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(- 0,3%)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D5A-4F16-A9F9-2C0DA8337755}"/>
                </c:ext>
              </c:extLst>
            </c:dLbl>
            <c:dLbl>
              <c:idx val="6"/>
              <c:layout>
                <c:manualLayout>
                  <c:x val="-5.661712668082095E-3"/>
                  <c:y val="-7.7433894178133247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48 627,36; 10,2%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- 0,8%)</a:t>
                    </a:r>
                  </a:p>
                </c:rich>
              </c:tx>
              <c:numFmt formatCode="0%" sourceLinked="0"/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D5A-4F16-A9F9-2C0DA8337755}"/>
                </c:ext>
              </c:extLst>
            </c:dLbl>
            <c:dLbl>
              <c:idx val="7"/>
              <c:layout>
                <c:manualLayout>
                  <c:x val="-0.11885318693536615"/>
                  <c:y val="6.2849885699771388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35 991,0; 11,2%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(- 1,5%)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D5A-4F16-A9F9-2C0DA8337755}"/>
                </c:ext>
              </c:extLst>
            </c:dLbl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7"/>
              <c:pt idx="0">
                <c:v>Фонд оплаты труда</c:v>
              </c:pt>
              <c:pt idx="1">
                <c:v>Услуги связи</c:v>
              </c:pt>
              <c:pt idx="2">
                <c:v>Коммунальные услуги</c:v>
              </c:pt>
              <c:pt idx="3">
                <c:v>Перечисления другим бюджетам  РФ</c:v>
              </c:pt>
              <c:pt idx="4">
                <c:v>Увелич. ст-ти основ. средств </c:v>
              </c:pt>
              <c:pt idx="5">
                <c:v>Увелич. ст-ти матер. запасов </c:v>
              </c:pt>
              <c:pt idx="6">
                <c:v>Прочие расходы</c:v>
              </c:pt>
            </c:strLit>
          </c:cat>
          <c:val>
            <c:numRef>
              <c:f>'12 Расходы по экон. классиф.'!$F$3:$F$9</c:f>
              <c:numCache>
                <c:formatCode>#,##0.00</c:formatCode>
                <c:ptCount val="7"/>
                <c:pt idx="0">
                  <c:v>261515.37999999998</c:v>
                </c:pt>
                <c:pt idx="1">
                  <c:v>2458.9</c:v>
                </c:pt>
                <c:pt idx="2">
                  <c:v>47710.41</c:v>
                </c:pt>
                <c:pt idx="3">
                  <c:v>24631.23</c:v>
                </c:pt>
                <c:pt idx="4">
                  <c:v>6508.64</c:v>
                </c:pt>
                <c:pt idx="5">
                  <c:v>16829.43</c:v>
                </c:pt>
                <c:pt idx="6">
                  <c:v>40902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D5A-4F16-A9F9-2C0DA83377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9525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1800" i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2022 год</a:t>
            </a:r>
          </a:p>
        </c:rich>
      </c:tx>
      <c:layout>
        <c:manualLayout>
          <c:xMode val="edge"/>
          <c:yMode val="edge"/>
          <c:x val="0.17085385603395317"/>
          <c:y val="9.722222222222222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0582872619646073"/>
          <c:y val="0.16718722659667543"/>
          <c:w val="0.45926453342268386"/>
          <c:h val="0.71951443569553863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802919060793127"/>
          <c:y val="0.18072904949381341"/>
          <c:w val="0.54592360076612045"/>
          <c:h val="0.7213990438695179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aseline="0">
                <a:solidFill>
                  <a:schemeClr val="tx1"/>
                </a:solidFill>
              </a:defRPr>
            </a:pPr>
            <a:r>
              <a:rPr lang="en-US" sz="2400" i="1" baseline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ru-RU" sz="2400" i="1" baseline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 год</a:t>
            </a:r>
            <a:endParaRPr lang="en-US" sz="2400" i="1" baseline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2774409474216131"/>
          <c:y val="0.16626092471206905"/>
          <c:w val="0.65536333776533784"/>
          <c:h val="0.67720878235751591"/>
        </c:manualLayout>
      </c:layout>
      <c:pieChart>
        <c:varyColors val="1"/>
        <c:ser>
          <c:idx val="0"/>
          <c:order val="0"/>
          <c:tx>
            <c:strRef>
              <c:f>'2 Доходы всего'!$B$4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FFFF00"/>
            </a:solidFill>
            <a:effectLst>
              <a:outerShdw blurRad="50800" dist="38100" dir="2400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01600" h="101600"/>
              <a:bevelB w="101600" h="101600"/>
            </a:sp3d>
          </c:spPr>
          <c:explosion val="7"/>
          <c:dPt>
            <c:idx val="0"/>
            <c:bubble3D val="0"/>
            <c:spPr>
              <a:solidFill>
                <a:srgbClr val="C00000"/>
              </a:solidFill>
              <a:effectLst>
                <a:outerShdw blurRad="50800" dist="38100" dir="2400000" algn="ctr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01600" h="101600"/>
                <a:bevelB w="101600" h="101600"/>
              </a:sp3d>
            </c:spPr>
            <c:extLst>
              <c:ext xmlns:c16="http://schemas.microsoft.com/office/drawing/2014/chart" uri="{C3380CC4-5D6E-409C-BE32-E72D297353CC}">
                <c16:uniqueId val="{00000000-03A1-4B1F-8BEE-30E4FD5348D1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effectLst>
                <a:outerShdw blurRad="50800" dist="38100" dir="3000000" algn="ctr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01600" h="101600"/>
                <a:bevelB w="101600" h="101600"/>
              </a:sp3d>
            </c:spPr>
            <c:extLst>
              <c:ext xmlns:c16="http://schemas.microsoft.com/office/drawing/2014/chart" uri="{C3380CC4-5D6E-409C-BE32-E72D297353CC}">
                <c16:uniqueId val="{00000001-03A1-4B1F-8BEE-30E4FD5348D1}"/>
              </c:ext>
            </c:extLst>
          </c:dPt>
          <c:dLbls>
            <c:dLbl>
              <c:idx val="0"/>
              <c:layout>
                <c:manualLayout>
                  <c:x val="-0.19912662033967557"/>
                  <c:y val="0.18198232603784764"/>
                </c:manualLayout>
              </c:layout>
              <c:tx>
                <c:rich>
                  <a:bodyPr/>
                  <a:lstStyle/>
                  <a:p>
                    <a:r>
                      <a:rPr lang="en-US" sz="2200" b="1" dirty="0">
                        <a:latin typeface="Times New Roman" pitchFamily="18" charset="0"/>
                        <a:cs typeface="Times New Roman" pitchFamily="18" charset="0"/>
                      </a:rPr>
                      <a:t>146</a:t>
                    </a:r>
                    <a:r>
                      <a:rPr lang="en-US" sz="2200" b="1" baseline="0" dirty="0">
                        <a:latin typeface="Times New Roman" pitchFamily="18" charset="0"/>
                        <a:cs typeface="Times New Roman" pitchFamily="18" charset="0"/>
                      </a:rPr>
                      <a:t> 435,42</a:t>
                    </a:r>
                    <a:endParaRPr lang="en-US" sz="22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0323140618784292"/>
                      <c:h val="0.1587323630707699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03A1-4B1F-8BEE-30E4FD5348D1}"/>
                </c:ext>
              </c:extLst>
            </c:dLbl>
            <c:dLbl>
              <c:idx val="1"/>
              <c:layout>
                <c:manualLayout>
                  <c:x val="0.22454875085563969"/>
                  <c:y val="-0.18052866811095064"/>
                </c:manualLayout>
              </c:layout>
              <c:tx>
                <c:rich>
                  <a:bodyPr/>
                  <a:lstStyle/>
                  <a:p>
                    <a:r>
                      <a:rPr lang="en-US" sz="2200" b="1" dirty="0">
                        <a:latin typeface="Times New Roman" pitchFamily="18" charset="0"/>
                        <a:cs typeface="Times New Roman" pitchFamily="18" charset="0"/>
                      </a:rPr>
                      <a:t>308 134,94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939862416720723"/>
                      <c:h val="0.1575565677887641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03A1-4B1F-8BEE-30E4FD5348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'2 Доходы всего'!$A$6:$A$7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'2 Доходы всего'!$B$6:$B$7</c:f>
              <c:numCache>
                <c:formatCode>#,##0.00</c:formatCode>
                <c:ptCount val="2"/>
                <c:pt idx="0">
                  <c:v>92913.31</c:v>
                </c:pt>
                <c:pt idx="1">
                  <c:v>294553.34000000003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3A1-4B1F-8BEE-30E4FD5348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400" i="1" baseline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ru-RU" sz="2400" i="1" baseline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 год</a:t>
            </a:r>
            <a:endParaRPr lang="en-US" sz="2400" i="1" baseline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6.425196850393701E-2"/>
          <c:y val="0.12141073019177208"/>
          <c:w val="0.75745603674540707"/>
          <c:h val="0.84373885357767286"/>
        </c:manualLayout>
      </c:layout>
      <c:pieChart>
        <c:varyColors val="1"/>
        <c:ser>
          <c:idx val="0"/>
          <c:order val="0"/>
          <c:tx>
            <c:strRef>
              <c:f>'2 Доходы всего'!$C$4</c:f>
              <c:strCache>
                <c:ptCount val="1"/>
                <c:pt idx="0">
                  <c:v>2022</c:v>
                </c:pt>
              </c:strCache>
            </c:strRef>
          </c:tx>
          <c:spPr>
            <a:effectLst>
              <a:outerShdw blurRad="50800" dist="38100" dir="3000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01600" h="107950"/>
              <a:bevelB w="101600" h="101600"/>
            </a:sp3d>
          </c:spPr>
          <c:explosion val="7"/>
          <c:dPt>
            <c:idx val="0"/>
            <c:bubble3D val="0"/>
            <c:spPr>
              <a:solidFill>
                <a:srgbClr val="C00000"/>
              </a:solidFill>
              <a:effectLst>
                <a:outerShdw blurRad="50800" dist="38100" dir="3000000" algn="ctr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01600" h="107950"/>
                <a:bevelB w="101600" h="101600"/>
              </a:sp3d>
            </c:spPr>
            <c:extLst>
              <c:ext xmlns:c16="http://schemas.microsoft.com/office/drawing/2014/chart" uri="{C3380CC4-5D6E-409C-BE32-E72D297353CC}">
                <c16:uniqueId val="{00000000-C5AA-4824-8C39-099547FA768C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effectLst>
                <a:outerShdw blurRad="50800" dist="38100" dir="3000000" algn="ctr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01600" h="107950"/>
                <a:bevelB w="101600" h="101600"/>
              </a:sp3d>
            </c:spPr>
            <c:extLst>
              <c:ext xmlns:c16="http://schemas.microsoft.com/office/drawing/2014/chart" uri="{C3380CC4-5D6E-409C-BE32-E72D297353CC}">
                <c16:uniqueId val="{00000001-C5AA-4824-8C39-099547FA768C}"/>
              </c:ext>
            </c:extLst>
          </c:dPt>
          <c:dLbls>
            <c:dLbl>
              <c:idx val="0"/>
              <c:layout>
                <c:manualLayout>
                  <c:x val="-0.18194444444444444"/>
                  <c:y val="0.1950229214297826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157 311,60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0486111111111112"/>
                      <c:h val="0.1624454008034195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C5AA-4824-8C39-099547FA768C}"/>
                </c:ext>
              </c:extLst>
            </c:dLbl>
            <c:dLbl>
              <c:idx val="1"/>
              <c:layout>
                <c:manualLayout>
                  <c:x val="0.17497561242344706"/>
                  <c:y val="-0.1822145248968438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320 277,85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083333333333328"/>
                      <c:h val="0.1658490187250149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C5AA-4824-8C39-099547FA768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'2 Доходы всего'!$C$6:$C$7</c:f>
              <c:numCache>
                <c:formatCode>#,##0.00</c:formatCode>
                <c:ptCount val="2"/>
                <c:pt idx="0">
                  <c:v>102566.9</c:v>
                </c:pt>
                <c:pt idx="1">
                  <c:v>297989.09000000008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5AA-4824-8C39-099547FA76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hPercent val="62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gradFill rotWithShape="0">
          <a:gsLst>
            <a:gs pos="0">
              <a:srgbClr val="CCFFFF"/>
            </a:gs>
            <a:gs pos="100000">
              <a:srgbClr val="00CCFF"/>
            </a:gs>
          </a:gsLst>
          <a:lin ang="2700000" scaled="1"/>
        </a:gradFill>
        <a:ln w="12700">
          <a:solidFill>
            <a:srgbClr val="808080"/>
          </a:solidFill>
          <a:prstDash val="solid"/>
        </a:ln>
      </c:spPr>
    </c:sideWall>
    <c:backWall>
      <c:thickness val="0"/>
      <c:spPr>
        <a:gradFill rotWithShape="0">
          <a:gsLst>
            <a:gs pos="0">
              <a:srgbClr val="CCFFFF"/>
            </a:gs>
            <a:gs pos="100000">
              <a:srgbClr val="00CCFF"/>
            </a:gs>
          </a:gsLst>
          <a:lin ang="2700000" scaled="1"/>
        </a:gra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7.7494772482472135E-2"/>
          <c:y val="4.0650471053212435E-2"/>
          <c:w val="0.91082896972549443"/>
          <c:h val="0.92737263939568548"/>
        </c:manualLayout>
      </c:layout>
      <c:bar3DChart>
        <c:barDir val="col"/>
        <c:grouping val="standard"/>
        <c:varyColors val="0"/>
        <c:ser>
          <c:idx val="0"/>
          <c:order val="0"/>
          <c:tx>
            <c:v>2023</c:v>
          </c:tx>
          <c:spPr>
            <a:gradFill rotWithShape="0">
              <a:gsLst>
                <a:gs pos="0">
                  <a:srgbClr val="FFCC00"/>
                </a:gs>
                <a:gs pos="50000">
                  <a:srgbClr val="FFFF00"/>
                </a:gs>
                <a:gs pos="100000">
                  <a:srgbClr val="FFCC00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7.6716972878390199E-4"/>
                  <c:y val="0.40434878973461652"/>
                </c:manualLayout>
              </c:layout>
              <c:tx>
                <c:rich>
                  <a:bodyPr/>
                  <a:lstStyle/>
                  <a:p>
                    <a:pPr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142 387,35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CFC-4ACE-9F81-C704F1F617AF}"/>
                </c:ext>
              </c:extLst>
            </c:dLbl>
            <c:dLbl>
              <c:idx val="1"/>
              <c:layout>
                <c:manualLayout>
                  <c:x val="-8.5144356955380324E-3"/>
                  <c:y val="0.3649387576552931"/>
                </c:manualLayout>
              </c:layout>
              <c:tx>
                <c:rich>
                  <a:bodyPr/>
                  <a:lstStyle/>
                  <a:p>
                    <a:pPr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125 846,60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CFC-4ACE-9F81-C704F1F617AF}"/>
                </c:ext>
              </c:extLst>
            </c:dLbl>
            <c:dLbl>
              <c:idx val="2"/>
              <c:layout>
                <c:manualLayout>
                  <c:x val="-1.3575459317585312E-2"/>
                  <c:y val="7.7798775153105904E-2"/>
                </c:manualLayout>
              </c:layout>
              <c:tx>
                <c:rich>
                  <a:bodyPr/>
                  <a:lstStyle/>
                  <a:p>
                    <a:pPr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6 209,95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CFC-4ACE-9F81-C704F1F617AF}"/>
                </c:ext>
              </c:extLst>
            </c:dLbl>
            <c:dLbl>
              <c:idx val="3"/>
              <c:layout>
                <c:manualLayout>
                  <c:x val="-8.9850174978127768E-3"/>
                  <c:y val="7.5341353164187816E-2"/>
                </c:manualLayout>
              </c:layout>
              <c:tx>
                <c:rich>
                  <a:bodyPr/>
                  <a:lstStyle/>
                  <a:p>
                    <a:pPr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4 732,00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CFC-4ACE-9F81-C704F1F617AF}"/>
                </c:ext>
              </c:extLst>
            </c:dLbl>
            <c:dLbl>
              <c:idx val="4"/>
              <c:layout>
                <c:manualLayout>
                  <c:x val="2.2739501312335959E-3"/>
                  <c:y val="6.7994750656167974E-2"/>
                </c:manualLayout>
              </c:layout>
              <c:tx>
                <c:rich>
                  <a:bodyPr/>
                  <a:lstStyle/>
                  <a:p>
                    <a:pPr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1 883,80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CFC-4ACE-9F81-C704F1F617AF}"/>
                </c:ext>
              </c:extLst>
            </c:dLbl>
            <c:dLbl>
              <c:idx val="5"/>
              <c:layout>
                <c:manualLayout>
                  <c:x val="-2.8962160979877525E-3"/>
                  <c:y val="6.6897929425488514E-2"/>
                </c:manualLayout>
              </c:layout>
              <c:tx>
                <c:rich>
                  <a:bodyPr/>
                  <a:lstStyle/>
                  <a:p>
                    <a:pPr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1 715,00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CFC-4ACE-9F81-C704F1F617AF}"/>
                </c:ext>
              </c:extLst>
            </c:dLbl>
            <c:dLbl>
              <c:idx val="6"/>
              <c:layout>
                <c:manualLayout>
                  <c:x val="4.6794619422573236E-3"/>
                  <c:y val="6.8518664333624857E-2"/>
                </c:manualLayout>
              </c:layout>
              <c:tx>
                <c:rich>
                  <a:bodyPr/>
                  <a:lstStyle/>
                  <a:p>
                    <a:pPr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2 000,00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CFC-4ACE-9F81-C704F1F617AF}"/>
                </c:ext>
              </c:extLst>
            </c:dLbl>
            <c:dLbl>
              <c:idx val="7"/>
              <c:layout>
                <c:manualLayout>
                  <c:x val="-1.3675213675213675E-3"/>
                  <c:y val="4.1192411924119293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1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CFC-4ACE-9F81-C704F1F617AF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 Доходы по видам налогов по '!$A$5:$A$11</c:f>
              <c:strCache>
                <c:ptCount val="7"/>
                <c:pt idx="0">
                  <c:v>Налоговые поступления всего</c:v>
                </c:pt>
                <c:pt idx="1">
                  <c:v>НДФЛ</c:v>
                </c:pt>
                <c:pt idx="2">
                  <c:v>Акцизы</c:v>
                </c:pt>
                <c:pt idx="3">
                  <c:v>УСНО</c:v>
                </c:pt>
                <c:pt idx="4">
                  <c:v>ЕСХН</c:v>
                </c:pt>
                <c:pt idx="5">
                  <c:v>Патентная система  </c:v>
                </c:pt>
                <c:pt idx="6">
                  <c:v>Госпошлина</c:v>
                </c:pt>
              </c:strCache>
            </c:strRef>
          </c:cat>
          <c:val>
            <c:numRef>
              <c:f>'3 Доходы по видам налогов по '!$B$5:$B$11</c:f>
              <c:numCache>
                <c:formatCode>#,##0.00</c:formatCode>
                <c:ptCount val="7"/>
                <c:pt idx="0">
                  <c:v>142387.34999999998</c:v>
                </c:pt>
                <c:pt idx="1">
                  <c:v>125846.6</c:v>
                </c:pt>
                <c:pt idx="2">
                  <c:v>6209.95</c:v>
                </c:pt>
                <c:pt idx="3">
                  <c:v>4732</c:v>
                </c:pt>
                <c:pt idx="4">
                  <c:v>1883.8</c:v>
                </c:pt>
                <c:pt idx="5">
                  <c:v>1715</c:v>
                </c:pt>
                <c:pt idx="6">
                  <c:v>2000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8-8CFC-4ACE-9F81-C704F1F617AF}"/>
            </c:ext>
          </c:extLst>
        </c:ser>
        <c:ser>
          <c:idx val="1"/>
          <c:order val="1"/>
          <c:tx>
            <c:v>2024</c:v>
          </c:tx>
          <c:spPr>
            <a:gradFill rotWithShape="0">
              <a:gsLst>
                <a:gs pos="0">
                  <a:srgbClr val="FF00FF"/>
                </a:gs>
                <a:gs pos="50000">
                  <a:srgbClr val="FF99CC"/>
                </a:gs>
                <a:gs pos="100000">
                  <a:srgbClr val="FF00FF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2831253785584517E-2"/>
                  <c:y val="-3.3995092076905077E-2"/>
                </c:manualLayout>
              </c:layout>
              <c:tx>
                <c:rich>
                  <a:bodyPr rot="-60000" vert="horz"/>
                  <a:lstStyle/>
                  <a:p>
                    <a:pPr algn="ctr"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152 937,64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CFC-4ACE-9F81-C704F1F617AF}"/>
                </c:ext>
              </c:extLst>
            </c:dLbl>
            <c:dLbl>
              <c:idx val="1"/>
              <c:layout>
                <c:manualLayout>
                  <c:x val="3.9271337236691586E-2"/>
                  <c:y val="-2.7835349849561503E-2"/>
                </c:manualLayout>
              </c:layout>
              <c:tx>
                <c:rich>
                  <a:bodyPr rot="-60000" vert="horz"/>
                  <a:lstStyle/>
                  <a:p>
                    <a:pPr algn="ctr"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136 236,30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CFC-4ACE-9F81-C704F1F617AF}"/>
                </c:ext>
              </c:extLst>
            </c:dLbl>
            <c:dLbl>
              <c:idx val="2"/>
              <c:layout>
                <c:manualLayout>
                  <c:x val="1.9747008547008553E-2"/>
                  <c:y val="-2.9448392121716498E-2"/>
                </c:manualLayout>
              </c:layout>
              <c:tx>
                <c:rich>
                  <a:bodyPr rot="-60000" vert="horz"/>
                  <a:lstStyle/>
                  <a:p>
                    <a:pPr algn="ctr"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6 832,74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CFC-4ACE-9F81-C704F1F617AF}"/>
                </c:ext>
              </c:extLst>
            </c:dLbl>
            <c:dLbl>
              <c:idx val="3"/>
              <c:layout>
                <c:manualLayout>
                  <c:x val="1.8258311461067375E-2"/>
                  <c:y val="-3.7300670749489645E-2"/>
                </c:manualLayout>
              </c:layout>
              <c:tx>
                <c:rich>
                  <a:bodyPr rot="-60000" vert="horz"/>
                  <a:lstStyle/>
                  <a:p>
                    <a:pPr algn="ctr"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4 060,60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8CFC-4ACE-9F81-C704F1F617AF}"/>
                </c:ext>
              </c:extLst>
            </c:dLbl>
            <c:dLbl>
              <c:idx val="4"/>
              <c:layout>
                <c:manualLayout>
                  <c:x val="1.8697397200349956E-2"/>
                  <c:y val="-4.2412656751239453E-2"/>
                </c:manualLayout>
              </c:layout>
              <c:tx>
                <c:rich>
                  <a:bodyPr rot="-60000" vert="horz"/>
                  <a:lstStyle/>
                  <a:p>
                    <a:pPr algn="ctr"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1 938,00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CFC-4ACE-9F81-C704F1F617AF}"/>
                </c:ext>
              </c:extLst>
            </c:dLbl>
            <c:dLbl>
              <c:idx val="5"/>
              <c:layout>
                <c:manualLayout>
                  <c:x val="2.2780429369405747E-2"/>
                  <c:y val="-4.0524934383202101E-2"/>
                </c:manualLayout>
              </c:layout>
              <c:tx>
                <c:rich>
                  <a:bodyPr rot="-60000" vert="horz"/>
                  <a:lstStyle/>
                  <a:p>
                    <a:pPr algn="ctr"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2 570,00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8CFC-4ACE-9F81-C704F1F617AF}"/>
                </c:ext>
              </c:extLst>
            </c:dLbl>
            <c:dLbl>
              <c:idx val="6"/>
              <c:layout>
                <c:manualLayout>
                  <c:x val="2.5982905982905997E-2"/>
                  <c:y val="-4.5528455284552752E-2"/>
                </c:manualLayout>
              </c:layout>
              <c:tx>
                <c:rich>
                  <a:bodyPr rot="-60000" vert="horz"/>
                  <a:lstStyle/>
                  <a:p>
                    <a:pPr algn="ctr"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1 300,00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8CFC-4ACE-9F81-C704F1F617AF}"/>
                </c:ext>
              </c:extLst>
            </c:dLbl>
            <c:dLbl>
              <c:idx val="7"/>
              <c:layout>
                <c:manualLayout>
                  <c:x val="2.4615384615384716E-2"/>
                  <c:y val="-3.9024390243902439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60000" vert="horz"/>
                <a:lstStyle/>
                <a:p>
                  <a:pPr algn="ctr">
                    <a:defRPr sz="11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8CFC-4ACE-9F81-C704F1F617AF}"/>
                </c:ext>
              </c:extLst>
            </c:dLbl>
            <c:spPr>
              <a:noFill/>
              <a:ln w="25400">
                <a:noFill/>
              </a:ln>
            </c:spPr>
            <c:txPr>
              <a:bodyPr rot="-60000" vert="horz" wrap="square" lIns="38100" tIns="19050" rIns="38100" bIns="19050" anchor="ctr">
                <a:spAutoFit/>
              </a:bodyPr>
              <a:lstStyle/>
              <a:p>
                <a:pPr algn="ctr"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 Доходы по видам налогов по '!$A$5:$A$11</c:f>
              <c:strCache>
                <c:ptCount val="7"/>
                <c:pt idx="0">
                  <c:v>Налоговые поступления всего</c:v>
                </c:pt>
                <c:pt idx="1">
                  <c:v>НДФЛ</c:v>
                </c:pt>
                <c:pt idx="2">
                  <c:v>Акцизы</c:v>
                </c:pt>
                <c:pt idx="3">
                  <c:v>УСНО</c:v>
                </c:pt>
                <c:pt idx="4">
                  <c:v>ЕСХН</c:v>
                </c:pt>
                <c:pt idx="5">
                  <c:v>Патентная система  </c:v>
                </c:pt>
                <c:pt idx="6">
                  <c:v>Госпошлина</c:v>
                </c:pt>
              </c:strCache>
            </c:strRef>
          </c:cat>
          <c:val>
            <c:numRef>
              <c:f>'3 Доходы по видам налогов по '!$C$5:$C$11</c:f>
              <c:numCache>
                <c:formatCode>#,##0.00</c:formatCode>
                <c:ptCount val="7"/>
                <c:pt idx="0">
                  <c:v>152937.64000000001</c:v>
                </c:pt>
                <c:pt idx="1">
                  <c:v>136236.29999999999</c:v>
                </c:pt>
                <c:pt idx="2">
                  <c:v>6832.74</c:v>
                </c:pt>
                <c:pt idx="3">
                  <c:v>4060.6</c:v>
                </c:pt>
                <c:pt idx="4">
                  <c:v>1938</c:v>
                </c:pt>
                <c:pt idx="5">
                  <c:v>2570</c:v>
                </c:pt>
                <c:pt idx="6">
                  <c:v>1300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11-8CFC-4ACE-9F81-C704F1F617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shape val="box"/>
        <c:axId val="58253312"/>
        <c:axId val="58254848"/>
        <c:axId val="42997056"/>
      </c:bar3DChart>
      <c:catAx>
        <c:axId val="582533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3175">
            <a:solidFill>
              <a:srgbClr val="000000"/>
            </a:solidFill>
            <a:prstDash val="solid"/>
          </a:ln>
        </c:spPr>
        <c:crossAx val="582548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8254848"/>
        <c:scaling>
          <c:orientation val="minMax"/>
          <c:max val="16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#,##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58253312"/>
        <c:crosses val="autoZero"/>
        <c:crossBetween val="between"/>
      </c:valAx>
      <c:serAx>
        <c:axId val="42997056"/>
        <c:scaling>
          <c:orientation val="minMax"/>
        </c:scaling>
        <c:delete val="1"/>
        <c:axPos val="b"/>
        <c:majorTickMark val="out"/>
        <c:minorTickMark val="none"/>
        <c:tickLblPos val="nextTo"/>
        <c:crossAx val="58254848"/>
        <c:crosses val="autoZero"/>
      </c:ser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630384817282454"/>
          <c:y val="3.6856539274054155E-2"/>
          <c:w val="0.20276034726428432"/>
          <c:h val="6.1788788596547392E-2"/>
        </c:manualLayout>
      </c:layout>
      <c:overlay val="0"/>
      <c:spPr>
        <a:solidFill>
          <a:srgbClr val="00FFFF"/>
        </a:solidFill>
        <a:ln w="25400">
          <a:noFill/>
        </a:ln>
      </c:spPr>
      <c:txPr>
        <a:bodyPr/>
        <a:lstStyle/>
        <a:p>
          <a:pPr>
            <a:defRPr sz="167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0">
      <a:gsLst>
        <a:gs pos="0">
          <a:srgbClr val="CCFFFF"/>
        </a:gs>
        <a:gs pos="100000">
          <a:srgbClr val="00FFFF"/>
        </a:gs>
      </a:gsLst>
      <a:lin ang="5400000" scaled="1"/>
    </a:gradFill>
    <a:ln w="3175">
      <a:solidFill>
        <a:srgbClr val="000000"/>
      </a:solidFill>
      <a:prstDash val="solid"/>
    </a:ln>
  </c:spPr>
  <c:txPr>
    <a:bodyPr/>
    <a:lstStyle/>
    <a:p>
      <a:pPr>
        <a:defRPr sz="18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hPercent val="60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FFFFCC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FFFFCC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756485126859144E-2"/>
          <c:y val="6.5891523168784369E-2"/>
          <c:w val="0.91814786474574672"/>
          <c:h val="0.81873754152823919"/>
        </c:manualLayout>
      </c:layout>
      <c:bar3DChart>
        <c:barDir val="col"/>
        <c:grouping val="clustered"/>
        <c:varyColors val="0"/>
        <c:ser>
          <c:idx val="0"/>
          <c:order val="0"/>
          <c:tx>
            <c:v>2023</c:v>
          </c:tx>
          <c:spPr>
            <a:solidFill>
              <a:srgbClr val="00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5.7839820169971398E-3"/>
                  <c:y val="0.13046799382635321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105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4 048,07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2CE-4223-9D6A-E3BFB81C6D00}"/>
                </c:ext>
              </c:extLst>
            </c:dLbl>
            <c:dLbl>
              <c:idx val="1"/>
              <c:layout>
                <c:manualLayout>
                  <c:x val="7.2070342239668418E-3"/>
                  <c:y val="0.10312536514331068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105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1310,71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2CE-4223-9D6A-E3BFB81C6D00}"/>
                </c:ext>
              </c:extLst>
            </c:dLbl>
            <c:dLbl>
              <c:idx val="2"/>
              <c:layout>
                <c:manualLayout>
                  <c:x val="4.0329619564516564E-3"/>
                  <c:y val="1.523007298506292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105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5,86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2CE-4223-9D6A-E3BFB81C6D00}"/>
                </c:ext>
              </c:extLst>
            </c:dLbl>
            <c:dLbl>
              <c:idx val="3"/>
              <c:layout>
                <c:manualLayout>
                  <c:x val="5.6273791734735238E-3"/>
                  <c:y val="0.13504643314934481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105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1 375,50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2CE-4223-9D6A-E3BFB81C6D00}"/>
                </c:ext>
              </c:extLst>
            </c:dLbl>
            <c:dLbl>
              <c:idx val="4"/>
              <c:layout>
                <c:manualLayout>
                  <c:x val="-1.711832895888116E-3"/>
                  <c:y val="-1.5048121179370256E-4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105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205,00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2CE-4223-9D6A-E3BFB81C6D00}"/>
                </c:ext>
              </c:extLst>
            </c:dLbl>
            <c:dLbl>
              <c:idx val="5"/>
              <c:tx>
                <c:rich>
                  <a:bodyPr rot="-2700000" vert="horz"/>
                  <a:lstStyle/>
                  <a:p>
                    <a:pPr algn="ctr">
                      <a:defRPr sz="105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1 151,00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2CE-4223-9D6A-E3BFB81C6D00}"/>
                </c:ext>
              </c:extLst>
            </c:dLbl>
            <c:spPr>
              <a:noFill/>
              <a:ln w="25400">
                <a:noFill/>
              </a:ln>
            </c:spPr>
            <c:txPr>
              <a:bodyPr rot="-2700000" vert="horz" wrap="square" lIns="38100" tIns="19050" rIns="38100" bIns="19050" anchor="ctr">
                <a:spAutoFit/>
              </a:bodyPr>
              <a:lstStyle/>
              <a:p>
                <a:pPr algn="ctr">
                  <a:defRPr sz="10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'4 Неналоговые доходы'!$A$4:$A$9</c:f>
              <c:strCache>
                <c:ptCount val="6"/>
                <c:pt idx="0">
                  <c:v>Неналоговые доходы, всего</c:v>
                </c:pt>
                <c:pt idx="1">
                  <c:v>Доходы от использ. имущества</c:v>
                </c:pt>
                <c:pt idx="2">
                  <c:v>Платежи при польз. природ.ресурсами</c:v>
                </c:pt>
                <c:pt idx="3">
                  <c:v>Доходы от оказания платных услуг</c:v>
                </c:pt>
                <c:pt idx="4">
                  <c:v>Доходы от продажи имущества</c:v>
                </c:pt>
                <c:pt idx="5">
                  <c:v>Штрафы</c:v>
                </c:pt>
              </c:strCache>
            </c:strRef>
          </c:cat>
          <c:val>
            <c:numRef>
              <c:f>'4 Неналоговые доходы'!$B$4:$B$9</c:f>
              <c:numCache>
                <c:formatCode>#,##0.00</c:formatCode>
                <c:ptCount val="6"/>
                <c:pt idx="0">
                  <c:v>4048.07</c:v>
                </c:pt>
                <c:pt idx="1">
                  <c:v>1310.71</c:v>
                </c:pt>
                <c:pt idx="2">
                  <c:v>5.8599999999999985</c:v>
                </c:pt>
                <c:pt idx="3">
                  <c:v>1375.5</c:v>
                </c:pt>
                <c:pt idx="4">
                  <c:v>205</c:v>
                </c:pt>
                <c:pt idx="5">
                  <c:v>1151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6-32CE-4223-9D6A-E3BFB81C6D00}"/>
            </c:ext>
          </c:extLst>
        </c:ser>
        <c:ser>
          <c:idx val="1"/>
          <c:order val="1"/>
          <c:tx>
            <c:v>2024</c:v>
          </c:tx>
          <c:spPr>
            <a:solidFill>
              <a:srgbClr val="FF99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9.3216371552376064E-3"/>
                  <c:y val="0.12428213915121081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105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4 373,96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2CE-4223-9D6A-E3BFB81C6D00}"/>
                </c:ext>
              </c:extLst>
            </c:dLbl>
            <c:dLbl>
              <c:idx val="1"/>
              <c:layout>
                <c:manualLayout>
                  <c:x val="1.1276746748839333E-2"/>
                  <c:y val="0.11547248454408324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105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1 350,00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2CE-4223-9D6A-E3BFB81C6D00}"/>
                </c:ext>
              </c:extLst>
            </c:dLbl>
            <c:dLbl>
              <c:idx val="2"/>
              <c:layout>
                <c:manualLayout>
                  <c:x val="1.5436890447691089E-2"/>
                  <c:y val="-6.5158134302979584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105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5,46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2CE-4223-9D6A-E3BFB81C6D00}"/>
                </c:ext>
              </c:extLst>
            </c:dLbl>
            <c:dLbl>
              <c:idx val="3"/>
              <c:layout>
                <c:manualLayout>
                  <c:x val="8.6048978390975521E-3"/>
                  <c:y val="0.11214970221745539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2CE-4223-9D6A-E3BFB81C6D00}"/>
                </c:ext>
              </c:extLst>
            </c:dLbl>
            <c:dLbl>
              <c:idx val="4"/>
              <c:layout>
                <c:manualLayout>
                  <c:x val="-2.2185039370079774E-3"/>
                  <c:y val="-2.013561098507016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105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450,00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2CE-4223-9D6A-E3BFB81C6D00}"/>
                </c:ext>
              </c:extLst>
            </c:dLbl>
            <c:dLbl>
              <c:idx val="5"/>
              <c:layout>
                <c:manualLayout>
                  <c:x val="2.916666666666657E-2"/>
                  <c:y val="-5.5555563656395314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105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1 193,00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32CE-4223-9D6A-E3BFB81C6D00}"/>
                </c:ext>
              </c:extLst>
            </c:dLbl>
            <c:spPr>
              <a:noFill/>
              <a:ln w="25400">
                <a:noFill/>
              </a:ln>
            </c:spPr>
            <c:txPr>
              <a:bodyPr rot="-2700000" vert="horz" wrap="square" lIns="38100" tIns="19050" rIns="38100" bIns="19050" anchor="ctr">
                <a:spAutoFit/>
              </a:bodyPr>
              <a:lstStyle/>
              <a:p>
                <a:pPr algn="ctr">
                  <a:defRPr sz="10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'4 Неналоговые доходы'!$A$4:$A$9</c:f>
              <c:strCache>
                <c:ptCount val="6"/>
                <c:pt idx="0">
                  <c:v>Неналоговые доходы, всего</c:v>
                </c:pt>
                <c:pt idx="1">
                  <c:v>Доходы от использ. имущества</c:v>
                </c:pt>
                <c:pt idx="2">
                  <c:v>Платежи при польз. природ.ресурсами</c:v>
                </c:pt>
                <c:pt idx="3">
                  <c:v>Доходы от оказания платных услуг</c:v>
                </c:pt>
                <c:pt idx="4">
                  <c:v>Доходы от продажи имущества</c:v>
                </c:pt>
                <c:pt idx="5">
                  <c:v>Штрафы</c:v>
                </c:pt>
              </c:strCache>
            </c:strRef>
          </c:cat>
          <c:val>
            <c:numRef>
              <c:f>'4 Неналоговые доходы'!$C$4:$C$9</c:f>
              <c:numCache>
                <c:formatCode>#,##0.00</c:formatCode>
                <c:ptCount val="6"/>
                <c:pt idx="0">
                  <c:v>4373.96</c:v>
                </c:pt>
                <c:pt idx="1">
                  <c:v>1350</c:v>
                </c:pt>
                <c:pt idx="2">
                  <c:v>5.46</c:v>
                </c:pt>
                <c:pt idx="3">
                  <c:v>1375.5</c:v>
                </c:pt>
                <c:pt idx="4">
                  <c:v>450</c:v>
                </c:pt>
                <c:pt idx="5">
                  <c:v>1193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D-32CE-4223-9D6A-E3BFB81C6D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shape val="box"/>
        <c:axId val="58356864"/>
        <c:axId val="58358400"/>
        <c:axId val="0"/>
      </c:bar3DChart>
      <c:catAx>
        <c:axId val="583568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8358400"/>
        <c:crosses val="autoZero"/>
        <c:auto val="1"/>
        <c:lblAlgn val="ctr"/>
        <c:lblOffset val="100"/>
        <c:noMultiLvlLbl val="0"/>
      </c:catAx>
      <c:valAx>
        <c:axId val="58358400"/>
        <c:scaling>
          <c:orientation val="minMax"/>
          <c:max val="43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#,##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5835686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9697040082379103"/>
          <c:y val="0.15282392026578068"/>
          <c:w val="0.22884031826405182"/>
          <c:h val="5.3156146179401995E-2"/>
        </c:manualLayout>
      </c:layout>
      <c:overlay val="0"/>
      <c:spPr>
        <a:solidFill>
          <a:srgbClr val="FFFFCC"/>
        </a:solidFill>
        <a:ln w="25400">
          <a:noFill/>
        </a:ln>
      </c:spPr>
      <c:txPr>
        <a:bodyPr/>
        <a:lstStyle/>
        <a:p>
          <a:pPr>
            <a:defRPr sz="1470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99"/>
    </a:solidFill>
    <a:ln w="3175">
      <a:solidFill>
        <a:srgbClr val="000000"/>
      </a:solidFill>
      <a:prstDash val="solid"/>
    </a:ln>
  </c:spPr>
  <c:txPr>
    <a:bodyPr/>
    <a:lstStyle/>
    <a:p>
      <a:pPr>
        <a:defRPr sz="17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'5 Безвозмездные поступления'!$A$6</c:f>
              <c:strCache>
                <c:ptCount val="1"/>
                <c:pt idx="0">
                  <c:v>Дотация</c:v>
                </c:pt>
              </c:strCache>
            </c:strRef>
          </c:tx>
          <c:spPr>
            <a:solidFill>
              <a:srgbClr val="92D050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  <c:extLst>
              <c:ext xmlns:c16="http://schemas.microsoft.com/office/drawing/2014/chart" uri="{C3380CC4-5D6E-409C-BE32-E72D297353CC}">
                <c16:uniqueId val="{00000000-BC49-426E-9D85-85BEF3F29D11}"/>
              </c:ext>
            </c:extLst>
          </c:dPt>
          <c:dLbls>
            <c:dLbl>
              <c:idx val="0"/>
              <c:layout>
                <c:manualLayout>
                  <c:x val="3.1944444444444442E-2"/>
                  <c:y val="-8.4367331374948368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95 582,37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C49-426E-9D85-85BEF3F29D11}"/>
                </c:ext>
              </c:extLst>
            </c:dLbl>
            <c:dLbl>
              <c:idx val="1"/>
              <c:layout>
                <c:manualLayout>
                  <c:x val="3.1944444444444442E-2"/>
                  <c:y val="-8.4367331374948368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82 308,07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C49-426E-9D85-85BEF3F29D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 i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'5 Безвозмездные поступления'!$B$4:$C$4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'5 Безвозмездные поступления'!$B$6:$C$6</c:f>
              <c:numCache>
                <c:formatCode>#,##0.00</c:formatCode>
                <c:ptCount val="2"/>
                <c:pt idx="0">
                  <c:v>91780.78</c:v>
                </c:pt>
                <c:pt idx="1">
                  <c:v>90201.9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C49-426E-9D85-85BEF3F29D11}"/>
            </c:ext>
          </c:extLst>
        </c:ser>
        <c:ser>
          <c:idx val="1"/>
          <c:order val="1"/>
          <c:tx>
            <c:strRef>
              <c:f>'5 Безвозмездные поступления'!$A$7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rgbClr val="C00000"/>
            </a:solidFill>
            <a:effectLst>
              <a:outerShdw blurRad="50800" dist="38100" dir="3000000" algn="ctr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dLbl>
              <c:idx val="0"/>
              <c:layout>
                <c:manualLayout>
                  <c:x val="3.0555555555555565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207 505,14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C49-426E-9D85-85BEF3F29D11}"/>
                </c:ext>
              </c:extLst>
            </c:dLbl>
            <c:dLbl>
              <c:idx val="1"/>
              <c:layout>
                <c:manualLayout>
                  <c:x val="3.0555555555555565E-2"/>
                  <c:y val="2.1091832843737092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233 380,40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C49-426E-9D85-85BEF3F29D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 i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'5 Безвозмездные поступления'!$B$4:$C$4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'5 Безвозмездные поступления'!$B$7:$C$7</c:f>
              <c:numCache>
                <c:formatCode>#,##0.00</c:formatCode>
                <c:ptCount val="2"/>
                <c:pt idx="0">
                  <c:v>197699.48</c:v>
                </c:pt>
                <c:pt idx="1">
                  <c:v>203083.95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C49-426E-9D85-85BEF3F29D11}"/>
            </c:ext>
          </c:extLst>
        </c:ser>
        <c:ser>
          <c:idx val="2"/>
          <c:order val="2"/>
          <c:tx>
            <c:strRef>
              <c:f>'5 Безвозмездные поступления'!$A$8</c:f>
              <c:strCache>
                <c:ptCount val="1"/>
                <c:pt idx="0">
                  <c:v>Иные МБТ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dLbl>
              <c:idx val="0"/>
              <c:layout>
                <c:manualLayout>
                  <c:x val="1.6666557305336848E-2"/>
                  <c:y val="-3.3746932549979368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5 047,43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C49-426E-9D85-85BEF3F29D11}"/>
                </c:ext>
              </c:extLst>
            </c:dLbl>
            <c:dLbl>
              <c:idx val="1"/>
              <c:layout>
                <c:manualLayout>
                  <c:x val="2.6388888888888878E-2"/>
                  <c:y val="-3.796529911872677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4 589,38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C49-426E-9D85-85BEF3F29D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 i="1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'5 Безвозмездные поступления'!$B$4:$C$4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'5 Безвозмездные поступления'!$B$8:$C$8</c:f>
              <c:numCache>
                <c:formatCode>#,##0.00</c:formatCode>
                <c:ptCount val="2"/>
                <c:pt idx="0">
                  <c:v>5073.08</c:v>
                </c:pt>
                <c:pt idx="1">
                  <c:v>4703.24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C49-426E-9D85-85BEF3F29D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3"/>
        <c:gapDepth val="60"/>
        <c:shape val="cylinder"/>
        <c:axId val="60527360"/>
        <c:axId val="60528896"/>
        <c:axId val="0"/>
      </c:bar3DChart>
      <c:catAx>
        <c:axId val="605273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60528896"/>
        <c:crosses val="autoZero"/>
        <c:auto val="1"/>
        <c:lblAlgn val="ctr"/>
        <c:lblOffset val="100"/>
        <c:noMultiLvlLbl val="0"/>
      </c:catAx>
      <c:valAx>
        <c:axId val="60528896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one"/>
        <c:crossAx val="6052736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overlay val="0"/>
      <c:txPr>
        <a:bodyPr/>
        <a:lstStyle/>
        <a:p>
          <a:pPr>
            <a:defRPr sz="2400" b="1" i="0" baseline="0">
              <a:solidFill>
                <a:schemeClr val="bg1"/>
              </a:solidFill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11-23T09:12:28.876" idx="2">
    <p:pos x="5760" y="0"/>
    <p:text/>
    <p:extLst>
      <p:ext uri="{C676402C-5697-4E1C-873F-D02D1690AC5C}">
        <p15:threadingInfo xmlns:p15="http://schemas.microsoft.com/office/powerpoint/2012/main" timeZoneBias="-360"/>
      </p:ext>
    </p:extLst>
  </p:cm>
  <p:cm authorId="1" dt="2023-11-23T09:19:21.407" idx="3">
    <p:pos x="5896" y="136"/>
    <p:text/>
    <p:extLst>
      <p:ext uri="{C676402C-5697-4E1C-873F-D02D1690AC5C}">
        <p15:threadingInfo xmlns:p15="http://schemas.microsoft.com/office/powerpoint/2012/main" timeZoneBias="-360"/>
      </p:ext>
    </p:extLst>
  </p:cm>
</p:cmLst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0.01963</cdr:x>
      <cdr:y>0.01701</cdr:y>
    </cdr:from>
    <cdr:to>
      <cdr:x>0.95714</cdr:x>
      <cdr:y>0.14399</cdr:y>
    </cdr:to>
    <cdr:sp macro="" textlink="">
      <cdr:nvSpPr>
        <cdr:cNvPr id="14540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79512" y="116632"/>
          <a:ext cx="8572590" cy="87082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24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Основные показатели проекта районного бюджета на 2024 год и на плановый период 2025 и 2026 годов (тыс.руб.)</a:t>
          </a:r>
        </a:p>
      </cdr:txBody>
    </cdr:sp>
  </cdr:relSizeAnchor>
  <cdr:relSizeAnchor xmlns:cdr="http://schemas.openxmlformats.org/drawingml/2006/chartDrawing">
    <cdr:from>
      <cdr:x>0.2165</cdr:x>
      <cdr:y>0.8255</cdr:y>
    </cdr:from>
    <cdr:to>
      <cdr:x>0.27923</cdr:x>
      <cdr:y>0.8772</cdr:y>
    </cdr:to>
    <cdr:sp macro="" textlink="">
      <cdr:nvSpPr>
        <cdr:cNvPr id="145410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979712" y="5661248"/>
          <a:ext cx="573603" cy="35455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2024</a:t>
          </a:r>
        </a:p>
      </cdr:txBody>
    </cdr:sp>
  </cdr:relSizeAnchor>
  <cdr:relSizeAnchor xmlns:cdr="http://schemas.openxmlformats.org/drawingml/2006/chartDrawing">
    <cdr:from>
      <cdr:x>0.30313</cdr:x>
      <cdr:y>0.8255</cdr:y>
    </cdr:from>
    <cdr:to>
      <cdr:x>0.36749</cdr:x>
      <cdr:y>0.88472</cdr:y>
    </cdr:to>
    <cdr:sp macro="" textlink="">
      <cdr:nvSpPr>
        <cdr:cNvPr id="145411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71800" y="5661248"/>
          <a:ext cx="588508" cy="40613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2025</a:t>
          </a:r>
        </a:p>
      </cdr:txBody>
    </cdr:sp>
  </cdr:relSizeAnchor>
  <cdr:relSizeAnchor xmlns:cdr="http://schemas.openxmlformats.org/drawingml/2006/chartDrawing">
    <cdr:from>
      <cdr:x>0.38975</cdr:x>
      <cdr:y>0.8255</cdr:y>
    </cdr:from>
    <cdr:to>
      <cdr:x>0.45492</cdr:x>
      <cdr:y>0.89066</cdr:y>
    </cdr:to>
    <cdr:sp macro="" textlink="">
      <cdr:nvSpPr>
        <cdr:cNvPr id="145412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63888" y="5661248"/>
          <a:ext cx="595914" cy="44686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2026</a:t>
          </a:r>
        </a:p>
      </cdr:txBody>
    </cdr:sp>
  </cdr:relSizeAnchor>
  <cdr:relSizeAnchor xmlns:cdr="http://schemas.openxmlformats.org/drawingml/2006/chartDrawing">
    <cdr:from>
      <cdr:x>0.61719</cdr:x>
      <cdr:y>0.82292</cdr:y>
    </cdr:from>
    <cdr:to>
      <cdr:x>0.68073</cdr:x>
      <cdr:y>0.87843</cdr:y>
    </cdr:to>
    <cdr:sp macro="" textlink="">
      <cdr:nvSpPr>
        <cdr:cNvPr id="145413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643570" y="5643578"/>
          <a:ext cx="581010" cy="38068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2024</a:t>
          </a:r>
        </a:p>
      </cdr:txBody>
    </cdr:sp>
  </cdr:relSizeAnchor>
  <cdr:relSizeAnchor xmlns:cdr="http://schemas.openxmlformats.org/drawingml/2006/chartDrawing">
    <cdr:from>
      <cdr:x>0.71094</cdr:x>
      <cdr:y>0.82292</cdr:y>
    </cdr:from>
    <cdr:to>
      <cdr:x>0.77122</cdr:x>
      <cdr:y>0.87499</cdr:y>
    </cdr:to>
    <cdr:sp macro="" textlink="">
      <cdr:nvSpPr>
        <cdr:cNvPr id="145414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500826" y="5643578"/>
          <a:ext cx="551201" cy="35709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2025</a:t>
          </a:r>
        </a:p>
      </cdr:txBody>
    </cdr:sp>
  </cdr:relSizeAnchor>
  <cdr:relSizeAnchor xmlns:cdr="http://schemas.openxmlformats.org/drawingml/2006/chartDrawing">
    <cdr:from>
      <cdr:x>0.79688</cdr:x>
      <cdr:y>0.82292</cdr:y>
    </cdr:from>
    <cdr:to>
      <cdr:x>0.85717</cdr:x>
      <cdr:y>0.88151</cdr:y>
    </cdr:to>
    <cdr:sp macro="" textlink="">
      <cdr:nvSpPr>
        <cdr:cNvPr id="145415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286644" y="5643578"/>
          <a:ext cx="551292" cy="4018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2026</a:t>
          </a:r>
        </a:p>
      </cdr:txBody>
    </cdr:sp>
  </cdr:relSizeAnchor>
  <cdr:relSizeAnchor xmlns:cdr="http://schemas.openxmlformats.org/drawingml/2006/chartDrawing">
    <cdr:from>
      <cdr:x>0.30313</cdr:x>
      <cdr:y>0.49895</cdr:y>
    </cdr:from>
    <cdr:to>
      <cdr:x>0.37563</cdr:x>
      <cdr:y>0.54393</cdr:y>
    </cdr:to>
    <cdr:sp macro="" textlink="">
      <cdr:nvSpPr>
        <cdr:cNvPr id="145416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71800" y="3421819"/>
          <a:ext cx="662940" cy="30847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(- 6,2%)</a:t>
          </a:r>
        </a:p>
      </cdr:txBody>
    </cdr:sp>
  </cdr:relSizeAnchor>
  <cdr:relSizeAnchor xmlns:cdr="http://schemas.openxmlformats.org/drawingml/2006/chartDrawing">
    <cdr:from>
      <cdr:x>0.39763</cdr:x>
      <cdr:y>0.521</cdr:y>
    </cdr:from>
    <cdr:to>
      <cdr:x>0.46932</cdr:x>
      <cdr:y>0.56812</cdr:y>
    </cdr:to>
    <cdr:sp macro="" textlink="">
      <cdr:nvSpPr>
        <cdr:cNvPr id="145417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635896" y="3573016"/>
          <a:ext cx="655534" cy="32314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(-2,2%)</a:t>
          </a:r>
        </a:p>
      </cdr:txBody>
    </cdr:sp>
  </cdr:relSizeAnchor>
  <cdr:relSizeAnchor xmlns:cdr="http://schemas.openxmlformats.org/drawingml/2006/chartDrawing">
    <cdr:from>
      <cdr:x>0.70475</cdr:x>
      <cdr:y>0.50183</cdr:y>
    </cdr:from>
    <cdr:to>
      <cdr:x>0.77481</cdr:x>
      <cdr:y>0.55392</cdr:y>
    </cdr:to>
    <cdr:sp macro="" textlink="">
      <cdr:nvSpPr>
        <cdr:cNvPr id="145418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444208" y="3441576"/>
          <a:ext cx="640628" cy="35723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(- 6,2%)</a:t>
          </a:r>
        </a:p>
      </cdr:txBody>
    </cdr:sp>
  </cdr:relSizeAnchor>
  <cdr:relSizeAnchor xmlns:cdr="http://schemas.openxmlformats.org/drawingml/2006/chartDrawing">
    <cdr:from>
      <cdr:x>0.80712</cdr:x>
      <cdr:y>0.5315</cdr:y>
    </cdr:from>
    <cdr:to>
      <cdr:x>0.8731</cdr:x>
      <cdr:y>0.58245</cdr:y>
    </cdr:to>
    <cdr:sp macro="" textlink="">
      <cdr:nvSpPr>
        <cdr:cNvPr id="145419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380312" y="3645024"/>
          <a:ext cx="603322" cy="34941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(-2,2%)</a:t>
          </a: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0.14293</cdr:x>
      <cdr:y>0.56433</cdr:y>
    </cdr:from>
    <cdr:to>
      <cdr:x>0.19929</cdr:x>
      <cdr:y>0.59783</cdr:y>
    </cdr:to>
    <cdr:sp macro="" textlink="">
      <cdr:nvSpPr>
        <cdr:cNvPr id="2969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78596" y="3468799"/>
          <a:ext cx="486789" cy="2179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Calibri" pitchFamily="34" charset="0"/>
              <a:cs typeface="Arial Cyr"/>
            </a:rPr>
            <a:t>( + 9,2%)</a:t>
          </a:r>
        </a:p>
      </cdr:txBody>
    </cdr:sp>
  </cdr:relSizeAnchor>
  <cdr:relSizeAnchor xmlns:cdr="http://schemas.openxmlformats.org/drawingml/2006/chartDrawing">
    <cdr:from>
      <cdr:x>0.0055</cdr:x>
      <cdr:y>0.73601</cdr:y>
    </cdr:from>
    <cdr:to>
      <cdr:x>0.0055</cdr:x>
      <cdr:y>0.73601</cdr:y>
    </cdr:to>
    <cdr:sp macro="" textlink="">
      <cdr:nvSpPr>
        <cdr:cNvPr id="29698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800" y="4819410"/>
          <a:ext cx="0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(+13,3%)</a:t>
          </a:r>
        </a:p>
      </cdr:txBody>
    </cdr:sp>
  </cdr:relSizeAnchor>
  <cdr:relSizeAnchor xmlns:cdr="http://schemas.openxmlformats.org/drawingml/2006/chartDrawing">
    <cdr:from>
      <cdr:x>0.0055</cdr:x>
      <cdr:y>0.73601</cdr:y>
    </cdr:from>
    <cdr:to>
      <cdr:x>0.0055</cdr:x>
      <cdr:y>0.73601</cdr:y>
    </cdr:to>
    <cdr:sp macro="" textlink="">
      <cdr:nvSpPr>
        <cdr:cNvPr id="29699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800" y="4819410"/>
          <a:ext cx="0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(+37,1%)</a:t>
          </a:r>
        </a:p>
      </cdr:txBody>
    </cdr:sp>
  </cdr:relSizeAnchor>
  <cdr:relSizeAnchor xmlns:cdr="http://schemas.openxmlformats.org/drawingml/2006/chartDrawing">
    <cdr:from>
      <cdr:x>0.02775</cdr:x>
      <cdr:y>0.73601</cdr:y>
    </cdr:from>
    <cdr:to>
      <cdr:x>0.04976</cdr:x>
      <cdr:y>0.73601</cdr:y>
    </cdr:to>
    <cdr:sp macro="" textlink="">
      <cdr:nvSpPr>
        <cdr:cNvPr id="29700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3467" y="4819410"/>
          <a:ext cx="190526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(+0,6%)</a:t>
          </a:r>
        </a:p>
      </cdr:txBody>
    </cdr:sp>
  </cdr:relSizeAnchor>
  <cdr:relSizeAnchor xmlns:cdr="http://schemas.openxmlformats.org/drawingml/2006/chartDrawing">
    <cdr:from>
      <cdr:x>0.21591</cdr:x>
      <cdr:y>0.73601</cdr:y>
    </cdr:from>
    <cdr:to>
      <cdr:x>0.36797</cdr:x>
      <cdr:y>0.73601</cdr:y>
    </cdr:to>
    <cdr:sp macro="" textlink="">
      <cdr:nvSpPr>
        <cdr:cNvPr id="29701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872573" y="4819410"/>
          <a:ext cx="1316557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(+5,9%)</a:t>
          </a:r>
        </a:p>
      </cdr:txBody>
    </cdr:sp>
  </cdr:relSizeAnchor>
  <cdr:relSizeAnchor xmlns:cdr="http://schemas.openxmlformats.org/drawingml/2006/chartDrawing">
    <cdr:from>
      <cdr:x>0.46786</cdr:x>
      <cdr:y>0.73601</cdr:y>
    </cdr:from>
    <cdr:to>
      <cdr:x>0.61917</cdr:x>
      <cdr:y>0.73601</cdr:y>
    </cdr:to>
    <cdr:sp macro="" textlink="">
      <cdr:nvSpPr>
        <cdr:cNvPr id="29702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053991" y="4819410"/>
          <a:ext cx="1310135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(+36,7%)</a:t>
          </a:r>
        </a:p>
      </cdr:txBody>
    </cdr:sp>
  </cdr:relSizeAnchor>
  <cdr:relSizeAnchor xmlns:cdr="http://schemas.openxmlformats.org/drawingml/2006/chartDrawing">
    <cdr:from>
      <cdr:x>0.61917</cdr:x>
      <cdr:y>0.73601</cdr:y>
    </cdr:from>
    <cdr:to>
      <cdr:x>0.77296</cdr:x>
      <cdr:y>0.73601</cdr:y>
    </cdr:to>
    <cdr:sp macro="" textlink="">
      <cdr:nvSpPr>
        <cdr:cNvPr id="29703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64126" y="4819410"/>
          <a:ext cx="1331543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(-52,0%)</a:t>
          </a:r>
        </a:p>
      </cdr:txBody>
    </cdr:sp>
  </cdr:relSizeAnchor>
  <cdr:relSizeAnchor xmlns:cdr="http://schemas.openxmlformats.org/drawingml/2006/chartDrawing">
    <cdr:from>
      <cdr:x>0.79373</cdr:x>
      <cdr:y>0.73601</cdr:y>
    </cdr:from>
    <cdr:to>
      <cdr:x>0.95296</cdr:x>
      <cdr:y>0.73601</cdr:y>
    </cdr:to>
    <cdr:sp macro="" textlink="">
      <cdr:nvSpPr>
        <cdr:cNvPr id="29704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875491" y="4819410"/>
          <a:ext cx="1378639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(-87,6%)</a:t>
          </a:r>
        </a:p>
      </cdr:txBody>
    </cdr:sp>
  </cdr:relSizeAnchor>
  <cdr:relSizeAnchor xmlns:cdr="http://schemas.openxmlformats.org/drawingml/2006/chartDrawing">
    <cdr:from>
      <cdr:x>0.80234</cdr:x>
      <cdr:y>0.41862</cdr:y>
    </cdr:from>
    <cdr:to>
      <cdr:x>0.86342</cdr:x>
      <cdr:y>0.44569</cdr:y>
    </cdr:to>
    <cdr:sp macro="" textlink="">
      <cdr:nvSpPr>
        <cdr:cNvPr id="29705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942705" y="2724268"/>
          <a:ext cx="528531" cy="1761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0.25374</cdr:x>
      <cdr:y>0.20979</cdr:y>
    </cdr:from>
    <cdr:to>
      <cdr:x>0.33014</cdr:x>
      <cdr:y>0.2359</cdr:y>
    </cdr:to>
    <cdr:sp macro="" textlink="">
      <cdr:nvSpPr>
        <cdr:cNvPr id="29706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200107" y="1375951"/>
          <a:ext cx="661490" cy="17088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0.59329</cdr:x>
      <cdr:y>0.0691</cdr:y>
    </cdr:from>
    <cdr:to>
      <cdr:x>0.6573</cdr:x>
      <cdr:y>0.10097</cdr:y>
    </cdr:to>
    <cdr:sp macro="" textlink="">
      <cdr:nvSpPr>
        <cdr:cNvPr id="29707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33763" y="449717"/>
          <a:ext cx="553885" cy="2074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+mn-lt"/>
              <a:cs typeface="Arial Cyr"/>
            </a:rPr>
            <a:t>( + 8,9 %)</a:t>
          </a:r>
        </a:p>
      </cdr:txBody>
    </cdr:sp>
  </cdr:relSizeAnchor>
  <cdr:relSizeAnchor xmlns:cdr="http://schemas.openxmlformats.org/drawingml/2006/chartDrawing">
    <cdr:from>
      <cdr:x>0.5892</cdr:x>
      <cdr:y>0.57331</cdr:y>
    </cdr:from>
    <cdr:to>
      <cdr:x>0.6567</cdr:x>
      <cdr:y>0.60878</cdr:y>
    </cdr:to>
    <cdr:sp macro="" textlink="">
      <cdr:nvSpPr>
        <cdr:cNvPr id="29708" name="Text Box 1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99995" y="3721510"/>
          <a:ext cx="584270" cy="23024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+mn-lt"/>
              <a:cs typeface="Arial Cyr"/>
            </a:rPr>
            <a:t>( - 14,9 %)</a:t>
          </a:r>
        </a:p>
      </cdr:txBody>
    </cdr:sp>
  </cdr:relSizeAnchor>
  <cdr:relSizeAnchor xmlns:cdr="http://schemas.openxmlformats.org/drawingml/2006/chartDrawing">
    <cdr:from>
      <cdr:x>0.72858</cdr:x>
      <cdr:y>0.65064</cdr:y>
    </cdr:from>
    <cdr:to>
      <cdr:x>0.78891</cdr:x>
      <cdr:y>0.67996</cdr:y>
    </cdr:to>
    <cdr:sp macro="" textlink="">
      <cdr:nvSpPr>
        <cdr:cNvPr id="29709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304469" y="4234211"/>
          <a:ext cx="522042" cy="19080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+mn-lt"/>
              <a:cs typeface="Arial Cyr"/>
            </a:rPr>
            <a:t>(</a:t>
          </a:r>
          <a:r>
            <a:rPr lang="en-US" sz="900" b="1" i="0" u="none" strike="noStrike" baseline="0" dirty="0">
              <a:solidFill>
                <a:srgbClr val="000000"/>
              </a:solidFill>
              <a:latin typeface="+mn-lt"/>
              <a:cs typeface="Arial Cyr"/>
            </a:rPr>
            <a:t> </a:t>
          </a:r>
          <a:r>
            <a:rPr lang="ru-RU" sz="900" b="1" i="0" u="none" strike="noStrike" baseline="0" dirty="0">
              <a:solidFill>
                <a:srgbClr val="000000"/>
              </a:solidFill>
              <a:latin typeface="+mn-lt"/>
              <a:cs typeface="Arial Cyr"/>
            </a:rPr>
            <a:t>+7,7%)</a:t>
          </a:r>
        </a:p>
      </cdr:txBody>
    </cdr:sp>
  </cdr:relSizeAnchor>
  <cdr:relSizeAnchor xmlns:cdr="http://schemas.openxmlformats.org/drawingml/2006/chartDrawing">
    <cdr:from>
      <cdr:x>0.81821</cdr:x>
      <cdr:y>0.67919</cdr:y>
    </cdr:from>
    <cdr:to>
      <cdr:x>0.88126</cdr:x>
      <cdr:y>0.70605</cdr:y>
    </cdr:to>
    <cdr:sp macro="" textlink="">
      <cdr:nvSpPr>
        <cdr:cNvPr id="29710" name="Text Box 1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080040" y="4420003"/>
          <a:ext cx="545578" cy="17479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>
              <a:solidFill>
                <a:srgbClr val="000000"/>
              </a:solidFill>
              <a:latin typeface="+mn-lt"/>
              <a:cs typeface="Arial Cyr"/>
            </a:rPr>
            <a:t>(</a:t>
          </a:r>
          <a:r>
            <a:rPr lang="en-US" sz="900" b="1" i="0" u="none" strike="noStrike" baseline="0">
              <a:solidFill>
                <a:srgbClr val="000000"/>
              </a:solidFill>
              <a:latin typeface="+mn-lt"/>
              <a:cs typeface="Arial Cyr"/>
            </a:rPr>
            <a:t> </a:t>
          </a:r>
          <a:r>
            <a:rPr lang="ru-RU" sz="900" b="1" i="0" u="none" strike="noStrike" baseline="0">
              <a:solidFill>
                <a:srgbClr val="000000"/>
              </a:solidFill>
              <a:latin typeface="+mn-lt"/>
              <a:cs typeface="Arial Cyr"/>
            </a:rPr>
            <a:t>0,0%)</a:t>
          </a:r>
        </a:p>
      </cdr:txBody>
    </cdr:sp>
  </cdr:relSizeAnchor>
  <cdr:relSizeAnchor xmlns:cdr="http://schemas.openxmlformats.org/drawingml/2006/chartDrawing">
    <cdr:from>
      <cdr:x>0.92947</cdr:x>
      <cdr:y>0.59751</cdr:y>
    </cdr:from>
    <cdr:to>
      <cdr:x>0.99375</cdr:x>
      <cdr:y>0.62732</cdr:y>
    </cdr:to>
    <cdr:sp macro="" textlink="">
      <cdr:nvSpPr>
        <cdr:cNvPr id="29711" name="Text Box 1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997241" y="3637736"/>
          <a:ext cx="560875" cy="19506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82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</a:t>
          </a:r>
          <a:r>
            <a:rPr lang="en-US" sz="82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  <a:r>
            <a:rPr lang="ru-RU" sz="82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+4,7 %)</a:t>
          </a:r>
        </a:p>
      </cdr:txBody>
    </cdr:sp>
  </cdr:relSizeAnchor>
  <cdr:relSizeAnchor xmlns:cdr="http://schemas.openxmlformats.org/drawingml/2006/chartDrawing">
    <cdr:from>
      <cdr:x>0.24241</cdr:x>
      <cdr:y>0.60737</cdr:y>
    </cdr:from>
    <cdr:to>
      <cdr:x>0.31875</cdr:x>
      <cdr:y>0.6389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097621" y="3952621"/>
          <a:ext cx="660577" cy="205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900" b="1" dirty="0"/>
            <a:t>( </a:t>
          </a:r>
          <a:r>
            <a:rPr lang="ru-RU" sz="900" b="1" dirty="0"/>
            <a:t>-5,7 % )</a:t>
          </a:r>
        </a:p>
      </cdr:txBody>
    </cdr:sp>
  </cdr:relSizeAnchor>
  <cdr:relSizeAnchor xmlns:cdr="http://schemas.openxmlformats.org/drawingml/2006/chartDrawing">
    <cdr:from>
      <cdr:x>0.37629</cdr:x>
      <cdr:y>0.65541</cdr:y>
    </cdr:from>
    <cdr:to>
      <cdr:x>0.43736</cdr:x>
      <cdr:y>0.68919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3256055" y="4265260"/>
          <a:ext cx="528444" cy="2198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900" b="1" dirty="0"/>
            <a:t>( + 2,1 %)</a:t>
          </a:r>
        </a:p>
      </cdr:txBody>
    </cdr:sp>
  </cdr:relSizeAnchor>
  <cdr:relSizeAnchor xmlns:cdr="http://schemas.openxmlformats.org/drawingml/2006/chartDrawing">
    <cdr:from>
      <cdr:x>0.86931</cdr:x>
      <cdr:y>0.40426</cdr:y>
    </cdr:from>
    <cdr:to>
      <cdr:x>0.94225</cdr:x>
      <cdr:y>0.4403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7522227" y="2630841"/>
          <a:ext cx="631157" cy="2345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0.1535</cdr:x>
      <cdr:y>0.5735</cdr:y>
    </cdr:from>
    <cdr:to>
      <cdr:x>0.21947</cdr:x>
      <cdr:y>0.60349</cdr:y>
    </cdr:to>
    <cdr:sp macro="" textlink="">
      <cdr:nvSpPr>
        <cdr:cNvPr id="2969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403648" y="3933056"/>
          <a:ext cx="603230" cy="20567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Calibri" pitchFamily="34" charset="0"/>
              <a:cs typeface="Arial Cyr"/>
            </a:rPr>
            <a:t>( + 9,2%)</a:t>
          </a:r>
        </a:p>
      </cdr:txBody>
    </cdr:sp>
  </cdr:relSizeAnchor>
  <cdr:relSizeAnchor xmlns:cdr="http://schemas.openxmlformats.org/drawingml/2006/chartDrawing">
    <cdr:from>
      <cdr:x>0.0055</cdr:x>
      <cdr:y>0.74585</cdr:y>
    </cdr:from>
    <cdr:to>
      <cdr:x>0.0055</cdr:x>
      <cdr:y>0.74585</cdr:y>
    </cdr:to>
    <cdr:sp macro="" textlink="">
      <cdr:nvSpPr>
        <cdr:cNvPr id="29698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800" y="4819410"/>
          <a:ext cx="0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(+13,3%)</a:t>
          </a:r>
        </a:p>
      </cdr:txBody>
    </cdr:sp>
  </cdr:relSizeAnchor>
  <cdr:relSizeAnchor xmlns:cdr="http://schemas.openxmlformats.org/drawingml/2006/chartDrawing">
    <cdr:from>
      <cdr:x>0.0055</cdr:x>
      <cdr:y>0.74585</cdr:y>
    </cdr:from>
    <cdr:to>
      <cdr:x>0.0055</cdr:x>
      <cdr:y>0.74585</cdr:y>
    </cdr:to>
    <cdr:sp macro="" textlink="">
      <cdr:nvSpPr>
        <cdr:cNvPr id="29699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800" y="4819410"/>
          <a:ext cx="0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(+37,1%)</a:t>
          </a:r>
        </a:p>
      </cdr:txBody>
    </cdr:sp>
  </cdr:relSizeAnchor>
  <cdr:relSizeAnchor xmlns:cdr="http://schemas.openxmlformats.org/drawingml/2006/chartDrawing">
    <cdr:from>
      <cdr:x>0.02552</cdr:x>
      <cdr:y>0.74585</cdr:y>
    </cdr:from>
    <cdr:to>
      <cdr:x>0.04458</cdr:x>
      <cdr:y>0.74585</cdr:y>
    </cdr:to>
    <cdr:sp macro="" textlink="">
      <cdr:nvSpPr>
        <cdr:cNvPr id="29700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3467" y="4819410"/>
          <a:ext cx="190526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(+0,6%)</a:t>
          </a:r>
        </a:p>
      </cdr:txBody>
    </cdr:sp>
  </cdr:relSizeAnchor>
  <cdr:relSizeAnchor xmlns:cdr="http://schemas.openxmlformats.org/drawingml/2006/chartDrawing">
    <cdr:from>
      <cdr:x>0.1981</cdr:x>
      <cdr:y>0.75198</cdr:y>
    </cdr:from>
    <cdr:to>
      <cdr:x>0.3526</cdr:x>
      <cdr:y>0.75198</cdr:y>
    </cdr:to>
    <cdr:sp macro="" textlink="">
      <cdr:nvSpPr>
        <cdr:cNvPr id="29701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872573" y="4819410"/>
          <a:ext cx="1316557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(+5,9%)</a:t>
          </a:r>
        </a:p>
      </cdr:txBody>
    </cdr:sp>
  </cdr:relSizeAnchor>
  <cdr:relSizeAnchor xmlns:cdr="http://schemas.openxmlformats.org/drawingml/2006/chartDrawing">
    <cdr:from>
      <cdr:x>0.46093</cdr:x>
      <cdr:y>0.74585</cdr:y>
    </cdr:from>
    <cdr:to>
      <cdr:x>0.61349</cdr:x>
      <cdr:y>0.74585</cdr:y>
    </cdr:to>
    <cdr:sp macro="" textlink="">
      <cdr:nvSpPr>
        <cdr:cNvPr id="29702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053991" y="4819410"/>
          <a:ext cx="1310135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(+36,7%)</a:t>
          </a:r>
        </a:p>
      </cdr:txBody>
    </cdr:sp>
  </cdr:relSizeAnchor>
  <cdr:relSizeAnchor xmlns:cdr="http://schemas.openxmlformats.org/drawingml/2006/chartDrawing">
    <cdr:from>
      <cdr:x>0.61349</cdr:x>
      <cdr:y>0.74585</cdr:y>
    </cdr:from>
    <cdr:to>
      <cdr:x>0.76903</cdr:x>
      <cdr:y>0.74585</cdr:y>
    </cdr:to>
    <cdr:sp macro="" textlink="">
      <cdr:nvSpPr>
        <cdr:cNvPr id="29703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64126" y="4819410"/>
          <a:ext cx="1331543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(-52,0%)</a:t>
          </a:r>
        </a:p>
      </cdr:txBody>
    </cdr:sp>
  </cdr:relSizeAnchor>
  <cdr:relSizeAnchor xmlns:cdr="http://schemas.openxmlformats.org/drawingml/2006/chartDrawing">
    <cdr:from>
      <cdr:x>0.7898</cdr:x>
      <cdr:y>0.74585</cdr:y>
    </cdr:from>
    <cdr:to>
      <cdr:x>0.95121</cdr:x>
      <cdr:y>0.74585</cdr:y>
    </cdr:to>
    <cdr:sp macro="" textlink="">
      <cdr:nvSpPr>
        <cdr:cNvPr id="29704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875491" y="4819410"/>
          <a:ext cx="1378639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(-87,6%)</a:t>
          </a:r>
        </a:p>
      </cdr:txBody>
    </cdr:sp>
  </cdr:relSizeAnchor>
  <cdr:relSizeAnchor xmlns:cdr="http://schemas.openxmlformats.org/drawingml/2006/chartDrawing">
    <cdr:from>
      <cdr:x>0.80234</cdr:x>
      <cdr:y>0.41862</cdr:y>
    </cdr:from>
    <cdr:to>
      <cdr:x>0.86342</cdr:x>
      <cdr:y>0.44569</cdr:y>
    </cdr:to>
    <cdr:sp macro="" textlink="">
      <cdr:nvSpPr>
        <cdr:cNvPr id="29705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942705" y="2724268"/>
          <a:ext cx="528531" cy="1761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0.2369</cdr:x>
      <cdr:y>0.21029</cdr:y>
    </cdr:from>
    <cdr:to>
      <cdr:x>0.31477</cdr:x>
      <cdr:y>0.2374</cdr:y>
    </cdr:to>
    <cdr:sp macro="" textlink="">
      <cdr:nvSpPr>
        <cdr:cNvPr id="29706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200107" y="1375951"/>
          <a:ext cx="661490" cy="17088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0.64175</cdr:x>
      <cdr:y>0.06951</cdr:y>
    </cdr:from>
    <cdr:to>
      <cdr:x>0.69264</cdr:x>
      <cdr:y>0.12293</cdr:y>
    </cdr:to>
    <cdr:sp macro="" textlink="">
      <cdr:nvSpPr>
        <cdr:cNvPr id="29707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868144" y="476672"/>
          <a:ext cx="465338" cy="36635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+mn-lt"/>
              <a:cs typeface="Arial Cyr"/>
            </a:rPr>
            <a:t>( +8,9%)</a:t>
          </a:r>
        </a:p>
      </cdr:txBody>
    </cdr:sp>
  </cdr:relSizeAnchor>
  <cdr:relSizeAnchor xmlns:cdr="http://schemas.openxmlformats.org/drawingml/2006/chartDrawing">
    <cdr:from>
      <cdr:x>0.66537</cdr:x>
      <cdr:y>0.605</cdr:y>
    </cdr:from>
    <cdr:to>
      <cdr:x>0.73552</cdr:x>
      <cdr:y>0.62769</cdr:y>
    </cdr:to>
    <cdr:sp macro="" textlink="">
      <cdr:nvSpPr>
        <cdr:cNvPr id="29708" name="Text Box 1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084168" y="4149080"/>
          <a:ext cx="641452" cy="15560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+mn-lt"/>
              <a:cs typeface="Arial Cyr"/>
            </a:rPr>
            <a:t>( -14,9%)</a:t>
          </a:r>
        </a:p>
      </cdr:txBody>
    </cdr:sp>
  </cdr:relSizeAnchor>
  <cdr:relSizeAnchor xmlns:cdr="http://schemas.openxmlformats.org/drawingml/2006/chartDrawing">
    <cdr:from>
      <cdr:x>0.76775</cdr:x>
      <cdr:y>0.689</cdr:y>
    </cdr:from>
    <cdr:to>
      <cdr:x>0.82808</cdr:x>
      <cdr:y>0.71832</cdr:y>
    </cdr:to>
    <cdr:sp macro="" textlink="">
      <cdr:nvSpPr>
        <cdr:cNvPr id="29709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020272" y="4725144"/>
          <a:ext cx="551658" cy="2010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+mn-lt"/>
              <a:cs typeface="Arial Cyr"/>
            </a:rPr>
            <a:t>(</a:t>
          </a:r>
          <a:r>
            <a:rPr lang="en-US" sz="900" b="1" i="0" u="none" strike="noStrike" baseline="0" dirty="0">
              <a:solidFill>
                <a:srgbClr val="000000"/>
              </a:solidFill>
              <a:latin typeface="+mn-lt"/>
              <a:cs typeface="Arial Cyr"/>
            </a:rPr>
            <a:t> </a:t>
          </a:r>
          <a:r>
            <a:rPr lang="ru-RU" sz="900" b="1" i="0" u="none" strike="noStrike" baseline="0" dirty="0">
              <a:solidFill>
                <a:srgbClr val="000000"/>
              </a:solidFill>
              <a:latin typeface="+mn-lt"/>
              <a:cs typeface="Arial Cyr"/>
            </a:rPr>
            <a:t>+7,7%)</a:t>
          </a:r>
        </a:p>
      </cdr:txBody>
    </cdr:sp>
  </cdr:relSizeAnchor>
  <cdr:relSizeAnchor xmlns:cdr="http://schemas.openxmlformats.org/drawingml/2006/chartDrawing">
    <cdr:from>
      <cdr:x>0.8465</cdr:x>
      <cdr:y>0.7415</cdr:y>
    </cdr:from>
    <cdr:to>
      <cdr:x>0.89058</cdr:x>
      <cdr:y>0.77086</cdr:y>
    </cdr:to>
    <cdr:sp macro="" textlink="">
      <cdr:nvSpPr>
        <cdr:cNvPr id="29710" name="Text Box 1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740352" y="5085184"/>
          <a:ext cx="403068" cy="20135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+mn-lt"/>
              <a:cs typeface="Arial Cyr"/>
            </a:rPr>
            <a:t>(</a:t>
          </a:r>
          <a:r>
            <a:rPr lang="en-US" sz="900" b="1" i="0" u="none" strike="noStrike" baseline="0" dirty="0">
              <a:solidFill>
                <a:srgbClr val="000000"/>
              </a:solidFill>
              <a:latin typeface="+mn-lt"/>
              <a:cs typeface="Arial Cyr"/>
            </a:rPr>
            <a:t> </a:t>
          </a:r>
          <a:r>
            <a:rPr lang="ru-RU" sz="900" b="1" i="0" u="none" strike="noStrike" baseline="0" dirty="0">
              <a:solidFill>
                <a:srgbClr val="000000"/>
              </a:solidFill>
              <a:latin typeface="+mn-lt"/>
              <a:cs typeface="Arial Cyr"/>
            </a:rPr>
            <a:t>0,0%)</a:t>
          </a:r>
        </a:p>
      </cdr:txBody>
    </cdr:sp>
  </cdr:relSizeAnchor>
  <cdr:relSizeAnchor xmlns:cdr="http://schemas.openxmlformats.org/drawingml/2006/chartDrawing">
    <cdr:from>
      <cdr:x>0.93572</cdr:x>
      <cdr:y>0.668</cdr:y>
    </cdr:from>
    <cdr:to>
      <cdr:x>1</cdr:x>
      <cdr:y>0.69781</cdr:y>
    </cdr:to>
    <cdr:sp macro="" textlink="">
      <cdr:nvSpPr>
        <cdr:cNvPr id="29711" name="Text Box 1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556224" y="4581128"/>
          <a:ext cx="587776" cy="2044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82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</a:t>
          </a:r>
          <a:r>
            <a:rPr lang="en-US" sz="82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  <a:r>
            <a:rPr lang="ru-RU" sz="82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+4,7%)</a:t>
          </a:r>
        </a:p>
      </cdr:txBody>
    </cdr:sp>
  </cdr:relSizeAnchor>
  <cdr:relSizeAnchor xmlns:cdr="http://schemas.openxmlformats.org/drawingml/2006/chartDrawing">
    <cdr:from>
      <cdr:x>0.23225</cdr:x>
      <cdr:y>0.689</cdr:y>
    </cdr:from>
    <cdr:to>
      <cdr:x>0.31005</cdr:x>
      <cdr:y>0.72197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123728" y="4725144"/>
          <a:ext cx="711403" cy="2261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900" b="1" dirty="0"/>
            <a:t>( </a:t>
          </a:r>
          <a:r>
            <a:rPr lang="ru-RU" sz="900" b="1" dirty="0"/>
            <a:t>-5,7% )</a:t>
          </a:r>
        </a:p>
      </cdr:txBody>
    </cdr:sp>
  </cdr:relSizeAnchor>
  <cdr:relSizeAnchor xmlns:cdr="http://schemas.openxmlformats.org/drawingml/2006/chartDrawing">
    <cdr:from>
      <cdr:x>0.3425</cdr:x>
      <cdr:y>0.731</cdr:y>
    </cdr:from>
    <cdr:to>
      <cdr:x>0.40027</cdr:x>
      <cdr:y>0.76478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3131840" y="5013176"/>
          <a:ext cx="528249" cy="2316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900" b="1" dirty="0"/>
            <a:t>( + 2,1%)</a:t>
          </a:r>
        </a:p>
      </cdr:txBody>
    </cdr:sp>
  </cdr:relSizeAnchor>
  <cdr:relSizeAnchor xmlns:cdr="http://schemas.openxmlformats.org/drawingml/2006/chartDrawing">
    <cdr:from>
      <cdr:x>0.86931</cdr:x>
      <cdr:y>0.40426</cdr:y>
    </cdr:from>
    <cdr:to>
      <cdr:x>0.94225</cdr:x>
      <cdr:y>0.4403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7522227" y="2630841"/>
          <a:ext cx="631157" cy="2345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0.437</cdr:x>
      <cdr:y>0.731</cdr:y>
    </cdr:from>
    <cdr:to>
      <cdr:x>0.51371</cdr:x>
      <cdr:y>0.76277</cdr:y>
    </cdr:to>
    <cdr:sp macro="" textlink="">
      <cdr:nvSpPr>
        <cdr:cNvPr id="22" name="TextBox 1">
          <a:extLst xmlns:a="http://schemas.openxmlformats.org/drawingml/2006/main">
            <a:ext uri="{FF2B5EF4-FFF2-40B4-BE49-F238E27FC236}">
              <a16:creationId xmlns:a16="http://schemas.microsoft.com/office/drawing/2014/main" id="{057E512A-C345-47F0-9033-B071AD4C80AB}"/>
            </a:ext>
          </a:extLst>
        </cdr:cNvPr>
        <cdr:cNvSpPr txBox="1"/>
      </cdr:nvSpPr>
      <cdr:spPr>
        <a:xfrm xmlns:a="http://schemas.openxmlformats.org/drawingml/2006/main">
          <a:off x="3995936" y="5013176"/>
          <a:ext cx="701436" cy="2178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900" b="1" dirty="0"/>
            <a:t>( + 136,1%)</a:t>
          </a:r>
        </a:p>
      </cdr:txBody>
    </cdr:sp>
  </cdr:relSizeAnchor>
  <cdr:relSizeAnchor xmlns:cdr="http://schemas.openxmlformats.org/drawingml/2006/chartDrawing">
    <cdr:from>
      <cdr:x>0.09838</cdr:x>
      <cdr:y>0.857</cdr:y>
    </cdr:from>
    <cdr:to>
      <cdr:x>0.185</cdr:x>
      <cdr:y>0.91999</cdr:y>
    </cdr:to>
    <cdr:sp macro="" textlink="">
      <cdr:nvSpPr>
        <cdr:cNvPr id="21" name="TextBox 1">
          <a:extLst xmlns:a="http://schemas.openxmlformats.org/drawingml/2006/main">
            <a:ext uri="{FF2B5EF4-FFF2-40B4-BE49-F238E27FC236}">
              <a16:creationId xmlns:a16="http://schemas.microsoft.com/office/drawing/2014/main" id="{BAAE60E0-BA75-4935-9817-F96BAD568140}"/>
            </a:ext>
          </a:extLst>
        </cdr:cNvPr>
        <cdr:cNvSpPr txBox="1"/>
      </cdr:nvSpPr>
      <cdr:spPr>
        <a:xfrm xmlns:a="http://schemas.openxmlformats.org/drawingml/2006/main">
          <a:off x="899592" y="5877272"/>
          <a:ext cx="792088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Общегосуд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</a:p>
        <a:p xmlns:a="http://schemas.openxmlformats.org/drawingml/2006/main">
          <a:pPr algn="ctr"/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вопросы</a:t>
          </a:r>
        </a:p>
      </cdr:txBody>
    </cdr:sp>
  </cdr:relSizeAnchor>
  <cdr:relSizeAnchor xmlns:cdr="http://schemas.openxmlformats.org/drawingml/2006/chartDrawing">
    <cdr:from>
      <cdr:x>0.20075</cdr:x>
      <cdr:y>0.857</cdr:y>
    </cdr:from>
    <cdr:to>
      <cdr:x>0.28738</cdr:x>
      <cdr:y>0.91999</cdr:y>
    </cdr:to>
    <cdr:sp macro="" textlink="">
      <cdr:nvSpPr>
        <cdr:cNvPr id="23" name="TextBox 1">
          <a:extLst xmlns:a="http://schemas.openxmlformats.org/drawingml/2006/main">
            <a:ext uri="{FF2B5EF4-FFF2-40B4-BE49-F238E27FC236}">
              <a16:creationId xmlns:a16="http://schemas.microsoft.com/office/drawing/2014/main" id="{F8BB4C53-31AE-4CA8-B29D-F2CDFDA38525}"/>
            </a:ext>
          </a:extLst>
        </cdr:cNvPr>
        <cdr:cNvSpPr txBox="1"/>
      </cdr:nvSpPr>
      <cdr:spPr>
        <a:xfrm xmlns:a="http://schemas.openxmlformats.org/drawingml/2006/main">
          <a:off x="1835696" y="5877272"/>
          <a:ext cx="792088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Национ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</a:p>
        <a:p xmlns:a="http://schemas.openxmlformats.org/drawingml/2006/main">
          <a:pPr algn="ctr"/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экономика</a:t>
          </a:r>
        </a:p>
      </cdr:txBody>
    </cdr:sp>
  </cdr:relSizeAnchor>
  <cdr:relSizeAnchor xmlns:cdr="http://schemas.openxmlformats.org/drawingml/2006/chartDrawing">
    <cdr:from>
      <cdr:x>0.30313</cdr:x>
      <cdr:y>0.857</cdr:y>
    </cdr:from>
    <cdr:to>
      <cdr:x>0.38975</cdr:x>
      <cdr:y>0.91999</cdr:y>
    </cdr:to>
    <cdr:sp macro="" textlink="">
      <cdr:nvSpPr>
        <cdr:cNvPr id="24" name="TextBox 1">
          <a:extLst xmlns:a="http://schemas.openxmlformats.org/drawingml/2006/main">
            <a:ext uri="{FF2B5EF4-FFF2-40B4-BE49-F238E27FC236}">
              <a16:creationId xmlns:a16="http://schemas.microsoft.com/office/drawing/2014/main" id="{F8BB4C53-31AE-4CA8-B29D-F2CDFDA38525}"/>
            </a:ext>
          </a:extLst>
        </cdr:cNvPr>
        <cdr:cNvSpPr txBox="1"/>
      </cdr:nvSpPr>
      <cdr:spPr>
        <a:xfrm xmlns:a="http://schemas.openxmlformats.org/drawingml/2006/main">
          <a:off x="2771800" y="5877272"/>
          <a:ext cx="792088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 ЖКХ</a:t>
          </a:r>
        </a:p>
        <a:p xmlns:a="http://schemas.openxmlformats.org/drawingml/2006/main">
          <a:pPr algn="ctr"/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0.4055</cdr:x>
      <cdr:y>0.857</cdr:y>
    </cdr:from>
    <cdr:to>
      <cdr:x>0.48425</cdr:x>
      <cdr:y>0.95149</cdr:y>
    </cdr:to>
    <cdr:sp macro="" textlink="">
      <cdr:nvSpPr>
        <cdr:cNvPr id="25" name="TextBox 1">
          <a:extLst xmlns:a="http://schemas.openxmlformats.org/drawingml/2006/main">
            <a:ext uri="{FF2B5EF4-FFF2-40B4-BE49-F238E27FC236}">
              <a16:creationId xmlns:a16="http://schemas.microsoft.com/office/drawing/2014/main" id="{ADDA1CA6-E386-441D-9489-75D4A4A31B6E}"/>
            </a:ext>
          </a:extLst>
        </cdr:cNvPr>
        <cdr:cNvSpPr txBox="1"/>
      </cdr:nvSpPr>
      <cdr:spPr>
        <a:xfrm xmlns:a="http://schemas.openxmlformats.org/drawingml/2006/main">
          <a:off x="3707904" y="5877272"/>
          <a:ext cx="720080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 Охрана</a:t>
          </a:r>
        </a:p>
        <a:p xmlns:a="http://schemas.openxmlformats.org/drawingml/2006/main">
          <a:pPr algn="ctr"/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окруж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  <a:p xmlns:a="http://schemas.openxmlformats.org/drawingml/2006/main">
          <a:pPr algn="ctr"/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среды</a:t>
          </a:r>
        </a:p>
        <a:p xmlns:a="http://schemas.openxmlformats.org/drawingml/2006/main">
          <a:pPr algn="ctr"/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</cdr:x>
      <cdr:y>0.857</cdr:y>
    </cdr:from>
    <cdr:to>
      <cdr:x>0.58662</cdr:x>
      <cdr:y>0.91999</cdr:y>
    </cdr:to>
    <cdr:sp macro="" textlink="">
      <cdr:nvSpPr>
        <cdr:cNvPr id="26" name="TextBox 1">
          <a:extLst xmlns:a="http://schemas.openxmlformats.org/drawingml/2006/main">
            <a:ext uri="{FF2B5EF4-FFF2-40B4-BE49-F238E27FC236}">
              <a16:creationId xmlns:a16="http://schemas.microsoft.com/office/drawing/2014/main" id="{E9D08B17-D0B2-40FB-BCFE-D5A279E80A17}"/>
            </a:ext>
          </a:extLst>
        </cdr:cNvPr>
        <cdr:cNvSpPr txBox="1"/>
      </cdr:nvSpPr>
      <cdr:spPr>
        <a:xfrm xmlns:a="http://schemas.openxmlformats.org/drawingml/2006/main">
          <a:off x="4572000" y="5877272"/>
          <a:ext cx="792088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 Образование</a:t>
          </a:r>
        </a:p>
        <a:p xmlns:a="http://schemas.openxmlformats.org/drawingml/2006/main">
          <a:pPr algn="ctr"/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0.60237</cdr:x>
      <cdr:y>0.857</cdr:y>
    </cdr:from>
    <cdr:to>
      <cdr:x>0.689</cdr:x>
      <cdr:y>0.91999</cdr:y>
    </cdr:to>
    <cdr:sp macro="" textlink="">
      <cdr:nvSpPr>
        <cdr:cNvPr id="28" name="TextBox 1">
          <a:extLst xmlns:a="http://schemas.openxmlformats.org/drawingml/2006/main">
            <a:ext uri="{FF2B5EF4-FFF2-40B4-BE49-F238E27FC236}">
              <a16:creationId xmlns:a16="http://schemas.microsoft.com/office/drawing/2014/main" id="{F8BB4C53-31AE-4CA8-B29D-F2CDFDA38525}"/>
            </a:ext>
          </a:extLst>
        </cdr:cNvPr>
        <cdr:cNvSpPr txBox="1"/>
      </cdr:nvSpPr>
      <cdr:spPr>
        <a:xfrm xmlns:a="http://schemas.openxmlformats.org/drawingml/2006/main">
          <a:off x="5508104" y="5877272"/>
          <a:ext cx="792088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Культура</a:t>
          </a:r>
        </a:p>
        <a:p xmlns:a="http://schemas.openxmlformats.org/drawingml/2006/main">
          <a:pPr algn="ctr"/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0.69687</cdr:x>
      <cdr:y>0.8465</cdr:y>
    </cdr:from>
    <cdr:to>
      <cdr:x>0.7835</cdr:x>
      <cdr:y>0.90949</cdr:y>
    </cdr:to>
    <cdr:sp macro="" textlink="">
      <cdr:nvSpPr>
        <cdr:cNvPr id="29" name="TextBox 1">
          <a:extLst xmlns:a="http://schemas.openxmlformats.org/drawingml/2006/main">
            <a:ext uri="{FF2B5EF4-FFF2-40B4-BE49-F238E27FC236}">
              <a16:creationId xmlns:a16="http://schemas.microsoft.com/office/drawing/2014/main" id="{F8BB4C53-31AE-4CA8-B29D-F2CDFDA38525}"/>
            </a:ext>
          </a:extLst>
        </cdr:cNvPr>
        <cdr:cNvSpPr txBox="1"/>
      </cdr:nvSpPr>
      <cdr:spPr>
        <a:xfrm xmlns:a="http://schemas.openxmlformats.org/drawingml/2006/main">
          <a:off x="6372200" y="5805264"/>
          <a:ext cx="792088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Социаль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</a:p>
        <a:p xmlns:a="http://schemas.openxmlformats.org/drawingml/2006/main">
          <a:pPr algn="ctr"/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политика</a:t>
          </a:r>
        </a:p>
      </cdr:txBody>
    </cdr:sp>
  </cdr:relSizeAnchor>
  <cdr:relSizeAnchor xmlns:cdr="http://schemas.openxmlformats.org/drawingml/2006/chartDrawing">
    <cdr:from>
      <cdr:x>0.80712</cdr:x>
      <cdr:y>0.8465</cdr:y>
    </cdr:from>
    <cdr:to>
      <cdr:x>0.89374</cdr:x>
      <cdr:y>0.94099</cdr:y>
    </cdr:to>
    <cdr:sp macro="" textlink="">
      <cdr:nvSpPr>
        <cdr:cNvPr id="30" name="TextBox 1">
          <a:extLst xmlns:a="http://schemas.openxmlformats.org/drawingml/2006/main">
            <a:ext uri="{FF2B5EF4-FFF2-40B4-BE49-F238E27FC236}">
              <a16:creationId xmlns:a16="http://schemas.microsoft.com/office/drawing/2014/main" id="{F8BB4C53-31AE-4CA8-B29D-F2CDFDA38525}"/>
            </a:ext>
          </a:extLst>
        </cdr:cNvPr>
        <cdr:cNvSpPr txBox="1"/>
      </cdr:nvSpPr>
      <cdr:spPr>
        <a:xfrm xmlns:a="http://schemas.openxmlformats.org/drawingml/2006/main">
          <a:off x="7380312" y="5805264"/>
          <a:ext cx="792088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Физич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</a:p>
        <a:p xmlns:a="http://schemas.openxmlformats.org/drawingml/2006/main">
          <a:pPr algn="ctr"/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культура</a:t>
          </a:r>
        </a:p>
        <a:p xmlns:a="http://schemas.openxmlformats.org/drawingml/2006/main">
          <a:pPr algn="ctr"/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и спорт</a:t>
          </a:r>
        </a:p>
      </cdr:txBody>
    </cdr:sp>
  </cdr:relSizeAnchor>
  <cdr:relSizeAnchor xmlns:cdr="http://schemas.openxmlformats.org/drawingml/2006/chartDrawing">
    <cdr:from>
      <cdr:x>0.90162</cdr:x>
      <cdr:y>0.8465</cdr:y>
    </cdr:from>
    <cdr:to>
      <cdr:x>0.98824</cdr:x>
      <cdr:y>0.90949</cdr:y>
    </cdr:to>
    <cdr:sp macro="" textlink="">
      <cdr:nvSpPr>
        <cdr:cNvPr id="31" name="TextBox 1">
          <a:extLst xmlns:a="http://schemas.openxmlformats.org/drawingml/2006/main">
            <a:ext uri="{FF2B5EF4-FFF2-40B4-BE49-F238E27FC236}">
              <a16:creationId xmlns:a16="http://schemas.microsoft.com/office/drawing/2014/main" id="{F8BB4C53-31AE-4CA8-B29D-F2CDFDA38525}"/>
            </a:ext>
          </a:extLst>
        </cdr:cNvPr>
        <cdr:cNvSpPr txBox="1"/>
      </cdr:nvSpPr>
      <cdr:spPr>
        <a:xfrm xmlns:a="http://schemas.openxmlformats.org/drawingml/2006/main">
          <a:off x="8244408" y="5805264"/>
          <a:ext cx="792088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Межбюдж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</a:p>
        <a:p xmlns:a="http://schemas.openxmlformats.org/drawingml/2006/main">
          <a:pPr algn="ctr"/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трансферты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0.23437</cdr:x>
      <cdr:y>0.00812</cdr:y>
    </cdr:from>
    <cdr:to>
      <cdr:x>0.77802</cdr:x>
      <cdr:y>0.06198</cdr:y>
    </cdr:to>
    <cdr:sp macro="" textlink="">
      <cdr:nvSpPr>
        <cdr:cNvPr id="1802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143108" y="55687"/>
          <a:ext cx="4971107" cy="36937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24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Налоговые доходы  (тыс.руб.)</a:t>
          </a:r>
        </a:p>
      </cdr:txBody>
    </cdr:sp>
  </cdr:relSizeAnchor>
  <cdr:relSizeAnchor xmlns:cdr="http://schemas.openxmlformats.org/drawingml/2006/chartDrawing">
    <cdr:from>
      <cdr:x>0.32675</cdr:x>
      <cdr:y>0.248</cdr:y>
    </cdr:from>
    <cdr:to>
      <cdr:x>0.4074</cdr:x>
      <cdr:y>0.28214</cdr:y>
    </cdr:to>
    <cdr:sp macro="" textlink="">
      <cdr:nvSpPr>
        <cdr:cNvPr id="69632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87824" y="1700808"/>
          <a:ext cx="737464" cy="23413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(+8,3%)</a:t>
          </a:r>
        </a:p>
      </cdr:txBody>
    </cdr:sp>
  </cdr:relSizeAnchor>
  <cdr:relSizeAnchor xmlns:cdr="http://schemas.openxmlformats.org/drawingml/2006/chartDrawing">
    <cdr:from>
      <cdr:x>0.90162</cdr:x>
      <cdr:y>0.5735</cdr:y>
    </cdr:from>
    <cdr:to>
      <cdr:x>0.97957</cdr:x>
      <cdr:y>0.60818</cdr:y>
    </cdr:to>
    <cdr:sp macro="" textlink="">
      <cdr:nvSpPr>
        <cdr:cNvPr id="696323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244408" y="3933056"/>
          <a:ext cx="712775" cy="2378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-35,0%)</a:t>
          </a:r>
        </a:p>
      </cdr:txBody>
    </cdr:sp>
  </cdr:relSizeAnchor>
  <cdr:relSizeAnchor xmlns:cdr="http://schemas.openxmlformats.org/drawingml/2006/chartDrawing">
    <cdr:from>
      <cdr:x>0.06615</cdr:x>
      <cdr:y>0.23955</cdr:y>
    </cdr:from>
    <cdr:to>
      <cdr:x>0.14184</cdr:x>
      <cdr:y>0.27595</cdr:y>
    </cdr:to>
    <cdr:sp macro="" textlink="">
      <cdr:nvSpPr>
        <cdr:cNvPr id="180228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97340" y="1408698"/>
          <a:ext cx="679842" cy="21357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endParaRPr lang="ru-RU" sz="1200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200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0.77562</cdr:x>
      <cdr:y>0.5735</cdr:y>
    </cdr:from>
    <cdr:to>
      <cdr:x>0.86691</cdr:x>
      <cdr:y>0.6069</cdr:y>
    </cdr:to>
    <cdr:sp macro="" textlink="">
      <cdr:nvSpPr>
        <cdr:cNvPr id="180229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092280" y="3933056"/>
          <a:ext cx="834755" cy="22904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(+ 49,9%) </a:t>
          </a:r>
        </a:p>
      </cdr:txBody>
    </cdr:sp>
  </cdr:relSizeAnchor>
  <cdr:relSizeAnchor xmlns:cdr="http://schemas.openxmlformats.org/drawingml/2006/chartDrawing">
    <cdr:from>
      <cdr:x>0.68774</cdr:x>
      <cdr:y>0.00812</cdr:y>
    </cdr:from>
    <cdr:to>
      <cdr:x>0.72212</cdr:x>
      <cdr:y>0.03591</cdr:y>
    </cdr:to>
    <cdr:sp macro="" textlink="">
      <cdr:nvSpPr>
        <cdr:cNvPr id="180231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180488" y="50800"/>
          <a:ext cx="308817" cy="16306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36576" tIns="27432" rIns="36576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endParaRPr lang="ru-RU" sz="1450" b="0" i="0" u="none" strike="noStrike" baseline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ctr" rtl="0">
            <a:defRPr sz="1000"/>
          </a:pPr>
          <a:endParaRPr lang="ru-RU" sz="1450" b="0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0.20075</cdr:x>
      <cdr:y>0.1955</cdr:y>
    </cdr:from>
    <cdr:to>
      <cdr:x>0.27813</cdr:x>
      <cdr:y>0.23615</cdr:y>
    </cdr:to>
    <cdr:sp macro="" textlink="">
      <cdr:nvSpPr>
        <cdr:cNvPr id="180232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835696" y="1340768"/>
          <a:ext cx="707563" cy="27877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(+7,4%)</a:t>
          </a:r>
        </a:p>
      </cdr:txBody>
    </cdr:sp>
  </cdr:relSizeAnchor>
  <cdr:relSizeAnchor xmlns:cdr="http://schemas.openxmlformats.org/drawingml/2006/chartDrawing">
    <cdr:from>
      <cdr:x>0.70462</cdr:x>
      <cdr:y>0.58334</cdr:y>
    </cdr:from>
    <cdr:to>
      <cdr:x>0.78154</cdr:x>
      <cdr:y>0.62539</cdr:y>
    </cdr:to>
    <cdr:sp macro="" textlink="">
      <cdr:nvSpPr>
        <cdr:cNvPr id="180233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543674" y="3417133"/>
          <a:ext cx="714375" cy="24632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0.66537</cdr:x>
      <cdr:y>0.5735</cdr:y>
    </cdr:from>
    <cdr:to>
      <cdr:x>0.74996</cdr:x>
      <cdr:y>0.605</cdr:y>
    </cdr:to>
    <cdr:sp macro="" textlink="">
      <cdr:nvSpPr>
        <cdr:cNvPr id="180234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084168" y="3933056"/>
          <a:ext cx="773491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(+2,9%)</a:t>
          </a:r>
        </a:p>
      </cdr:txBody>
    </cdr:sp>
  </cdr:relSizeAnchor>
  <cdr:relSizeAnchor xmlns:cdr="http://schemas.openxmlformats.org/drawingml/2006/chartDrawing">
    <cdr:from>
      <cdr:x>0.42675</cdr:x>
      <cdr:y>0.5735</cdr:y>
    </cdr:from>
    <cdr:to>
      <cdr:x>0.49854</cdr:x>
      <cdr:y>0.60927</cdr:y>
    </cdr:to>
    <cdr:sp macro="" textlink="">
      <cdr:nvSpPr>
        <cdr:cNvPr id="11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02196" y="3933056"/>
          <a:ext cx="656448" cy="24531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(+10,0%)</a:t>
          </a:r>
        </a:p>
      </cdr:txBody>
    </cdr:sp>
  </cdr:relSizeAnchor>
  <cdr:relSizeAnchor xmlns:cdr="http://schemas.openxmlformats.org/drawingml/2006/chartDrawing">
    <cdr:from>
      <cdr:x>0.53937</cdr:x>
      <cdr:y>0.5735</cdr:y>
    </cdr:from>
    <cdr:to>
      <cdr:x>0.62189</cdr:x>
      <cdr:y>0.60167</cdr:y>
    </cdr:to>
    <cdr:sp macro="" textlink="">
      <cdr:nvSpPr>
        <cdr:cNvPr id="12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932040" y="3933056"/>
          <a:ext cx="754562" cy="19322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(-14,2%)</a:t>
          </a:r>
        </a:p>
      </cdr:txBody>
    </cdr:sp>
  </cdr:relSizeAnchor>
  <cdr:relSizeAnchor xmlns:cdr="http://schemas.openxmlformats.org/drawingml/2006/chartDrawing">
    <cdr:from>
      <cdr:x>0.10156</cdr:x>
      <cdr:y>0.8125</cdr:y>
    </cdr:from>
    <cdr:to>
      <cdr:x>0.21316</cdr:x>
      <cdr:y>0.91006</cdr:y>
    </cdr:to>
    <cdr:sp macro="" textlink="">
      <cdr:nvSpPr>
        <cdr:cNvPr id="13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28662" y="5572140"/>
          <a:ext cx="1020450" cy="66906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Налоговые</a:t>
          </a:r>
        </a:p>
        <a:p xmlns:a="http://schemas.openxmlformats.org/drawingml/2006/main">
          <a:pPr algn="ctr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поступления всего</a:t>
          </a:r>
        </a:p>
      </cdr:txBody>
    </cdr:sp>
  </cdr:relSizeAnchor>
  <cdr:relSizeAnchor xmlns:cdr="http://schemas.openxmlformats.org/drawingml/2006/chartDrawing">
    <cdr:from>
      <cdr:x>0.23437</cdr:x>
      <cdr:y>0.82292</cdr:y>
    </cdr:from>
    <cdr:to>
      <cdr:x>0.2918</cdr:x>
      <cdr:y>0.87333</cdr:y>
    </cdr:to>
    <cdr:sp macro="" textlink="">
      <cdr:nvSpPr>
        <cdr:cNvPr id="14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143108" y="5643578"/>
          <a:ext cx="525140" cy="34571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НДФЛ</a:t>
          </a:r>
        </a:p>
      </cdr:txBody>
    </cdr:sp>
  </cdr:relSizeAnchor>
  <cdr:relSizeAnchor xmlns:cdr="http://schemas.openxmlformats.org/drawingml/2006/chartDrawing">
    <cdr:from>
      <cdr:x>0.34375</cdr:x>
      <cdr:y>0.83334</cdr:y>
    </cdr:from>
    <cdr:to>
      <cdr:x>0.40985</cdr:x>
      <cdr:y>0.87032</cdr:y>
    </cdr:to>
    <cdr:sp macro="" textlink="">
      <cdr:nvSpPr>
        <cdr:cNvPr id="15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143240" y="5715016"/>
          <a:ext cx="604418" cy="2536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Акцизы</a:t>
          </a:r>
        </a:p>
      </cdr:txBody>
    </cdr:sp>
  </cdr:relSizeAnchor>
  <cdr:relSizeAnchor xmlns:cdr="http://schemas.openxmlformats.org/drawingml/2006/chartDrawing">
    <cdr:from>
      <cdr:x>0.46094</cdr:x>
      <cdr:y>0.83334</cdr:y>
    </cdr:from>
    <cdr:to>
      <cdr:x>0.52704</cdr:x>
      <cdr:y>0.87032</cdr:y>
    </cdr:to>
    <cdr:sp macro="" textlink="">
      <cdr:nvSpPr>
        <cdr:cNvPr id="16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214810" y="5715016"/>
          <a:ext cx="604419" cy="2536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УСНО</a:t>
          </a:r>
        </a:p>
      </cdr:txBody>
    </cdr:sp>
  </cdr:relSizeAnchor>
  <cdr:relSizeAnchor xmlns:cdr="http://schemas.openxmlformats.org/drawingml/2006/chartDrawing">
    <cdr:from>
      <cdr:x>0.51692</cdr:x>
      <cdr:y>0.88618</cdr:y>
    </cdr:from>
    <cdr:to>
      <cdr:x>0.58302</cdr:x>
      <cdr:y>0.92316</cdr:y>
    </cdr:to>
    <cdr:sp macro="" textlink="">
      <cdr:nvSpPr>
        <cdr:cNvPr id="17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800600" y="5191125"/>
          <a:ext cx="613879" cy="21661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0.60156</cdr:x>
      <cdr:y>0.83334</cdr:y>
    </cdr:from>
    <cdr:to>
      <cdr:x>0.66766</cdr:x>
      <cdr:y>0.87032</cdr:y>
    </cdr:to>
    <cdr:sp macro="" textlink="">
      <cdr:nvSpPr>
        <cdr:cNvPr id="18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500694" y="5715016"/>
          <a:ext cx="604419" cy="2536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ЕСХН</a:t>
          </a:r>
        </a:p>
      </cdr:txBody>
    </cdr:sp>
  </cdr:relSizeAnchor>
  <cdr:relSizeAnchor xmlns:cdr="http://schemas.openxmlformats.org/drawingml/2006/chartDrawing">
    <cdr:from>
      <cdr:x>0.70313</cdr:x>
      <cdr:y>0.82292</cdr:y>
    </cdr:from>
    <cdr:to>
      <cdr:x>0.79852</cdr:x>
      <cdr:y>0.91561</cdr:y>
    </cdr:to>
    <cdr:sp macro="" textlink="">
      <cdr:nvSpPr>
        <cdr:cNvPr id="19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429388" y="5643578"/>
          <a:ext cx="872246" cy="63566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Патентная система</a:t>
          </a:r>
        </a:p>
      </cdr:txBody>
    </cdr:sp>
  </cdr:relSizeAnchor>
  <cdr:relSizeAnchor xmlns:cdr="http://schemas.openxmlformats.org/drawingml/2006/chartDrawing">
    <cdr:from>
      <cdr:x>0.82813</cdr:x>
      <cdr:y>0.83334</cdr:y>
    </cdr:from>
    <cdr:to>
      <cdr:x>0.94403</cdr:x>
      <cdr:y>0.89025</cdr:y>
    </cdr:to>
    <cdr:sp macro="" textlink="">
      <cdr:nvSpPr>
        <cdr:cNvPr id="20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572396" y="5715016"/>
          <a:ext cx="1059789" cy="39028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Госпошлина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0.26562</cdr:x>
      <cdr:y>0.03125</cdr:y>
    </cdr:from>
    <cdr:to>
      <cdr:x>0.84644</cdr:x>
      <cdr:y>0.09173</cdr:y>
    </cdr:to>
    <cdr:sp macro="" textlink="">
      <cdr:nvSpPr>
        <cdr:cNvPr id="819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28860" y="214289"/>
          <a:ext cx="5310970" cy="41477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24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Неналоговые доходы (тыс. руб.)</a:t>
          </a:r>
        </a:p>
      </cdr:txBody>
    </cdr:sp>
  </cdr:relSizeAnchor>
  <cdr:relSizeAnchor xmlns:cdr="http://schemas.openxmlformats.org/drawingml/2006/chartDrawing">
    <cdr:from>
      <cdr:x>0.28304</cdr:x>
      <cdr:y>0.63522</cdr:y>
    </cdr:from>
    <cdr:to>
      <cdr:x>0.38224</cdr:x>
      <cdr:y>0.68144</cdr:y>
    </cdr:to>
    <cdr:sp macro="" textlink="">
      <cdr:nvSpPr>
        <cdr:cNvPr id="8194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585888" y="3651607"/>
          <a:ext cx="905228" cy="26547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0.61812</cdr:x>
      <cdr:y>0.563</cdr:y>
    </cdr:from>
    <cdr:to>
      <cdr:x>0.6718</cdr:x>
      <cdr:y>0.59726</cdr:y>
    </cdr:to>
    <cdr:sp macro="" textlink="">
      <cdr:nvSpPr>
        <cdr:cNvPr id="8195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652119" y="3861048"/>
          <a:ext cx="490784" cy="23495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(0,0%)</a:t>
          </a:r>
        </a:p>
      </cdr:txBody>
    </cdr:sp>
  </cdr:relSizeAnchor>
  <cdr:relSizeAnchor xmlns:cdr="http://schemas.openxmlformats.org/drawingml/2006/chartDrawing">
    <cdr:from>
      <cdr:x>0.74412</cdr:x>
      <cdr:y>0.6365</cdr:y>
    </cdr:from>
    <cdr:to>
      <cdr:x>0.82007</cdr:x>
      <cdr:y>0.66323</cdr:y>
    </cdr:to>
    <cdr:sp macro="" textlink="">
      <cdr:nvSpPr>
        <cdr:cNvPr id="8196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804247" y="4365104"/>
          <a:ext cx="694486" cy="18329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lnSpc>
              <a:spcPts val="1600"/>
            </a:lnSpc>
            <a:defRPr sz="1000"/>
          </a:pPr>
          <a:r>
            <a:rPr lang="ru-RU" sz="10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(+119,5</a:t>
          </a:r>
          <a:r>
            <a:rPr lang="ru-RU" sz="10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%) </a:t>
          </a:r>
          <a:r>
            <a:rPr lang="ru-RU" sz="145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</a:p>
        <a:p xmlns:a="http://schemas.openxmlformats.org/drawingml/2006/main">
          <a:pPr algn="l" rtl="0">
            <a:lnSpc>
              <a:spcPts val="15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0.17713</cdr:x>
      <cdr:y>0.06951</cdr:y>
    </cdr:from>
    <cdr:to>
      <cdr:x>0.25009</cdr:x>
      <cdr:y>0.09941</cdr:y>
    </cdr:to>
    <cdr:sp macro="" textlink="">
      <cdr:nvSpPr>
        <cdr:cNvPr id="8197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19671" y="476672"/>
          <a:ext cx="667146" cy="20505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( +8,1%)</a:t>
          </a:r>
          <a:endParaRPr lang="ru-RU" sz="115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5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0.47638</cdr:x>
      <cdr:y>0.731</cdr:y>
    </cdr:from>
    <cdr:to>
      <cdr:x>0.55134</cdr:x>
      <cdr:y>0.75759</cdr:y>
    </cdr:to>
    <cdr:sp macro="" textlink="">
      <cdr:nvSpPr>
        <cdr:cNvPr id="697350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355975" y="5013176"/>
          <a:ext cx="685434" cy="18240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(- 6,8%)</a:t>
          </a:r>
        </a:p>
      </cdr:txBody>
    </cdr:sp>
  </cdr:relSizeAnchor>
  <cdr:relSizeAnchor xmlns:cdr="http://schemas.openxmlformats.org/drawingml/2006/chartDrawing">
    <cdr:from>
      <cdr:x>0.6086</cdr:x>
      <cdr:y>0.45968</cdr:y>
    </cdr:from>
    <cdr:to>
      <cdr:x>0.67664</cdr:x>
      <cdr:y>0.49951</cdr:y>
    </cdr:to>
    <cdr:sp macro="" textlink="">
      <cdr:nvSpPr>
        <cdr:cNvPr id="8199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556660" y="2643381"/>
          <a:ext cx="620791" cy="22875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0.32675</cdr:x>
      <cdr:y>0.563</cdr:y>
    </cdr:from>
    <cdr:to>
      <cdr:x>0.3876</cdr:x>
      <cdr:y>0.58762</cdr:y>
    </cdr:to>
    <cdr:sp macro="" textlink="">
      <cdr:nvSpPr>
        <cdr:cNvPr id="8200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87823" y="3861048"/>
          <a:ext cx="556412" cy="1688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+3,0%)</a:t>
          </a:r>
        </a:p>
      </cdr:txBody>
    </cdr:sp>
  </cdr:relSizeAnchor>
  <cdr:relSizeAnchor xmlns:cdr="http://schemas.openxmlformats.org/drawingml/2006/chartDrawing">
    <cdr:from>
      <cdr:x>0.92524</cdr:x>
      <cdr:y>0.50391</cdr:y>
    </cdr:from>
    <cdr:to>
      <cdr:x>0.98812</cdr:x>
      <cdr:y>0.53607</cdr:y>
    </cdr:to>
    <cdr:sp macro="" textlink="">
      <cdr:nvSpPr>
        <cdr:cNvPr id="10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460431" y="3455821"/>
          <a:ext cx="574924" cy="22055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lnSpc>
              <a:spcPts val="1600"/>
            </a:lnSpc>
            <a:defRPr sz="1000"/>
          </a:pPr>
          <a:r>
            <a:rPr lang="ru-RU" sz="10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</a:t>
          </a:r>
          <a:r>
            <a:rPr lang="ru-RU" sz="10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+3,6%) </a:t>
          </a:r>
          <a:r>
            <a:rPr lang="ru-RU" sz="145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</a:p>
        <a:p xmlns:a="http://schemas.openxmlformats.org/drawingml/2006/main">
          <a:pPr algn="l" rtl="0">
            <a:lnSpc>
              <a:spcPts val="15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0.11718</cdr:x>
      <cdr:y>0.85417</cdr:y>
    </cdr:from>
    <cdr:to>
      <cdr:x>0.23616</cdr:x>
      <cdr:y>0.9555</cdr:y>
    </cdr:to>
    <cdr:sp macro="" textlink="">
      <cdr:nvSpPr>
        <cdr:cNvPr id="11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071538" y="5857891"/>
          <a:ext cx="1087953" cy="6949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Неналоговые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всего </a:t>
          </a:r>
          <a:r>
            <a:rPr lang="ru-RU" sz="1200" b="0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pPr algn="l" rtl="0">
            <a:lnSpc>
              <a:spcPts val="14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0.26562</cdr:x>
      <cdr:y>0.85417</cdr:y>
    </cdr:from>
    <cdr:to>
      <cdr:x>0.38459</cdr:x>
      <cdr:y>0.9555</cdr:y>
    </cdr:to>
    <cdr:sp macro="" textlink="">
      <cdr:nvSpPr>
        <cdr:cNvPr id="13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28860" y="5857891"/>
          <a:ext cx="1087861" cy="6949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от использов.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имущества</a:t>
          </a:r>
          <a:r>
            <a:rPr lang="ru-RU" sz="1200" b="0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pPr algn="l" rtl="0">
            <a:lnSpc>
              <a:spcPts val="14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0.6875</cdr:x>
      <cdr:y>0.85417</cdr:y>
    </cdr:from>
    <cdr:to>
      <cdr:x>0.80648</cdr:x>
      <cdr:y>0.9555</cdr:y>
    </cdr:to>
    <cdr:sp macro="" textlink="">
      <cdr:nvSpPr>
        <cdr:cNvPr id="14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286512" y="5857891"/>
          <a:ext cx="1087953" cy="6949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от продажи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имущества</a:t>
          </a:r>
          <a:r>
            <a:rPr lang="ru-RU" sz="1200" b="0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pPr algn="l" rtl="0">
            <a:lnSpc>
              <a:spcPts val="14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0.82813</cdr:x>
      <cdr:y>0.85417</cdr:y>
    </cdr:from>
    <cdr:to>
      <cdr:x>0.94711</cdr:x>
      <cdr:y>0.92879</cdr:y>
    </cdr:to>
    <cdr:sp macro="" textlink="">
      <cdr:nvSpPr>
        <cdr:cNvPr id="15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572396" y="5857891"/>
          <a:ext cx="1087954" cy="51172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ctr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Штрафы</a:t>
          </a:r>
        </a:p>
      </cdr:txBody>
    </cdr:sp>
  </cdr:relSizeAnchor>
  <cdr:relSizeAnchor xmlns:cdr="http://schemas.openxmlformats.org/drawingml/2006/chartDrawing">
    <cdr:from>
      <cdr:x>0.54688</cdr:x>
      <cdr:y>0.84375</cdr:y>
    </cdr:from>
    <cdr:to>
      <cdr:x>0.66586</cdr:x>
      <cdr:y>0.94508</cdr:y>
    </cdr:to>
    <cdr:sp macro="" textlink="">
      <cdr:nvSpPr>
        <cdr:cNvPr id="16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00628" y="5786453"/>
          <a:ext cx="1087953" cy="6949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6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  <a:p xmlns:a="http://schemas.openxmlformats.org/drawingml/2006/main">
          <a:pPr algn="ctr" rtl="0">
            <a:lnSpc>
              <a:spcPts val="10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от оказания платных услуг</a:t>
          </a:r>
          <a:endParaRPr lang="ru-RU" sz="1200" b="0" i="0" u="none" strike="noStrike" baseline="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l" rtl="0">
            <a:lnSpc>
              <a:spcPts val="15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0.39844</cdr:x>
      <cdr:y>0.84375</cdr:y>
    </cdr:from>
    <cdr:to>
      <cdr:x>0.51742</cdr:x>
      <cdr:y>0.96169</cdr:y>
    </cdr:to>
    <cdr:sp macro="" textlink="">
      <cdr:nvSpPr>
        <cdr:cNvPr id="17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643306" y="5786453"/>
          <a:ext cx="1087953" cy="80883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Платежи при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пользовании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природными ресурсами</a:t>
          </a:r>
          <a:r>
            <a:rPr lang="ru-RU" sz="1200" b="0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pPr algn="l" rtl="0">
            <a:lnSpc>
              <a:spcPts val="14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0.35825</cdr:x>
      <cdr:y>0.08371</cdr:y>
    </cdr:from>
    <cdr:to>
      <cdr:x>0.39763</cdr:x>
      <cdr:y>0.83712</cdr:y>
    </cdr:to>
    <cdr:sp macro="" textlink="">
      <cdr:nvSpPr>
        <cdr:cNvPr id="2" name="Правая фигурная скобка 1"/>
        <cdr:cNvSpPr/>
      </cdr:nvSpPr>
      <cdr:spPr>
        <a:xfrm xmlns:a="http://schemas.openxmlformats.org/drawingml/2006/main">
          <a:off x="3275856" y="504056"/>
          <a:ext cx="360040" cy="4536504"/>
        </a:xfrm>
        <a:prstGeom xmlns:a="http://schemas.openxmlformats.org/drawingml/2006/main" prst="rightBrace">
          <a:avLst>
            <a:gd name="adj1" fmla="val 51660"/>
            <a:gd name="adj2" fmla="val 50000"/>
          </a:avLst>
        </a:prstGeom>
        <a:noFill xmlns:a="http://schemas.openxmlformats.org/drawingml/2006/main"/>
        <a:ln xmlns:a="http://schemas.openxmlformats.org/drawingml/2006/main" w="44450">
          <a:solidFill>
            <a:srgbClr val="FF00FF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0.04326</cdr:x>
      <cdr:y>0.02857</cdr:y>
    </cdr:from>
    <cdr:to>
      <cdr:x>0.15425</cdr:x>
      <cdr:y>0.14897</cdr:y>
    </cdr:to>
    <cdr:sp macro="" textlink="">
      <cdr:nvSpPr>
        <cdr:cNvPr id="148481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5536" y="72008"/>
          <a:ext cx="1014893" cy="30344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2023 год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0.0431</cdr:x>
      <cdr:y>0.04384</cdr:y>
    </cdr:from>
    <cdr:to>
      <cdr:x>0.14891</cdr:x>
      <cdr:y>0.1295</cdr:y>
    </cdr:to>
    <cdr:sp macro="" textlink="">
      <cdr:nvSpPr>
        <cdr:cNvPr id="14950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60040" y="144016"/>
          <a:ext cx="883823" cy="28139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2024 год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0.311</cdr:x>
      <cdr:y>0.29</cdr:y>
    </cdr:from>
    <cdr:to>
      <cdr:x>0.68112</cdr:x>
      <cdr:y>0.34339</cdr:y>
    </cdr:to>
    <cdr:sp macro="" textlink="">
      <cdr:nvSpPr>
        <cdr:cNvPr id="202753" name="Line 1025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2843809" y="1988839"/>
          <a:ext cx="3384376" cy="366149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44450">
          <a:solidFill>
            <a:srgbClr val="660066"/>
          </a:solidFill>
          <a:round/>
          <a:headEnd/>
          <a:tailEnd type="stealth" w="lg" len="lg"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0.42408</cdr:x>
      <cdr:y>0.1949</cdr:y>
    </cdr:from>
    <cdr:to>
      <cdr:x>0.54737</cdr:x>
      <cdr:y>0.27283</cdr:y>
    </cdr:to>
    <cdr:sp macro="" textlink="">
      <cdr:nvSpPr>
        <cdr:cNvPr id="202754" name="Text Box 102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09836" y="1110143"/>
          <a:ext cx="1485537" cy="4438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+ 17 129,29 </a:t>
          </a:r>
        </a:p>
        <a:p xmlns:a="http://schemas.openxmlformats.org/drawingml/2006/main">
          <a:pPr algn="l" rtl="0">
            <a:defRPr sz="1000"/>
          </a:pPr>
          <a:r>
            <a:rPr lang="ru-RU" sz="1200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( + 4,6%)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0.311</cdr:x>
      <cdr:y>0.3005</cdr:y>
    </cdr:from>
    <cdr:to>
      <cdr:x>0.68112</cdr:x>
      <cdr:y>0.3425</cdr:y>
    </cdr:to>
    <cdr:sp macro="" textlink="">
      <cdr:nvSpPr>
        <cdr:cNvPr id="202753" name="Line 1025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2843809" y="2060848"/>
          <a:ext cx="3384376" cy="288031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44450">
          <a:solidFill>
            <a:schemeClr val="accent1">
              <a:lumMod val="75000"/>
            </a:schemeClr>
          </a:solidFill>
          <a:round/>
          <a:headEnd/>
          <a:tailEnd type="stealth" w="lg" len="lg"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0.42408</cdr:x>
      <cdr:y>0.1949</cdr:y>
    </cdr:from>
    <cdr:to>
      <cdr:x>0.54737</cdr:x>
      <cdr:y>0.27283</cdr:y>
    </cdr:to>
    <cdr:sp macro="" textlink="">
      <cdr:nvSpPr>
        <cdr:cNvPr id="202754" name="Text Box 102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09836" y="1110143"/>
          <a:ext cx="1485537" cy="4438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 </a:t>
          </a:r>
          <a:r>
            <a:rPr lang="ru-RU" sz="1200" b="1" dirty="0">
              <a:solidFill>
                <a:srgbClr val="000000"/>
              </a:solidFill>
              <a:latin typeface="Arial Cyr"/>
              <a:cs typeface="Arial Cyr"/>
            </a:rPr>
            <a:t>23 019,09</a:t>
          </a:r>
          <a:r>
            <a:rPr lang="ru-RU" sz="12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</a:p>
        <a:p xmlns:a="http://schemas.openxmlformats.org/drawingml/2006/main">
          <a:pPr algn="l" rtl="0"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+ 5,1%)</a:t>
          </a:r>
        </a:p>
      </cdr:txBody>
    </cdr:sp>
  </cdr:relSizeAnchor>
  <cdr:relSizeAnchor xmlns:cdr="http://schemas.openxmlformats.org/drawingml/2006/chartDrawing">
    <cdr:from>
      <cdr:x>0.48425</cdr:x>
      <cdr:y>0.86667</cdr:y>
    </cdr:from>
    <cdr:to>
      <cdr:x>0.6945</cdr:x>
      <cdr:y>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D342ED7B-9194-47C8-B5C2-D9B065D94132}"/>
            </a:ext>
          </a:extLst>
        </cdr:cNvPr>
        <cdr:cNvSpPr txBox="1"/>
      </cdr:nvSpPr>
      <cdr:spPr>
        <a:xfrm xmlns:a="http://schemas.openxmlformats.org/drawingml/2006/main">
          <a:off x="4427985" y="5943600"/>
          <a:ext cx="1922512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0.13776</cdr:x>
      <cdr:y>0.668</cdr:y>
    </cdr:from>
    <cdr:to>
      <cdr:x>0.19412</cdr:x>
      <cdr:y>0.7015</cdr:y>
    </cdr:to>
    <cdr:sp macro="" textlink="">
      <cdr:nvSpPr>
        <cdr:cNvPr id="2969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259632" y="4581127"/>
          <a:ext cx="515356" cy="22974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dirty="0">
              <a:solidFill>
                <a:schemeClr val="tx1">
                  <a:lumMod val="95000"/>
                </a:schemeClr>
              </a:solidFill>
              <a:latin typeface="Calibri" pitchFamily="34" charset="0"/>
              <a:cs typeface="Arial Cyr"/>
            </a:rPr>
            <a:t>( + 4,0%)</a:t>
          </a:r>
        </a:p>
      </cdr:txBody>
    </cdr:sp>
  </cdr:relSizeAnchor>
  <cdr:relSizeAnchor xmlns:cdr="http://schemas.openxmlformats.org/drawingml/2006/chartDrawing">
    <cdr:from>
      <cdr:x>0.0055</cdr:x>
      <cdr:y>0.73601</cdr:y>
    </cdr:from>
    <cdr:to>
      <cdr:x>0.0055</cdr:x>
      <cdr:y>0.73601</cdr:y>
    </cdr:to>
    <cdr:sp macro="" textlink="">
      <cdr:nvSpPr>
        <cdr:cNvPr id="29698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800" y="4819410"/>
          <a:ext cx="0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(+13,3%)</a:t>
          </a:r>
        </a:p>
      </cdr:txBody>
    </cdr:sp>
  </cdr:relSizeAnchor>
  <cdr:relSizeAnchor xmlns:cdr="http://schemas.openxmlformats.org/drawingml/2006/chartDrawing">
    <cdr:from>
      <cdr:x>0.0055</cdr:x>
      <cdr:y>0.73601</cdr:y>
    </cdr:from>
    <cdr:to>
      <cdr:x>0.0055</cdr:x>
      <cdr:y>0.73601</cdr:y>
    </cdr:to>
    <cdr:sp macro="" textlink="">
      <cdr:nvSpPr>
        <cdr:cNvPr id="29699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800" y="4819410"/>
          <a:ext cx="0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(+37,1%)</a:t>
          </a:r>
        </a:p>
      </cdr:txBody>
    </cdr:sp>
  </cdr:relSizeAnchor>
  <cdr:relSizeAnchor xmlns:cdr="http://schemas.openxmlformats.org/drawingml/2006/chartDrawing">
    <cdr:from>
      <cdr:x>0.02775</cdr:x>
      <cdr:y>0.73601</cdr:y>
    </cdr:from>
    <cdr:to>
      <cdr:x>0.04976</cdr:x>
      <cdr:y>0.73601</cdr:y>
    </cdr:to>
    <cdr:sp macro="" textlink="">
      <cdr:nvSpPr>
        <cdr:cNvPr id="29700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3467" y="4819410"/>
          <a:ext cx="190526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(+0,6%)</a:t>
          </a:r>
        </a:p>
      </cdr:txBody>
    </cdr:sp>
  </cdr:relSizeAnchor>
  <cdr:relSizeAnchor xmlns:cdr="http://schemas.openxmlformats.org/drawingml/2006/chartDrawing">
    <cdr:from>
      <cdr:x>0.21591</cdr:x>
      <cdr:y>0.73601</cdr:y>
    </cdr:from>
    <cdr:to>
      <cdr:x>0.36797</cdr:x>
      <cdr:y>0.73601</cdr:y>
    </cdr:to>
    <cdr:sp macro="" textlink="">
      <cdr:nvSpPr>
        <cdr:cNvPr id="29701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872573" y="4819410"/>
          <a:ext cx="1316557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(+5,9%)</a:t>
          </a:r>
        </a:p>
      </cdr:txBody>
    </cdr:sp>
  </cdr:relSizeAnchor>
  <cdr:relSizeAnchor xmlns:cdr="http://schemas.openxmlformats.org/drawingml/2006/chartDrawing">
    <cdr:from>
      <cdr:x>0.46786</cdr:x>
      <cdr:y>0.73601</cdr:y>
    </cdr:from>
    <cdr:to>
      <cdr:x>0.61917</cdr:x>
      <cdr:y>0.73601</cdr:y>
    </cdr:to>
    <cdr:sp macro="" textlink="">
      <cdr:nvSpPr>
        <cdr:cNvPr id="29702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053991" y="4819410"/>
          <a:ext cx="1310135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(+36,7%)</a:t>
          </a:r>
        </a:p>
      </cdr:txBody>
    </cdr:sp>
  </cdr:relSizeAnchor>
  <cdr:relSizeAnchor xmlns:cdr="http://schemas.openxmlformats.org/drawingml/2006/chartDrawing">
    <cdr:from>
      <cdr:x>0.61917</cdr:x>
      <cdr:y>0.73601</cdr:y>
    </cdr:from>
    <cdr:to>
      <cdr:x>0.77296</cdr:x>
      <cdr:y>0.73601</cdr:y>
    </cdr:to>
    <cdr:sp macro="" textlink="">
      <cdr:nvSpPr>
        <cdr:cNvPr id="29703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64126" y="4819410"/>
          <a:ext cx="1331543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(-52,0%)</a:t>
          </a:r>
        </a:p>
      </cdr:txBody>
    </cdr:sp>
  </cdr:relSizeAnchor>
  <cdr:relSizeAnchor xmlns:cdr="http://schemas.openxmlformats.org/drawingml/2006/chartDrawing">
    <cdr:from>
      <cdr:x>0.79373</cdr:x>
      <cdr:y>0.73601</cdr:y>
    </cdr:from>
    <cdr:to>
      <cdr:x>0.95296</cdr:x>
      <cdr:y>0.73601</cdr:y>
    </cdr:to>
    <cdr:sp macro="" textlink="">
      <cdr:nvSpPr>
        <cdr:cNvPr id="29704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875491" y="4819410"/>
          <a:ext cx="1378639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(-87,6%)</a:t>
          </a:r>
        </a:p>
      </cdr:txBody>
    </cdr:sp>
  </cdr:relSizeAnchor>
  <cdr:relSizeAnchor xmlns:cdr="http://schemas.openxmlformats.org/drawingml/2006/chartDrawing">
    <cdr:from>
      <cdr:x>0.80234</cdr:x>
      <cdr:y>0.41862</cdr:y>
    </cdr:from>
    <cdr:to>
      <cdr:x>0.86342</cdr:x>
      <cdr:y>0.44569</cdr:y>
    </cdr:to>
    <cdr:sp macro="" textlink="">
      <cdr:nvSpPr>
        <cdr:cNvPr id="29705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942705" y="2724268"/>
          <a:ext cx="528531" cy="1761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0.25374</cdr:x>
      <cdr:y>0.20979</cdr:y>
    </cdr:from>
    <cdr:to>
      <cdr:x>0.33014</cdr:x>
      <cdr:y>0.2359</cdr:y>
    </cdr:to>
    <cdr:sp macro="" textlink="">
      <cdr:nvSpPr>
        <cdr:cNvPr id="29706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200107" y="1375951"/>
          <a:ext cx="661490" cy="17088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0.48425</cdr:x>
      <cdr:y>0.12201</cdr:y>
    </cdr:from>
    <cdr:to>
      <cdr:x>0.54826</cdr:x>
      <cdr:y>0.15388</cdr:y>
    </cdr:to>
    <cdr:sp macro="" textlink="">
      <cdr:nvSpPr>
        <cdr:cNvPr id="29707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427984" y="836711"/>
          <a:ext cx="585307" cy="21856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dirty="0">
              <a:solidFill>
                <a:schemeClr val="tx1">
                  <a:lumMod val="95000"/>
                </a:schemeClr>
              </a:solidFill>
              <a:latin typeface="+mn-lt"/>
              <a:cs typeface="Arial Cyr"/>
            </a:rPr>
            <a:t>( + 5,7%)</a:t>
          </a:r>
        </a:p>
      </cdr:txBody>
    </cdr:sp>
  </cdr:relSizeAnchor>
  <cdr:relSizeAnchor xmlns:cdr="http://schemas.openxmlformats.org/drawingml/2006/chartDrawing">
    <cdr:from>
      <cdr:x>0.58662</cdr:x>
      <cdr:y>0.6575</cdr:y>
    </cdr:from>
    <cdr:to>
      <cdr:x>0.65412</cdr:x>
      <cdr:y>0.69297</cdr:y>
    </cdr:to>
    <cdr:sp macro="" textlink="">
      <cdr:nvSpPr>
        <cdr:cNvPr id="29708" name="Text Box 1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64088" y="4509119"/>
          <a:ext cx="617220" cy="24325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dirty="0">
              <a:solidFill>
                <a:schemeClr val="tx1">
                  <a:lumMod val="95000"/>
                </a:schemeClr>
              </a:solidFill>
              <a:latin typeface="+mn-lt"/>
              <a:cs typeface="Arial Cyr"/>
            </a:rPr>
            <a:t>(+11,0%)</a:t>
          </a:r>
        </a:p>
      </cdr:txBody>
    </cdr:sp>
  </cdr:relSizeAnchor>
  <cdr:relSizeAnchor xmlns:cdr="http://schemas.openxmlformats.org/drawingml/2006/chartDrawing">
    <cdr:from>
      <cdr:x>0.689</cdr:x>
      <cdr:y>0.689</cdr:y>
    </cdr:from>
    <cdr:to>
      <cdr:x>0.74933</cdr:x>
      <cdr:y>0.71832</cdr:y>
    </cdr:to>
    <cdr:sp macro="" textlink="">
      <cdr:nvSpPr>
        <cdr:cNvPr id="29709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300192" y="4725143"/>
          <a:ext cx="551657" cy="2010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dirty="0">
              <a:solidFill>
                <a:schemeClr val="tx1">
                  <a:lumMod val="95000"/>
                </a:schemeClr>
              </a:solidFill>
              <a:latin typeface="+mn-lt"/>
              <a:cs typeface="Arial Cyr"/>
            </a:rPr>
            <a:t>(</a:t>
          </a:r>
          <a:r>
            <a:rPr lang="en-US" sz="900" b="1" i="0" u="none" strike="noStrike" dirty="0">
              <a:solidFill>
                <a:schemeClr val="tx1">
                  <a:lumMod val="95000"/>
                </a:schemeClr>
              </a:solidFill>
              <a:latin typeface="+mn-lt"/>
              <a:cs typeface="Arial Cyr"/>
            </a:rPr>
            <a:t> - </a:t>
          </a:r>
          <a:r>
            <a:rPr lang="ru-RU" sz="900" b="1" i="0" u="none" strike="noStrike" dirty="0">
              <a:solidFill>
                <a:schemeClr val="tx1">
                  <a:lumMod val="95000"/>
                </a:schemeClr>
              </a:solidFill>
              <a:latin typeface="+mn-lt"/>
              <a:cs typeface="Arial Cyr"/>
            </a:rPr>
            <a:t>9,2%)</a:t>
          </a:r>
        </a:p>
      </cdr:txBody>
    </cdr:sp>
  </cdr:relSizeAnchor>
  <cdr:relSizeAnchor xmlns:cdr="http://schemas.openxmlformats.org/drawingml/2006/chartDrawing">
    <cdr:from>
      <cdr:x>0.815</cdr:x>
      <cdr:y>0.689</cdr:y>
    </cdr:from>
    <cdr:to>
      <cdr:x>0.87805</cdr:x>
      <cdr:y>0.71586</cdr:y>
    </cdr:to>
    <cdr:sp macro="" textlink="">
      <cdr:nvSpPr>
        <cdr:cNvPr id="29710" name="Text Box 1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452320" y="4725143"/>
          <a:ext cx="576529" cy="18420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dirty="0">
              <a:solidFill>
                <a:schemeClr val="tx1">
                  <a:lumMod val="95000"/>
                </a:schemeClr>
              </a:solidFill>
              <a:latin typeface="+mn-lt"/>
              <a:cs typeface="Arial Cyr"/>
            </a:rPr>
            <a:t>(</a:t>
          </a:r>
          <a:r>
            <a:rPr lang="en-US" sz="900" b="1" i="0" u="none" strike="noStrike" dirty="0">
              <a:solidFill>
                <a:schemeClr val="tx1">
                  <a:lumMod val="95000"/>
                </a:schemeClr>
              </a:solidFill>
              <a:latin typeface="+mn-lt"/>
              <a:cs typeface="Arial Cyr"/>
            </a:rPr>
            <a:t> </a:t>
          </a:r>
          <a:r>
            <a:rPr lang="ru-RU" sz="900" b="1" i="0" u="none" strike="noStrike" dirty="0">
              <a:solidFill>
                <a:schemeClr val="tx1">
                  <a:lumMod val="95000"/>
                </a:schemeClr>
              </a:solidFill>
              <a:latin typeface="+mn-lt"/>
              <a:cs typeface="Arial Cyr"/>
            </a:rPr>
            <a:t>0,0%)</a:t>
          </a:r>
        </a:p>
      </cdr:txBody>
    </cdr:sp>
  </cdr:relSizeAnchor>
  <cdr:relSizeAnchor xmlns:cdr="http://schemas.openxmlformats.org/drawingml/2006/chartDrawing">
    <cdr:from>
      <cdr:x>0.91737</cdr:x>
      <cdr:y>0.689</cdr:y>
    </cdr:from>
    <cdr:to>
      <cdr:x>0.98165</cdr:x>
      <cdr:y>0.71881</cdr:y>
    </cdr:to>
    <cdr:sp macro="" textlink="">
      <cdr:nvSpPr>
        <cdr:cNvPr id="29711" name="Text Box 1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388424" y="4725143"/>
          <a:ext cx="587776" cy="2044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825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(</a:t>
          </a:r>
          <a:r>
            <a:rPr lang="en-US" sz="825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 -</a:t>
          </a:r>
          <a:r>
            <a:rPr lang="ru-RU" sz="825" b="1" i="0" u="none" strike="noStrike" dirty="0">
              <a:solidFill>
                <a:schemeClr val="tx1">
                  <a:lumMod val="95000"/>
                </a:schemeClr>
              </a:solidFill>
              <a:latin typeface="Arial Cyr"/>
              <a:cs typeface="Arial Cyr"/>
            </a:rPr>
            <a:t>10,4%)</a:t>
          </a:r>
        </a:p>
      </cdr:txBody>
    </cdr:sp>
  </cdr:relSizeAnchor>
  <cdr:relSizeAnchor xmlns:cdr="http://schemas.openxmlformats.org/drawingml/2006/chartDrawing">
    <cdr:from>
      <cdr:x>0.24013</cdr:x>
      <cdr:y>0.689</cdr:y>
    </cdr:from>
    <cdr:to>
      <cdr:x>0.31105</cdr:x>
      <cdr:y>0.71775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195736" y="4725143"/>
          <a:ext cx="648528" cy="1972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900" b="1" dirty="0">
              <a:solidFill>
                <a:schemeClr val="tx1">
                  <a:lumMod val="95000"/>
                </a:schemeClr>
              </a:solidFill>
            </a:rPr>
            <a:t>( </a:t>
          </a:r>
          <a:r>
            <a:rPr lang="ru-RU" sz="900" b="1" dirty="0">
              <a:solidFill>
                <a:schemeClr val="tx1">
                  <a:lumMod val="95000"/>
                </a:schemeClr>
              </a:solidFill>
            </a:rPr>
            <a:t>+</a:t>
          </a:r>
          <a:r>
            <a:rPr lang="en-US" sz="900" b="1" dirty="0">
              <a:solidFill>
                <a:schemeClr val="tx1">
                  <a:lumMod val="95000"/>
                </a:schemeClr>
              </a:solidFill>
            </a:rPr>
            <a:t> </a:t>
          </a:r>
          <a:r>
            <a:rPr lang="ru-RU" sz="900" b="1" dirty="0">
              <a:solidFill>
                <a:schemeClr val="tx1">
                  <a:lumMod val="95000"/>
                </a:schemeClr>
              </a:solidFill>
            </a:rPr>
            <a:t>9</a:t>
          </a:r>
          <a:r>
            <a:rPr lang="en-US" sz="900" b="1" dirty="0">
              <a:solidFill>
                <a:schemeClr val="tx1">
                  <a:lumMod val="95000"/>
                </a:schemeClr>
              </a:solidFill>
            </a:rPr>
            <a:t>.</a:t>
          </a:r>
          <a:r>
            <a:rPr lang="ru-RU" sz="900" b="1" dirty="0">
              <a:solidFill>
                <a:schemeClr val="tx1">
                  <a:lumMod val="95000"/>
                </a:schemeClr>
              </a:solidFill>
            </a:rPr>
            <a:t>3% )</a:t>
          </a:r>
        </a:p>
      </cdr:txBody>
    </cdr:sp>
  </cdr:relSizeAnchor>
  <cdr:relSizeAnchor xmlns:cdr="http://schemas.openxmlformats.org/drawingml/2006/chartDrawing">
    <cdr:from>
      <cdr:x>0.38975</cdr:x>
      <cdr:y>0.6995</cdr:y>
    </cdr:from>
    <cdr:to>
      <cdr:x>0.45082</cdr:x>
      <cdr:y>0.73328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3563888" y="4797151"/>
          <a:ext cx="558424" cy="2316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900" b="1" dirty="0">
              <a:solidFill>
                <a:schemeClr val="tx1">
                  <a:lumMod val="95000"/>
                </a:schemeClr>
              </a:solidFill>
            </a:rPr>
            <a:t>( + 38,3%)</a:t>
          </a:r>
        </a:p>
      </cdr:txBody>
    </cdr:sp>
  </cdr:relSizeAnchor>
  <cdr:relSizeAnchor xmlns:cdr="http://schemas.openxmlformats.org/drawingml/2006/chartDrawing">
    <cdr:from>
      <cdr:x>0.86931</cdr:x>
      <cdr:y>0.40426</cdr:y>
    </cdr:from>
    <cdr:to>
      <cdr:x>0.94225</cdr:x>
      <cdr:y>0.4403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7522227" y="2630841"/>
          <a:ext cx="631157" cy="2345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4DC9AE0D-E746-430E-8A2E-9DF505F955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FADEBA9-6C27-4065-9026-0B009651EA4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872495-CD8D-4AF9-BD81-6A4E92201023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4C9CE53-528E-4BD7-BD89-7FD9F760F5C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7AF1A14-8EC2-4520-8CC5-7648160CDD8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E9A6C2-2DC6-4008-BCE8-02B4EDFF7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4909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EB000-FF89-49F4-BCE0-872ED23B4A8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814912-1D48-41A6-8737-A79431F6D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6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836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383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299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460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193855-0813-4CD5-AB8D-DE39212125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7097D4C-C134-4F43-AAA8-2D29EFBEB3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48FAE1-18CA-485D-8B78-2EB6468F8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6B5FE0-7584-4E09-9D5F-0E15F81A5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811364-344D-409C-95AC-38746525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813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06C268-624B-4041-9CB9-5BB146937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75C53EF-1252-4E20-952E-C504ED0B38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359071-6AC5-4741-AA8C-862955756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977D1D-CDB4-4A41-B7D8-3F41F97E2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C72386-59FE-420B-9489-AC88B4CCE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005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7B9AC08-A92D-4092-93D4-1909557A15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F58D3E6-F586-42FC-A752-8A8CEE167D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E68D8C-F425-4096-BE3D-B1B1B5ED7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B6D80C-B404-49F9-A154-626A68E99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6379FB-42F9-4057-B610-6E8C668FF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340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18BFB2-36A9-4A94-A4E9-6B37324E9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C2FE281-6A91-48BC-BFA3-3FB229D54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C7B5513-8DBD-41AC-9F6C-7B3B05A00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F7AA466-A984-41AF-91B0-454BDFBC5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538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7A4D87-056D-40F3-853B-B302BABCD3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37CA952-57D2-499B-B517-AE107DD2F0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6973A1-C43A-4B38-9746-A851559EC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468191-38EB-44CF-BD93-63E1682DB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10012E-CF7F-4DAD-B66E-0D89CFD4D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515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541363-B505-4CD8-832B-D381C239C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E70526-5732-45EC-992D-A1B8F96FA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3EB61B-B0A5-4911-8A7A-3291CE80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6A7261-200D-4E14-BC85-6FF1EE25C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1849C2-8424-4CC1-9902-03C3D7C14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8271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CB0E7F-008A-45A6-BA7C-DE8123D3F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80B587A-5FF4-4396-BE25-5DE21DE2D2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F61F12-FEBB-4CD6-86F0-45512EB1C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9FA5F4-D44B-4F8D-BDF5-1804676A2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053A8A-9DC4-470A-9E0A-AA0529C70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5665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D7FF82-1B3A-4731-B6D1-5F2EA474D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8AF6BF-AB0D-4054-9B87-1D0EE96782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C03C6E0-1B2A-4EE3-95A9-6B81718D5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9F1B3BA-61E1-4BC5-84A6-990B62B6E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1038416-7B5B-4A00-94A5-A694D9527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1E6BF0B-FBD4-43FC-9F7C-1DEA86F06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7108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26F234-21AF-4916-B8AA-B7A821240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F13B8E6-6BDB-497F-847C-E0C47AACF9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8469F53-D73F-49CA-8165-01645802F3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510B19B-1AE7-4B70-83C3-927D6AEF0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7D689DD-5F1E-4C95-8387-DB9EC4B14D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FD4D3BC-0448-4814-A27E-0C0F6B76F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CFDFB90-95B4-4F63-BFE3-9E102508D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D7CB27D-365A-4F82-A280-7A1DAF335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45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D054E8-141C-45C2-A3DD-DA18636C0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2E55B40-E299-4C35-81B9-4812D761A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3AF6CD7-058E-455C-8E16-240B08E9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A4EF3C5-81C7-49F4-A199-FA5F2C99B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3606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57F9320-91FC-4337-A62E-0B831BABB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C7A2EF0-ABF8-41E3-89BC-A42A7A631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88DA4D4-8E98-4C76-9FA0-37A617704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01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5A6D91-ED27-4125-86AE-B4E3088B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333DE5-5DF3-4710-B996-A158BD1963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9C8D2D-52CB-4E82-A2F9-6A076D2B4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3A74D8-27FD-45FD-8F6F-CC68FEFC5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DCEF91-5DB4-487D-82E8-0B75ADE45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0460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F9C031-95BC-42F7-BCB1-2333E5F33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A4AE49-8764-4F6A-9C8D-3AC9ABCFC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3793F18-DA4F-4302-933B-AE354779D2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03884A0-A82F-453B-8235-BA932A2B1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4D4F209-63D6-4257-8E20-B5E38BAA0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7716B59-A66F-445E-B63F-F92AAAA6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7792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6047FB-B5BF-4A2F-83CE-B1FA7E64A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DE5522B-86B9-44FB-BF19-2FDC3EB949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4C3B554-26B6-4467-A66E-1F1B3401D8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B85322E-B217-487F-90DD-B9DDC338A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B99E751-1CEE-4AA5-B5D6-9C8CF95F7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94EC253-90EC-4524-9FFE-89ACA2B8A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698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17EFF7-BF9B-45A5-A779-666CB404D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75F64F7-69EA-4286-A5FF-C3082C70C9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369E04-077A-47D0-A091-22E59A91B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735A67-17FF-417C-9328-22A3164BA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082B1B-88B8-4348-9718-7C3E5DF2E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3753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F4A8B2B-020D-4B91-A5F8-87A7F0BE7C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941544D-13CD-4A05-AE7B-03225917F4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4BC06D-E914-42D4-A15F-AEA0E59B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B6D049-1E58-4510-8E8E-39E44DEC7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4EED82-516F-4604-82A5-7B79381BB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9118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F3BED7-EA53-4DC6-8DB4-8FF8C2EB9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FD38E07-BC35-4E68-9709-243C00791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CF15851-2360-4A18-90EB-5360498B2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C2235F9-72BD-4850-8B4E-35F1BECEB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356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534DAE-33D0-4C07-AD6C-0A07A556F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2A53DB-614F-48F0-8A22-9FC6C9D4D9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FCFD28-3192-43D8-9830-49A7CAF40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E48539-C197-4968-8ADB-6CC86BAEF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01013A-B9EC-4265-AF17-538B6EE8A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555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CB6B8D-7747-4339-836E-25B61E639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02BFA5-083C-4CB4-8F6B-A7CF95DAF6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6594852-C34C-411C-8DE0-B491207C89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0BDB1F-46E4-4564-A273-F62226297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1FDB0E6-90EC-47EB-BF6E-64A3A22EE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79BDFBF-819D-4B67-B924-272841AE8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291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A431A0-BA03-41E1-A135-4680A3F09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31DD18-CB10-415E-A864-738481A80B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301AF2A-D6B6-419E-8101-F5506B9E84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E288029-33B1-43D3-9F58-B64B0A95F0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141E03F-56F3-4748-AC94-C7B9937D15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1454761-497F-4355-A25B-775500DE7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A5AE0DB-9252-4B46-836C-1BBF5E0D6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DBF315A-D13B-406C-B634-C2BA05198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249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748CE8-07BF-4FCC-9C6C-0BACDAC52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EA3FFE1-F8FD-4E4C-B379-3A050CD5D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B66DF62-5604-4115-9D2F-979EE90E4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29062C0-89A2-453E-975B-D41889FBD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398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67127F0-EBA0-49D8-96A0-AA9B95B47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790C7A5-F887-403C-AAC0-CED750011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79E819A-F239-4BDE-84A6-4F547580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635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8411CE-1979-4326-BF66-40B273CDA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DE4D81-3DB3-47EC-819D-4C5777DF7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A3052D7-B90E-476D-88B2-14C54A7F54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23115F0-3473-4B99-A143-CA2C30B5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92C803-6BF7-4DA1-AEB7-7DB656A6D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BFC3BF4-2CE1-467E-BCFB-36FEB9C29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674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FC0CAD-D4C9-40AB-B899-C3B417ED7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1AE198F-A1B3-4AB0-BEFA-CAB18D0447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19FAAC5-7FD7-4BA2-9116-FBBE4DCD4D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FDF4A8C-0838-483D-9231-AC54D493A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F661-C78A-4913-8086-08F1A42108EF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BD91344-65CA-4BA8-A412-363069398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DADF1B3-0C12-4209-8C4D-E11F5543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841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AE7B32-B3D3-42B5-BD5E-F7FEB611A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84C39B9-7D89-4F5F-B29A-54CFC65DA3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91B83F-B34D-4785-BAD7-8B694ECCA8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9F661-C78A-4913-8086-08F1A42108EF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1B68DC-F623-456A-AAC0-433FCCF7C6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21ADFA-C3F2-4E87-9250-83B4471EB6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DE54B-ABF3-4570-A15F-785C439A6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302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A61549-0D37-427D-8C0F-8C1726109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01A7DF7-6C48-41C9-B48D-69A183F21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45FAA7-0ED7-418F-98F6-581450C96C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31E0EA-FE58-411C-99A5-84FDD0FB72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6468CB-02C6-4272-BB95-5722F6ED38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5022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6.xml"/><Relationship Id="rId4" Type="http://schemas.openxmlformats.org/officeDocument/2006/relationships/chart" Target="../charts/char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png"/><Relationship Id="rId11" Type="http://schemas.openxmlformats.org/officeDocument/2006/relationships/image" Target="../media/image15.jpe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Relationship Id="rId4" Type="http://schemas.openxmlformats.org/officeDocument/2006/relationships/comments" Target="../comments/commen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4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rutin.omskportal.ru/ru/municipal/localAuthList/3-52-226-1/officialsite/photo/3-52-226-1-Photo/018/imageBig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2" y="0"/>
            <a:ext cx="9036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903" y="1373916"/>
            <a:ext cx="8946740" cy="4392488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Комитет финансов и контроля администрации </a:t>
            </a:r>
            <a:r>
              <a:rPr lang="ru-RU" sz="1800" b="1" i="1" cap="all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крутинского</a:t>
            </a:r>
            <a: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омской области</a:t>
            </a:r>
            <a:b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18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b="1" i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cap="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2800" b="1" i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(на основе Проекта районного бюджета на 2024 год</a:t>
            </a:r>
            <a:b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и на плановый период 2025 и 2026</a:t>
            </a:r>
            <a:b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годов)</a:t>
            </a:r>
            <a:endParaRPr lang="ru-RU" sz="1800" dirty="0">
              <a:solidFill>
                <a:srgbClr val="0000CC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169465"/>
            <a:ext cx="8229600" cy="171303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0066673"/>
              </p:ext>
            </p:extLst>
          </p:nvPr>
        </p:nvGraphicFramePr>
        <p:xfrm>
          <a:off x="0" y="908720"/>
          <a:ext cx="9144000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148064" y="1628800"/>
            <a:ext cx="600303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wordArtVert" wrap="square" lIns="27432" tIns="2286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ru-RU" sz="2800" b="1" i="1" u="none" strike="noStrike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2024 год 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187624" y="1628800"/>
            <a:ext cx="64807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wordArtVert" wrap="square" lIns="27432" tIns="2286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ru-RU" sz="2800" b="1" i="1" u="none" strike="noStrike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2023 год</a:t>
            </a: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7164288" y="1268760"/>
            <a:ext cx="360040" cy="4608512"/>
          </a:xfrm>
          <a:prstGeom prst="rightBrace">
            <a:avLst>
              <a:gd name="adj1" fmla="val 51660"/>
              <a:gd name="adj2" fmla="val 50000"/>
            </a:avLst>
          </a:prstGeom>
          <a:noFill/>
          <a:ln w="4445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707904" y="2564904"/>
            <a:ext cx="64807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wrap="square" lIns="27432" tIns="2286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ru-RU" sz="28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308 134,94</a:t>
            </a:r>
            <a:endParaRPr lang="ru-RU" sz="2800" b="1" u="sng" strike="noStrike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596336" y="2492896"/>
            <a:ext cx="64807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wrap="square" lIns="27432" tIns="2286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ru-RU" sz="28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320 277,85</a:t>
            </a:r>
            <a:endParaRPr lang="ru-RU" sz="2800" b="1" u="sng" strike="noStrike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67544" y="188640"/>
            <a:ext cx="842493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7432" tIns="2286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endParaRPr lang="ru-RU" sz="2800" b="1" i="1" strike="noStrike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92494" y="116632"/>
            <a:ext cx="5197000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i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Безвозмездные  поступления</a:t>
            </a:r>
          </a:p>
          <a:p>
            <a:pPr algn="ctr"/>
            <a:r>
              <a:rPr lang="ru-RU" sz="2400" i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(тыс. руб.)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B44831-4DF6-4F30-955C-69FA6EF45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96" y="214290"/>
            <a:ext cx="9108504" cy="490066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налоговых и неналоговых доходов бюджета</a:t>
            </a:r>
          </a:p>
        </p:txBody>
      </p:sp>
      <p:graphicFrame>
        <p:nvGraphicFramePr>
          <p:cNvPr id="5" name="Chart 3">
            <a:extLst>
              <a:ext uri="{FF2B5EF4-FFF2-40B4-BE49-F238E27FC236}">
                <a16:creationId xmlns:a16="http://schemas.microsoft.com/office/drawing/2014/main" id="{B357ED15-BF83-454C-A18E-6C71545E17F8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4572000" y="1268760"/>
          <a:ext cx="4572000" cy="4857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3">
            <a:extLst>
              <a:ext uri="{FF2B5EF4-FFF2-40B4-BE49-F238E27FC236}">
                <a16:creationId xmlns:a16="http://schemas.microsoft.com/office/drawing/2014/main" id="{17A7AB5C-666F-4C82-81BD-7182A4707F8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9536230"/>
              </p:ext>
            </p:extLst>
          </p:nvPr>
        </p:nvGraphicFramePr>
        <p:xfrm>
          <a:off x="4959949" y="1196753"/>
          <a:ext cx="4124325" cy="5446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2">
            <a:extLst>
              <a:ext uri="{FF2B5EF4-FFF2-40B4-BE49-F238E27FC236}">
                <a16:creationId xmlns:a16="http://schemas.microsoft.com/office/drawing/2014/main" id="{58C3D9B3-3C5A-4169-9FB2-C7EAE8CCF728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-1" y="1196752"/>
          <a:ext cx="4900223" cy="5386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5141675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всех доходов бюджета</a:t>
            </a:r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09624543"/>
              </p:ext>
            </p:extLst>
          </p:nvPr>
        </p:nvGraphicFramePr>
        <p:xfrm>
          <a:off x="395536" y="980728"/>
          <a:ext cx="8352928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63180181"/>
              </p:ext>
            </p:extLst>
          </p:nvPr>
        </p:nvGraphicFramePr>
        <p:xfrm>
          <a:off x="395536" y="3429000"/>
          <a:ext cx="8352928" cy="3284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FF279-D402-425F-B6D8-D60549993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78408A-1B67-4B06-9BBE-55E634D691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D327784-F64E-48B8-B53F-7EEA7653A145}"/>
              </a:ext>
            </a:extLst>
          </p:cNvPr>
          <p:cNvSpPr/>
          <p:nvPr/>
        </p:nvSpPr>
        <p:spPr>
          <a:xfrm>
            <a:off x="4179" y="0"/>
            <a:ext cx="9144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6EAB939-017A-4E3C-9A6C-C7E21CFF0E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023" y="2144805"/>
            <a:ext cx="5184577" cy="516101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4AE216B-EB2C-4D29-AB47-58A2A8C780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" t="1539" r="-220" b="-1539"/>
          <a:stretch/>
        </p:blipFill>
        <p:spPr>
          <a:xfrm>
            <a:off x="3904836" y="1120709"/>
            <a:ext cx="3965526" cy="411151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FDF5B2C-E044-4202-B569-6D42225D6F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181" y="3505702"/>
            <a:ext cx="435741" cy="43574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632CF49-0C8B-4087-9550-D72A3D8269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958" y="2869397"/>
            <a:ext cx="435741" cy="43574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C3537C2-04F7-4086-BB51-16C3932630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732" y="4704731"/>
            <a:ext cx="435741" cy="43574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151A09E-B34C-4B43-AC24-732F112A9F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957" y="5496219"/>
            <a:ext cx="435741" cy="43574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254B10C-0EF1-439B-BCB1-702EFB253ED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250" y="5474514"/>
            <a:ext cx="435741" cy="435741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AE86865-C3C3-4E60-A727-6A49E99B35B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118" y="4675933"/>
            <a:ext cx="435741" cy="43574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F840F4C-B95F-40B8-985E-84CF99FE656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753" y="3515228"/>
            <a:ext cx="435741" cy="43574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343833CB-D370-4BC9-A614-C38C2ECD801A}"/>
              </a:ext>
            </a:extLst>
          </p:cNvPr>
          <p:cNvSpPr/>
          <p:nvPr/>
        </p:nvSpPr>
        <p:spPr>
          <a:xfrm>
            <a:off x="6575130" y="3208987"/>
            <a:ext cx="157841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Общегосударственные вопросы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19C3422-9B2D-45AA-90C7-25C5232C6BC8}"/>
              </a:ext>
            </a:extLst>
          </p:cNvPr>
          <p:cNvSpPr/>
          <p:nvPr/>
        </p:nvSpPr>
        <p:spPr>
          <a:xfrm>
            <a:off x="7364270" y="3985104"/>
            <a:ext cx="157841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Национальная экономика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043F29DB-1399-4FE4-B703-2EF2AA074A6C}"/>
              </a:ext>
            </a:extLst>
          </p:cNvPr>
          <p:cNvSpPr/>
          <p:nvPr/>
        </p:nvSpPr>
        <p:spPr>
          <a:xfrm>
            <a:off x="5566494" y="3403190"/>
            <a:ext cx="123933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Межбюджетные трансферты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076732A0-4DBF-4692-A3F6-5F83B8E0CBA7}"/>
              </a:ext>
            </a:extLst>
          </p:cNvPr>
          <p:cNvSpPr/>
          <p:nvPr/>
        </p:nvSpPr>
        <p:spPr>
          <a:xfrm>
            <a:off x="5360263" y="5881349"/>
            <a:ext cx="177931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Культура, </a:t>
            </a:r>
          </a:p>
          <a:p>
            <a:pPr algn="ctr"/>
            <a:r>
              <a:rPr lang="ru-RU" sz="1100" dirty="0"/>
              <a:t>кинематография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B02A10CC-2910-4492-886B-885296D1D4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804" y="2909491"/>
            <a:ext cx="435741" cy="43574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40EC2B39-1807-4042-B494-341299C0D891}"/>
              </a:ext>
            </a:extLst>
          </p:cNvPr>
          <p:cNvSpPr/>
          <p:nvPr/>
        </p:nvSpPr>
        <p:spPr>
          <a:xfrm>
            <a:off x="7406035" y="5107910"/>
            <a:ext cx="149488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Жилищно-коммунальное хозяйство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0607A341-56C8-45C5-ABDE-D0BC4D32716C}"/>
              </a:ext>
            </a:extLst>
          </p:cNvPr>
          <p:cNvSpPr/>
          <p:nvPr/>
        </p:nvSpPr>
        <p:spPr>
          <a:xfrm>
            <a:off x="6681144" y="6034792"/>
            <a:ext cx="148324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Образование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39573E9B-27D7-45C0-8DDE-84BB0491EC06}"/>
              </a:ext>
            </a:extLst>
          </p:cNvPr>
          <p:cNvSpPr/>
          <p:nvPr/>
        </p:nvSpPr>
        <p:spPr>
          <a:xfrm>
            <a:off x="4864651" y="5143738"/>
            <a:ext cx="11742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Социальная политика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058C3FF8-9DFA-42A0-85F8-54820A0012E1}"/>
              </a:ext>
            </a:extLst>
          </p:cNvPr>
          <p:cNvSpPr/>
          <p:nvPr/>
        </p:nvSpPr>
        <p:spPr>
          <a:xfrm>
            <a:off x="4820169" y="3955224"/>
            <a:ext cx="115157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Физическая культура и спорт</a:t>
            </a:r>
          </a:p>
        </p:txBody>
      </p:sp>
      <p:sp>
        <p:nvSpPr>
          <p:cNvPr id="24" name="Заголовок 1">
            <a:extLst>
              <a:ext uri="{FF2B5EF4-FFF2-40B4-BE49-F238E27FC236}">
                <a16:creationId xmlns:a16="http://schemas.microsoft.com/office/drawing/2014/main" id="{DFE5D920-71FD-4F4A-8902-B83697A52353}"/>
              </a:ext>
            </a:extLst>
          </p:cNvPr>
          <p:cNvSpPr txBox="1">
            <a:spLocks/>
          </p:cNvSpPr>
          <p:nvPr/>
        </p:nvSpPr>
        <p:spPr bwMode="gray">
          <a:xfrm>
            <a:off x="899592" y="188641"/>
            <a:ext cx="7772400" cy="108012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 lnSpcReduction="10000"/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РАЗДЕЛЫ РАСХОДОВ РАЙОННОГО БЮДЖЕТА</a:t>
            </a:r>
          </a:p>
        </p:txBody>
      </p:sp>
      <p:pic>
        <p:nvPicPr>
          <p:cNvPr id="25" name="Picture 4" descr="ÐÐ°ÑÑÐ¸Ð½ÐºÐ¸ Ð¿Ð¾ Ð·Ð°Ð¿ÑÐ¾ÑÑ ÐºÐ°ÑÑÐ¸Ð½ÐºÐ¸ Ð¿ÑÐ¾ ÑÐ°ÑÑÐ¾Ð´Ñ">
            <a:extLst>
              <a:ext uri="{FF2B5EF4-FFF2-40B4-BE49-F238E27FC236}">
                <a16:creationId xmlns:a16="http://schemas.microsoft.com/office/drawing/2014/main" id="{774639DC-58A9-4276-9E65-49590DF99F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242" y="1187677"/>
            <a:ext cx="2959987" cy="202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Текст 3">
            <a:extLst>
              <a:ext uri="{FF2B5EF4-FFF2-40B4-BE49-F238E27FC236}">
                <a16:creationId xmlns:a16="http://schemas.microsoft.com/office/drawing/2014/main" id="{258F9E2E-C4E0-40FC-9C94-B57FC546C1FE}"/>
              </a:ext>
            </a:extLst>
          </p:cNvPr>
          <p:cNvSpPr txBox="1">
            <a:spLocks/>
          </p:cNvSpPr>
          <p:nvPr/>
        </p:nvSpPr>
        <p:spPr>
          <a:xfrm>
            <a:off x="179512" y="3314266"/>
            <a:ext cx="3883509" cy="342710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800" b="1" dirty="0">
                <a:solidFill>
                  <a:schemeClr val="tx1">
                    <a:lumMod val="95000"/>
                  </a:schemeClr>
                </a:solidFill>
              </a:rPr>
              <a:t>       РАСХОДЫ БЮДЖЕТА </a:t>
            </a: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– это выплачиваемые из бюджета денежные средства.</a:t>
            </a:r>
          </a:p>
          <a:p>
            <a:pPr marL="0" indent="0" algn="just">
              <a:buNone/>
            </a:pP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       Расходы бюджета выражают экономические отношения, складывающиеся в процессе распределения и использования денежных средств соответствующих бюджетов бюджетной системы Российской Федерации.  </a:t>
            </a:r>
          </a:p>
          <a:p>
            <a:pPr marL="0" indent="0" algn="just">
              <a:buNone/>
            </a:pP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      Расходы районного бюджета состоят из 8 разделов.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C4D7A-0169-456A-9803-231F5B06D461}"/>
              </a:ext>
            </a:extLst>
          </p:cNvPr>
          <p:cNvSpPr txBox="1"/>
          <p:nvPr/>
        </p:nvSpPr>
        <p:spPr>
          <a:xfrm>
            <a:off x="-89850" y="2081620"/>
            <a:ext cx="21841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РАСХОДЫ БЮДЖЕТА ?</a:t>
            </a:r>
          </a:p>
          <a:p>
            <a:pPr algn="ctr"/>
            <a:endParaRPr lang="ru-RU" sz="24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215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1805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/>
              <a:t>РАСХОДЫ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18058"/>
            <a:ext cx="8928992" cy="6439942"/>
          </a:xfrm>
        </p:spPr>
        <p:txBody>
          <a:bodyPr numCol="2" spcCol="216000">
            <a:noAutofit/>
          </a:bodyPr>
          <a:lstStyle/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Формирование расходов районного бюджета осуществлялось с учетом принципов бюджетирования, ориентированного на результат, и раздельного планирования бюджета по действующим и принимаемым обязательствам в увязке с ожидаемыми результатами муниципальных программ Крутинского муниципального района.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В условиях имеющихся финансовых ресурсов районный бюджет на 2024 год предусматривает первоочередное обеспечение выполнения действующих обязательств бюджета и реализацию ряда приоритетных направлений политики Крутинского муниципального района.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Так же, как и в 2023 году, для финансового обеспечения осуществления деятельности бюджетных учреждений из районного бюджета предоставляется субсидия на возмещение нормативных затрат, связанных с оказанием ими в соответствии с муниципальным заданием муниципальных услуг (выполнением работ).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Планирование ассигнований на оказание муниципальных услуг и исполнение публично-нормативных обязательств проводилось с учетом оценки потребности в оказании каждой услуги и количества получателей социальных услуг.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Общий объем расходов районного бюджета на 2024 год определен в размере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477 589,45 тыс. рублей, что выше объемов расходов 2023 года на 23 019,09 тыс. рублей или на 5,1 %.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Проект бюджета по расходам на 2024 год на 99,7 % состоит из муниципальных программ Крутинского муниципального района с общим объемом бюджетных ассигнований 476 589,45 тыс. рублей:</a:t>
            </a:r>
          </a:p>
          <a:p>
            <a:pPr marL="0" lv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«Развитие экономического потенциала Крутинского муниципального района Омской области» финансовое обеспечение составляет 112 403,44 тыс. рублей;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«Развитие социально-культурной сферы Крутинского муниципального района Омской области» финансовое обеспечение составляет 363 736,60 тыс. рублей.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«Формирование законопослушного поведения участников дорожного движения в Крутинском муниципальном районе Омской области» финансовое обеспечение составляет 5,00 тыс. рублей.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Непрограммные расходы районного бюджета запланированы на 2022 год в объеме 1 444,41 тыс. рублей, что составляет 0,3 % от общего объема расходов районного бюджета. В составе непрограммных расходов отражаются расходы на содержание Крутинского районного Совета Омской области.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Планирование расходной части районного бюджета на 2024 год осуществлялось в соответствии с Порядком и методикой планирования бюджетных ассигнований районного бюджета на 2024 – 2026 годы, исходя из единых подходов планирования по видам расходов. Увеличение расходов в планируемом периоде предусмотрено на оплату труда работников бюджетной сферы (образование и культура) по следующим направлениям: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соблюдение условий доведения заработной платы работников отрасли образования до средней заработной платы в регионе, предусмотренных «майскими» указами Президента Российской Федерации;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индексация заработной платы работников, зависящей от размера МРОТ, и предусмотренной на уровне уточненного бюджета 2023 года  (с 01.01.2024 года до 22 128,30 рублей  с учетом районного коэффициента).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Расходы на содержание выборных должностных лиц и муниципальных служащих планируются в размере 42 819,43 тыс. рублей. Расходы на содержание органов местного самоуправления ограничены нормативом, установленным Правительством Омской области. На 2024 год Крутинскому муниципальному району утвержден норматив в размере 52 169,33 тыс. рублей, что выше уровня 2023 года на 11 227,03 тыс. рублей или на 27,4 % (40 942,30 тыс. рублей).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 по нижеперечисленным статьям расходов запланировано: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услуги связи 2 883,94 тыс. рублей; 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электроэнергия 4 821,85 тыс. рублей;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транспортные услуги 3 195,18 тыс. рублей; 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работы, услуги по содержанию имущества 13 951,68 тыс. рублей;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прочие работы и услуги 14 849,85 тыс. рублей; 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увеличение стоимости материальных запасов (ГСМ, канцелярские и хозяйственные материалы и пр.) 17 736,62 тыс. рублей.</a:t>
            </a:r>
          </a:p>
          <a:p>
            <a:pPr marL="0" indent="0">
              <a:buNone/>
            </a:pP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Бюджетные ассигнования на оплату расходов по теплоснабжению, приобретению газа, твердого топлива учреждений бюджетной сферы планировались по утвержденному Министерством экономики Омской области балансу расходов на оплату потребления топливно-энергетических ресурсов Омской области на 2024 год в сумме 58 575,47 тыс. рублей. Увеличение к 2023 году  на 7 599,97 тыс. рублей или на 14,9 % связано с ростом прогнозного тарифа (в том числе по нерегулируемым тарифам).</a:t>
            </a:r>
          </a:p>
        </p:txBody>
      </p:sp>
    </p:spTree>
    <p:extLst>
      <p:ext uri="{BB962C8B-B14F-4D97-AF65-F5344CB8AC3E}">
        <p14:creationId xmlns:p14="http://schemas.microsoft.com/office/powerpoint/2010/main" val="2013599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738C51B-083F-4BC7-943F-D6B6414147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105774"/>
              </p:ext>
            </p:extLst>
          </p:nvPr>
        </p:nvGraphicFramePr>
        <p:xfrm>
          <a:off x="-1" y="0"/>
          <a:ext cx="9144001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3">
            <a:extLst>
              <a:ext uri="{FF2B5EF4-FFF2-40B4-BE49-F238E27FC236}">
                <a16:creationId xmlns:a16="http://schemas.microsoft.com/office/drawing/2014/main" id="{F0E765C6-2896-4BA2-95A6-D0E20266DF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8167161"/>
              </p:ext>
            </p:extLst>
          </p:nvPr>
        </p:nvGraphicFramePr>
        <p:xfrm>
          <a:off x="-1" y="0"/>
          <a:ext cx="9144001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CA1FB2-7958-44AE-B592-720A0E0CF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525344"/>
            <a:ext cx="7886700" cy="21602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             2023 год                                2024 год</a:t>
            </a:r>
          </a:p>
        </p:txBody>
      </p:sp>
    </p:spTree>
    <p:extLst>
      <p:ext uri="{BB962C8B-B14F-4D97-AF65-F5344CB8AC3E}">
        <p14:creationId xmlns:p14="http://schemas.microsoft.com/office/powerpoint/2010/main" val="12885000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15601"/>
          </a:xfrm>
        </p:spPr>
        <p:txBody>
          <a:bodyPr/>
          <a:lstStyle/>
          <a:p>
            <a:pPr algn="ctr"/>
            <a:r>
              <a:rPr lang="ru-RU" b="1" dirty="0"/>
              <a:t>РАСХОДЫ ПО РАЗДЕЛАМ БЮДЖЕТА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980728"/>
            <a:ext cx="7886700" cy="5512145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  <a:p>
            <a:pPr marL="0" indent="0" algn="just">
              <a:buNone/>
            </a:pPr>
            <a:r>
              <a:rPr lang="ru-RU" sz="1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Расходы по разделу «Общегосударственные вопросы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запланированы в рамках муниципальной программы Крутинского муниципального района Омской области «Развитие экономического потенциала Крутинского муниципального района» и не программных направлениях.</a:t>
            </a:r>
          </a:p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Бюджетные ассигнования запланированы в объеме 60 448,44 тыс. рублей.  Рост к уровню 2023 года составил 9,2 % или на 5 069,51 тыс. рублей. Резервный фонд предусмотрен на  2024 года в сумме 500,00 тыс. рублей. По другим общегосударственным вопросам запланировано увеличение расходов на 5 821,21 тыс. рублей. </a:t>
            </a:r>
          </a:p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Объем бюджетных ассигнований </a:t>
            </a:r>
            <a:r>
              <a:rPr lang="ru-RU" sz="1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разделу «Национальная экономика»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запланирован в сумме 14 805,41 тыс. рублей, что на 5,7 % ниже бюджетных ассигнований, предусмотренных в 2023 году (-897,02 тыс. рублей). Объем дорожного фонда Крутинского муниципального района Омской области по сравнению с 2023 годом увеличится на 622,79 тыс. рублей или на 10,0 % и составит 6 832,74 тыс. рублей. По подразделу «Транспорт» запланировано на уровне 2024 года и составило 3 000,00 тыс. руб. По подразделу «Сельское хозяйство и рыболовство» увеличение расходов произошло на 586,34 тыс. руб. за счет осуществления полномочия в сфере поддержки сельскохозяйственного производства и составило 4 722,67 тыс. рублей.</a:t>
            </a:r>
          </a:p>
          <a:p>
            <a:pPr marL="0" indent="0" algn="just">
              <a:buNone/>
            </a:pPr>
            <a:r>
              <a:rPr lang="ru-RU" sz="1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По разделу «Жилищно-коммунальное хозяйство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на 2024 год предусмотрены расходы в размере 4 094,42 тыс. рублей, что на 84,42 тыс. рублей или на 2,1 % выше бюджетных ассигнований 2023 года. В районном бюджете предусмотрены средства на исполнение закрепленных полномочий для перечисления бюджетам поселений на организацию в границах поселения водоснабжения населения в сумме 1 870,00 тыс. рублей. В 2024 году были включены средства на приобретение и установку АСДР «Комплексон-6» для котельных Крутинского муниципального района в  сумме 520, 00 тыс. рублей.</a:t>
            </a:r>
          </a:p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Общий объем бюджетных ассигнований </a:t>
            </a:r>
            <a:r>
              <a:rPr lang="ru-RU" sz="1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разделу «Образование»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запланирован в сумме 304 905,44 тыс. рублей, что на 8,9 % выше объема бюджетных ассигнований, предусмотренных на 2023 год (+25 014,92 тыс. рублей). Рост произошел за счет увеличения объемов субвенций на общее образование (+24 576,94 тыс. рублей) и дошкольное образование (+1 314,50 тыс. рублей). </a:t>
            </a:r>
          </a:p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Бюджетные ассигнования </a:t>
            </a:r>
            <a:r>
              <a:rPr lang="ru-RU" sz="1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разделу «Культура, кинематография»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запланированы в сумме 50 578,26 тыс. рублей. Уменьшение объемов к уровню 2023 года составит 14,9 % (-8 844,14 тыс. рублей).</a:t>
            </a:r>
          </a:p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Объем бюджетных ассигнований </a:t>
            </a:r>
            <a:r>
              <a:rPr lang="ru-RU" sz="1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разделу «Социальная политика»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запланирован в сумме 13 562,54 тыс. рублей, увеличение составит 7,7 % или на 971,00 тыс. рублей. Увеличение планируется по следующим статьям расходов: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69909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доплату к пенсиям муниципальных служащих увеличится на 702,49 тыс. рублей;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организацию и осуществление деятельности по опеке и попечительству над несовершеннолетними на 961,34 тыс. рублей;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выплату ежемесячной компенсации части платы, взимаемой за содержание ребенка (детей) в дошкольных образовательных учреждениях на 329,32 тыс. рублей;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организацию, в том числе обеспечение деятельности муниципальной комиссии по делам несовершеннолетних и защите их прав на 173,24 тыс. рублей;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 предоставлению приемным семьям мер социальной поддержки на 1,58 тыс. рублей.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 ежемесячному вознаграждению опекунам (попечителям, приемным родителям) на 0,34 тыс. рублей.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Уменьшение запланировано: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предоставление мер социальной поддержки опекунам (попечителям) детей-сирот и детей, оставшихся без попечения родителей на 1197,30 тыс. рублей.</a:t>
            </a: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бюджетных ассигнований </a:t>
            </a:r>
            <a:r>
              <a:rPr lang="ru-RU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разделу «Физическая культура и спорт»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запланирован в сумме 600,0 тыс. рублей, что на уровне 2023 года.</a:t>
            </a:r>
          </a:p>
          <a:p>
            <a:r>
              <a:rPr lang="ru-RU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По разделу «Межбюджетные трансферты общего характера бюджетам субъектов Российской Федерации и муниципальных образований»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Общий объем нецелевой финансовой помощи бюджетам поселений на 2024 год составляет 27 938,58 тыс. рублей, что на 4,7 % выше уровня 2023 года (+1 242,00 тыс. рублей).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В структуре расходов районного бюджета по разделу «Межбюджетные трансферты общего характера бюджетам бюджетной системы Российской Федерации» на 2024 год 100,00 % занимает подраздел «Дотации на выравнивание бюджетной обеспеченности субъектов Российской Федерации и муниципальных образований».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В целях совершенствования межбюджетных отношений между органами местного самоуправления муниципального района и поселений Крутинского муниципального района средства областного бюджета на выравнивание бюджетной обеспеченности поселений в 2024 году и в плановом периоде 2025 и 2026 годов  предусмотрены в соответствии с Законом Омской области «О наделении органов местного самоуправления муниципальных районов Омской области государственными полномочиями по расчету и предоставлению дотаций поселениям Омской области на выравнивание бюджетной обеспеченности» в форме субвенции из областного бюджета.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632545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E3AC5F4F-12A8-499C-8640-11D0BBF44FA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6849846"/>
              </p:ext>
            </p:extLst>
          </p:nvPr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1">
            <a:extLst>
              <a:ext uri="{FF2B5EF4-FFF2-40B4-BE49-F238E27FC236}">
                <a16:creationId xmlns:a16="http://schemas.microsoft.com/office/drawing/2014/main" id="{92E9D825-5F4C-4191-90C1-A374767D1B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825593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164214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3910F1E-76FE-4C10-90F7-652E7278D04B}"/>
              </a:ext>
            </a:extLst>
          </p:cNvPr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18140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1"/>
            <a:ext cx="7772400" cy="108012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Бюджетная система </a:t>
            </a:r>
            <a:r>
              <a:rPr lang="ru-RU" b="1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Крутинского</a:t>
            </a:r>
            <a:r>
              <a:rPr lang="ru-RU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муниципального района</a:t>
            </a:r>
          </a:p>
        </p:txBody>
      </p:sp>
      <p:sp>
        <p:nvSpPr>
          <p:cNvPr id="4" name="Овал 3"/>
          <p:cNvSpPr/>
          <p:nvPr/>
        </p:nvSpPr>
        <p:spPr>
          <a:xfrm>
            <a:off x="1881336" y="1457413"/>
            <a:ext cx="4958916" cy="1588413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Консолидированный бюджет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Крутинского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муниципального района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9316" y="3479789"/>
            <a:ext cx="2088232" cy="1144087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 муниципального района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985265" y="3369243"/>
            <a:ext cx="2376264" cy="119003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Свод бюджетов городского и сельских поселений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67944" y="5027426"/>
            <a:ext cx="1656184" cy="108012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 городского поселения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255533" y="5027426"/>
            <a:ext cx="1656184" cy="108012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Бюджеты сельских поселений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940152" y="2924944"/>
            <a:ext cx="900100" cy="360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1979712" y="2924944"/>
            <a:ext cx="720000" cy="44429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5796136" y="4577324"/>
            <a:ext cx="864096" cy="7958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596336" y="4577324"/>
            <a:ext cx="360040" cy="3638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2865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1D8456-29C6-467C-B919-8A8541611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расходов бюджета</a:t>
            </a:r>
          </a:p>
        </p:txBody>
      </p:sp>
      <p:graphicFrame>
        <p:nvGraphicFramePr>
          <p:cNvPr id="5" name="Chart 2">
            <a:extLst>
              <a:ext uri="{FF2B5EF4-FFF2-40B4-BE49-F238E27FC236}">
                <a16:creationId xmlns:a16="http://schemas.microsoft.com/office/drawing/2014/main" id="{9AC7532E-61D8-400D-BB6D-F37C41F3C621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4838954" y="1196752"/>
          <a:ext cx="4316288" cy="4929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1">
            <a:extLst>
              <a:ext uri="{FF2B5EF4-FFF2-40B4-BE49-F238E27FC236}">
                <a16:creationId xmlns:a16="http://schemas.microsoft.com/office/drawing/2014/main" id="{183EBB8D-A28F-415C-9094-7482460FBA5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30345277"/>
              </p:ext>
            </p:extLst>
          </p:nvPr>
        </p:nvGraphicFramePr>
        <p:xfrm>
          <a:off x="0" y="1196752"/>
          <a:ext cx="4788024" cy="4929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093128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63272" cy="72008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Динамика социальных расходов в бюджете района </a:t>
            </a:r>
          </a:p>
        </p:txBody>
      </p:sp>
      <p:graphicFrame>
        <p:nvGraphicFramePr>
          <p:cNvPr id="5" name="Chart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52808612"/>
              </p:ext>
            </p:extLst>
          </p:nvPr>
        </p:nvGraphicFramePr>
        <p:xfrm>
          <a:off x="467544" y="836712"/>
          <a:ext cx="8207375" cy="2448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01589429"/>
              </p:ext>
            </p:extLst>
          </p:nvPr>
        </p:nvGraphicFramePr>
        <p:xfrm>
          <a:off x="467544" y="3717032"/>
          <a:ext cx="8218487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расходы бюджета по экономической классификации (тыс. руб.)</a:t>
            </a:r>
          </a:p>
        </p:txBody>
      </p:sp>
      <p:graphicFrame>
        <p:nvGraphicFramePr>
          <p:cNvPr id="5" name="Chart 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673058"/>
              </p:ext>
            </p:extLst>
          </p:nvPr>
        </p:nvGraphicFramePr>
        <p:xfrm>
          <a:off x="0" y="1600200"/>
          <a:ext cx="4648200" cy="4925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90484922"/>
              </p:ext>
            </p:extLst>
          </p:nvPr>
        </p:nvGraphicFramePr>
        <p:xfrm>
          <a:off x="4648200" y="1600200"/>
          <a:ext cx="4495800" cy="4925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0"/>
            <a:ext cx="421196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Основа составления проекта бюджета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Положения Послания Президента Российской Федерации Федеральному Собранию Российской Федерации </a:t>
            </a:r>
          </a:p>
          <a:p>
            <a:pPr algn="just" hangingPunct="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Основные направления бюджетной и налоговой политики </a:t>
            </a:r>
            <a:r>
              <a:rPr lang="ru-RU" sz="14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Крутинского</a:t>
            </a:r>
            <a:r>
              <a:rPr lang="ru-RU" sz="1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муниципального района Омской области</a:t>
            </a:r>
          </a:p>
          <a:p>
            <a:pPr algn="just" hangingPunct="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Прогноз социально-экономического развития </a:t>
            </a:r>
            <a:r>
              <a:rPr lang="ru-RU" sz="14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Крутинского</a:t>
            </a:r>
            <a:r>
              <a:rPr lang="ru-RU" sz="1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муниципального района Омской области </a:t>
            </a:r>
          </a:p>
          <a:p>
            <a:pPr algn="just" hangingPunct="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Муниципальные программы </a:t>
            </a:r>
            <a:r>
              <a:rPr lang="ru-RU" sz="14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Крутинского</a:t>
            </a:r>
            <a:r>
              <a:rPr lang="ru-RU" sz="1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муниципального района</a:t>
            </a:r>
          </a:p>
          <a:p>
            <a:pPr algn="just" hangingPunct="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Бюджетный прогноз </a:t>
            </a:r>
            <a:r>
              <a:rPr lang="ru-RU" sz="14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Крутинского</a:t>
            </a:r>
            <a:r>
              <a:rPr lang="ru-RU" sz="1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муниципального района на долгосрочный период </a:t>
            </a:r>
          </a:p>
          <a:p>
            <a:pPr marL="0" indent="0" algn="ctr" hangingPunct="0">
              <a:buNone/>
            </a:pPr>
            <a:endParaRPr lang="ru-RU" sz="14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0" indent="0" algn="ctr" hangingPunct="0">
              <a:buNone/>
            </a:pPr>
            <a: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ЭТАПЫ БЮДЖЕТНОГО ПРОЦЕССА В КРУТИНСКОМ МУНИЦИПАЛЬНОМ РАЙОНЕ ОМСКОЙ ОБЛАСТИ</a:t>
            </a:r>
          </a:p>
          <a:p>
            <a:pPr marL="0" indent="0" algn="ctr" hangingPunct="0">
              <a:buNone/>
            </a:pPr>
            <a:endParaRPr lang="ru-RU" sz="14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Составление проекта районного бюджета</a:t>
            </a: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Рассмотрение и утверждение районного бюджета</a:t>
            </a: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Исполнение районного бюджета</a:t>
            </a: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Рассмотрение и утверждение отчета об исполнении районного бюджета</a:t>
            </a: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Контроль за исполнением бюджета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3102" y="2738243"/>
            <a:ext cx="4680520" cy="3861405"/>
          </a:xfrm>
        </p:spPr>
        <p:txBody>
          <a:bodyPr>
            <a:normAutofit/>
          </a:bodyPr>
          <a:lstStyle/>
          <a:p>
            <a:pPr algn="just"/>
            <a:r>
              <a:rPr lang="ru-RU" sz="16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Бюджетный процесс 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- деятельность участников бюджетного процесса по организации процедур составления и рассмотрения проекта бюджета, его утверждения, исполнения и контроля за его исполнением.</a:t>
            </a:r>
          </a:p>
          <a:p>
            <a:pPr algn="ctr"/>
            <a:endParaRPr lang="ru-RU" sz="16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ru-RU" sz="16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Участники бюджетного процесса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Глава </a:t>
            </a:r>
            <a:r>
              <a:rPr lang="ru-RU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Крутинского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муниципального района Омской области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Крутинский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районный Совет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Комитет финансов и контроля Администрации </a:t>
            </a:r>
            <a:r>
              <a:rPr lang="ru-RU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Крутинского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муниципального района Омской области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Администрации муниципальных образований </a:t>
            </a:r>
            <a:r>
              <a:rPr lang="ru-RU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Крутинского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муниципального района Омской области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Главные администраторы средств районного бюджета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Главные администраторы доходов районного бюджета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Главные администраторы источников финансирования дефицита районного бюджета</a:t>
            </a:r>
          </a:p>
          <a:p>
            <a:pPr algn="just"/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2" name="Picture 4" descr="ÐÐ°ÑÑÐ¸Ð½ÐºÐ¸ Ð¿Ð¾ Ð·Ð°Ð¿ÑÐ¾ÑÑ ÐºÐ°ÑÑÐ¸Ð½ÐºÐ¸ Ð±ÑÐ´Ð¶ÐµÑÐ¸ÑÐ¾Ð²Ð°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2" y="94456"/>
            <a:ext cx="4762500" cy="2398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15503" y="94456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Бюджетный процесс</a:t>
            </a:r>
          </a:p>
        </p:txBody>
      </p:sp>
    </p:spTree>
    <p:extLst>
      <p:ext uri="{BB962C8B-B14F-4D97-AF65-F5344CB8AC3E}">
        <p14:creationId xmlns:p14="http://schemas.microsoft.com/office/powerpoint/2010/main" val="385190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4005064"/>
            <a:ext cx="4412214" cy="1368152"/>
          </a:xfrm>
        </p:spPr>
        <p:txBody>
          <a:bodyPr>
            <a:noAutofit/>
          </a:bodyPr>
          <a:lstStyle/>
          <a:p>
            <a:pPr marL="536575"/>
            <a: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    Основные направления бюджетной и налоговой политики Крутинского муниципального района на 2024 год и на плановый период 2025 и 2026 годов определены Постановлением Администрации Крутинского муниципального района Омской области от 15 мая 2020 года №148-п. </a:t>
            </a:r>
            <a:b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ru-RU" sz="15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Цели :</a:t>
            </a:r>
            <a:b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ru-RU" sz="1000" b="1" i="1" dirty="0">
                <a:solidFill>
                  <a:srgbClr val="FF0000"/>
                </a:solidFill>
                <a:latin typeface="+mn-lt"/>
              </a:rPr>
              <a:t>- </a:t>
            </a:r>
            <a:r>
              <a:rPr lang="ru-RU" sz="1000" dirty="0">
                <a:solidFill>
                  <a:srgbClr val="FF0000"/>
                </a:solidFill>
                <a:latin typeface="+mn-lt"/>
              </a:rPr>
              <a:t>обеспечение долгосрочной сбалансированности и финансовой устойчивости районного бюджета, сохранение долговой устойчивости в условиях сдержанной динамики  доходных источников; </a:t>
            </a:r>
            <a:br>
              <a:rPr lang="ru-RU" sz="1000" i="1" dirty="0">
                <a:solidFill>
                  <a:srgbClr val="FF0000"/>
                </a:solidFill>
                <a:latin typeface="+mn-lt"/>
              </a:rPr>
            </a:br>
            <a:r>
              <a:rPr lang="ru-RU" sz="1000" dirty="0">
                <a:solidFill>
                  <a:srgbClr val="FF0000"/>
                </a:solidFill>
                <a:latin typeface="+mn-lt"/>
              </a:rPr>
              <a:t>- повышение эффективности и результативности расходования   бюджетных средств; </a:t>
            </a:r>
            <a:br>
              <a:rPr lang="ru-RU" sz="1000" dirty="0">
                <a:latin typeface="+mn-lt"/>
              </a:rPr>
            </a:br>
            <a:r>
              <a:rPr lang="ru-RU" sz="1000" dirty="0">
                <a:latin typeface="+mn-lt"/>
              </a:rPr>
              <a:t>- </a:t>
            </a:r>
            <a:r>
              <a:rPr lang="ru-RU" sz="1000" dirty="0">
                <a:solidFill>
                  <a:srgbClr val="FF0000"/>
                </a:solidFill>
                <a:latin typeface="+mn-lt"/>
              </a:rPr>
              <a:t>повышение эффективности межбюджетных отношений с муниципальными образованиями Крутинского муниципального района;</a:t>
            </a:r>
            <a:br>
              <a:rPr lang="ru-RU" sz="1000" dirty="0">
                <a:solidFill>
                  <a:srgbClr val="FF0000"/>
                </a:solidFill>
                <a:latin typeface="+mn-lt"/>
              </a:rPr>
            </a:br>
            <a:r>
              <a:rPr lang="ru-RU" sz="1000" dirty="0">
                <a:solidFill>
                  <a:srgbClr val="FF0000"/>
                </a:solidFill>
                <a:latin typeface="+mn-lt"/>
              </a:rPr>
              <a:t>-реализация мероприятий, направленных на повышение уровня финансовой грамотности населения Крутинского муниципального района;</a:t>
            </a:r>
            <a:br>
              <a:rPr lang="ru-RU" sz="1000" dirty="0">
                <a:solidFill>
                  <a:srgbClr val="FF0000"/>
                </a:solidFill>
                <a:latin typeface="+mn-lt"/>
              </a:rPr>
            </a:br>
            <a:r>
              <a:rPr lang="ru-RU" sz="1000" dirty="0">
                <a:solidFill>
                  <a:srgbClr val="FF0000"/>
                </a:solidFill>
                <a:latin typeface="+mn-lt"/>
              </a:rPr>
              <a:t>-</a:t>
            </a:r>
            <a:r>
              <a:rPr lang="en-US" sz="1000" dirty="0">
                <a:solidFill>
                  <a:srgbClr val="FF0000"/>
                </a:solidFill>
                <a:latin typeface="+mn-lt"/>
              </a:rPr>
              <a:t> </a:t>
            </a:r>
            <a:r>
              <a:rPr lang="ru-RU" sz="1000" dirty="0">
                <a:solidFill>
                  <a:srgbClr val="FF0000"/>
                </a:solidFill>
                <a:latin typeface="+mn-lt"/>
              </a:rPr>
              <a:t>увеличение доходной базы консолидированного бюджета Крутинского муниципального района и обеспечение ее устойчивости;</a:t>
            </a:r>
            <a:br>
              <a:rPr lang="ru-RU" sz="1000" dirty="0">
                <a:solidFill>
                  <a:srgbClr val="FF0000"/>
                </a:solidFill>
                <a:latin typeface="+mn-lt"/>
              </a:rPr>
            </a:br>
            <a:r>
              <a:rPr lang="ru-RU" sz="1000" dirty="0">
                <a:solidFill>
                  <a:srgbClr val="FF0000"/>
                </a:solidFill>
                <a:latin typeface="+mn-lt"/>
              </a:rPr>
              <a:t>- разработка и реализация  мер по сохранению и увеличению налоговых доходов консолидированного бюджета Крутинского муниципального района; </a:t>
            </a:r>
            <a:br>
              <a:rPr lang="ru-RU" sz="1000" dirty="0">
                <a:solidFill>
                  <a:srgbClr val="FF0000"/>
                </a:solidFill>
                <a:latin typeface="+mn-lt"/>
              </a:rPr>
            </a:br>
            <a:r>
              <a:rPr lang="ru-RU" sz="1000" dirty="0">
                <a:solidFill>
                  <a:srgbClr val="FF0000"/>
                </a:solidFill>
                <a:latin typeface="+mn-lt"/>
              </a:rPr>
              <a:t>-обеспечение постоянного мониторинга финансового состояния крупнейших налогоплательщиков на территории Крутинского муниципального района, своевременного и полного выполнения ими налоговых обязательств.</a:t>
            </a:r>
            <a:br>
              <a:rPr lang="ru-RU" sz="1000" dirty="0">
                <a:latin typeface="+mn-lt"/>
              </a:rPr>
            </a:br>
            <a:br>
              <a:rPr lang="ru-RU" sz="1000" b="1" i="1" dirty="0">
                <a:solidFill>
                  <a:srgbClr val="660066"/>
                </a:solidFill>
                <a:latin typeface="+mn-lt"/>
              </a:rPr>
            </a:br>
            <a:endParaRPr lang="ru-RU" sz="1000" b="1" i="1" dirty="0">
              <a:solidFill>
                <a:srgbClr val="660066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0"/>
            <a:ext cx="4968552" cy="674136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бюджетной политики </a:t>
            </a:r>
            <a:r>
              <a:rPr lang="ru-RU" sz="1400" b="1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Крутинского</a:t>
            </a:r>
            <a: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обеспечение финансовой устойчивости и долгосрочной сбалансированности районного бюджета, сохранение долговой устойчивости в условиях экономической ситуации, связанной с распространением новой </a:t>
            </a:r>
            <a:r>
              <a:rPr lang="ru-RU" sz="12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коронавирусной</a:t>
            </a: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инфекции, и падения собственных доходов;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повышение эффективности расходов районного бюджета;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качественное управление муниципальными финансами;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повышение качества регулирования межбюджетных отношений с муниципальными образованиями Крутинского муниципального района;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сохранение достигнутого уровня соотношения между уровнем оплаты труда отдельных категорий работников бюджетной сферы, определенных в указах Президента Российской Федерации от 07 мая 2012 года № 597 «О мероприятиях по реализации государственной социальной политики», от 1 июня 2012 года № 761 «О Национальной стратегии действий в интересах детей на 2012 – 2017 годы» и уровнем среднемесячного дохода от трудовой деятельности в </a:t>
            </a:r>
            <a:r>
              <a:rPr lang="ru-RU" sz="12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Крутинском</a:t>
            </a: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муниципальном районе;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обеспечение открытости и прозрачности бюджетного процесса, сохранение достигнутых позиций в рейтинге муниципальных районов (городского округа) Омской области по уровню открытости бюджетных данных;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реализация мероприятий, направленных на развитие на территории Крутинского муниципального района практик инициативного бюджетирования;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обеспечение устойчивого развития дорожной отрасли района;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осуществление поддержки деловых инициатив малого и среднего бизнеса;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осуществление поддержки мероприятий, направленных на стимулирование развития приоритетных отраслей сельского хозяйства, способствующих росту производства продукции;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усиление муниципального финансового контроля за эффективным использованием бюджетных средств.</a:t>
            </a:r>
            <a:endParaRPr lang="ru-RU" sz="1200" dirty="0">
              <a:solidFill>
                <a:schemeClr val="accent6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налоговой политики </a:t>
            </a:r>
            <a:r>
              <a:rPr lang="ru-RU" sz="1400" b="1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Крутинского</a:t>
            </a:r>
            <a:r>
              <a:rPr lang="ru-RU" sz="14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разработка и реализация мер по сохранению и увеличению налоговых доходов консолидированного бюджета </a:t>
            </a:r>
            <a:r>
              <a:rPr lang="ru-RU" sz="12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Крутинского</a:t>
            </a: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муниципального района;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содействие повышению предпринимательской активности и развитию субъектов малого и среднего предпринимательства на территории Крутинского муниципального района;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укрепление доходной базы консолидированного бюджета Крутинского муниципального района с учетом изменения параметров налоговой системы;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проведение мониторинга изменений в налоговом законодательстве Российской Федерации, при необходимости приведение в соответствие с ними муниципальных правовых актов;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проведение оценки налоговых расходов Крутинского муниципального района с учетом общих требований к оценке налоговых расходов субъектов Российской Федерации и муниципальных образований, утвержденных постановлением Правительства Российской Федерации от 22 июня 2019 года № 796;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Продолжение работы в отношении перехода к исчислению налога на имущество организаций исходя из кадастровой стоимости для отдельных объектов недвижимости.</a:t>
            </a:r>
          </a:p>
          <a:p>
            <a:pPr marL="0" indent="0" algn="just">
              <a:buNone/>
            </a:pPr>
            <a:endParaRPr lang="ru-RU" sz="1200" dirty="0">
              <a:solidFill>
                <a:schemeClr val="accent6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ru-RU" sz="1400" dirty="0"/>
          </a:p>
          <a:p>
            <a:pPr algn="just">
              <a:buFont typeface="Wingdings" panose="05000000000000000000" pitchFamily="2" charset="2"/>
              <a:buChar char="ü"/>
            </a:pPr>
            <a:endParaRPr lang="ru-RU" sz="1400" dirty="0"/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ÐÐ°ÑÑÐ¸Ð½ÐºÐ¸ Ð¿Ð¾ Ð·Ð°Ð¿ÑÐ¾ÑÑ ÐºÐ°ÑÑÐ¸Ð½ÐºÐ¸ Ð±ÑÐ´Ð¶ÐµÑÐ¸ÑÐ¾Ð²Ð°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7931"/>
            <a:ext cx="3751312" cy="211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59632" y="1484784"/>
            <a:ext cx="2756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БЮДЖЕТНАЯ И НАЛОГОВАЯ ПОЛИТИКА</a:t>
            </a:r>
          </a:p>
        </p:txBody>
      </p:sp>
    </p:spTree>
    <p:extLst>
      <p:ext uri="{BB962C8B-B14F-4D97-AF65-F5344CB8AC3E}">
        <p14:creationId xmlns:p14="http://schemas.microsoft.com/office/powerpoint/2010/main" val="529705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F8FE2C89-07A0-4332-B09A-907A179268BF}"/>
              </a:ext>
            </a:extLst>
          </p:cNvPr>
          <p:cNvGraphicFramePr>
            <a:graphicFrameLocks/>
          </p:cNvGraphicFramePr>
          <p:nvPr/>
        </p:nvGraphicFramePr>
        <p:xfrm>
          <a:off x="0" y="0"/>
          <a:ext cx="9143999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79687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245664"/>
            <a:ext cx="1700245" cy="13912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0"/>
            <a:ext cx="4608512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660066"/>
                </a:solidFill>
              </a:rPr>
              <a:t>ВИДЫ ДОХОДОВ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4872" y="3003299"/>
            <a:ext cx="3895080" cy="3476556"/>
          </a:xfrm>
        </p:spPr>
        <p:txBody>
          <a:bodyPr>
            <a:normAutofit/>
          </a:bodyPr>
          <a:lstStyle/>
          <a:p>
            <a:pPr algn="just"/>
            <a:r>
              <a:rPr lang="ru-RU" sz="1600" b="1" dirty="0">
                <a:solidFill>
                  <a:schemeClr val="tx1">
                    <a:lumMod val="95000"/>
                  </a:schemeClr>
                </a:solidFill>
              </a:rPr>
              <a:t>   Доходы бюджета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– 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>это поступающие в бюджет денежные средства, за исключением средств, являющихся источниками финансирования дефицита бюджета.</a:t>
            </a:r>
          </a:p>
          <a:p>
            <a:pPr algn="just"/>
            <a:endParaRPr lang="ru-RU" b="1" i="1" dirty="0">
              <a:solidFill>
                <a:schemeClr val="tx1">
                  <a:lumMod val="95000"/>
                </a:schemeClr>
              </a:solidFill>
            </a:endParaRPr>
          </a:p>
          <a:p>
            <a:pPr algn="just"/>
            <a:r>
              <a:rPr lang="ru-RU" b="1" i="1" dirty="0">
                <a:solidFill>
                  <a:schemeClr val="tx1">
                    <a:lumMod val="95000"/>
                  </a:schemeClr>
                </a:solidFill>
              </a:rPr>
              <a:t>    Доходы бюджета выражают экономические отношения, возникающие между государством и предприятиями, организациями и гражданами в процессе формирования бюджета страны.</a:t>
            </a:r>
          </a:p>
          <a:p>
            <a:pPr algn="just"/>
            <a:endParaRPr lang="ru-RU" b="1" dirty="0">
              <a:solidFill>
                <a:schemeClr val="tx1">
                  <a:lumMod val="95000"/>
                </a:schemeClr>
              </a:solidFill>
            </a:endParaRPr>
          </a:p>
          <a:p>
            <a:pPr algn="just"/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>    Доходы бюджета формируются в соответствии с бюджетным законодательством о налогах и сборах и законодательством об иных обязательным платежах.</a:t>
            </a:r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2686"/>
            <a:ext cx="4104456" cy="273024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sp>
        <p:nvSpPr>
          <p:cNvPr id="5" name="TextBox 4"/>
          <p:cNvSpPr txBox="1"/>
          <p:nvPr/>
        </p:nvSpPr>
        <p:spPr>
          <a:xfrm>
            <a:off x="263600" y="273050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660066"/>
                </a:solidFill>
              </a:rPr>
              <a:t>ЧТО ТАКОЕ ДОХОДЫ БЮДЖЕТА?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580112" y="681908"/>
            <a:ext cx="3024336" cy="191564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НАЛОГОВЫЕ ДОХОДЫ</a:t>
            </a:r>
          </a:p>
          <a:p>
            <a:pPr algn="ctr"/>
            <a:r>
              <a:rPr lang="ru-RU" sz="1200" dirty="0"/>
              <a:t>доходы от предусмотренных законодательством Российской Федерации о налогах и сборах федеральных налогов и сборов, региональных  и местных налогов, а также пеней и штрафов по ним. Например, НАЛОГ НА ИМУЩЕСТВО ФИЗИЧЕСКИХ ЛИЦ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99992" y="2852935"/>
            <a:ext cx="3240360" cy="208823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НЕНАЛОГОВЫЕ ДОХОДЫ</a:t>
            </a:r>
          </a:p>
          <a:p>
            <a:pPr algn="ctr"/>
            <a:r>
              <a:rPr lang="ru-RU" sz="1200" dirty="0"/>
              <a:t>поступления  от уплаты других пошлин и сборов, установленных законодательством Российской Федерации, аренды, продажи имущества, а также штрафов за нарушение законодательства. Например, ДОХОДЫ ОТ ИСПОЛЬЗОВАНИЯ ИМУЩЕСТВА, НАХОДЯЩЕГОСЯ В ГОСУДАРСТВЕННОЙ И МУНИЦИПАЛЬНОЙ СОБСТВЕННОСТИ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292080" y="5143500"/>
            <a:ext cx="3312368" cy="1512168"/>
          </a:xfrm>
          <a:prstGeom prst="rect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БЕЗВОМЕЗДНЫЕ ПОСТУПЛЕНИЯ</a:t>
            </a:r>
          </a:p>
          <a:p>
            <a:pPr algn="ctr"/>
            <a:r>
              <a:rPr lang="ru-RU" sz="1200" dirty="0"/>
              <a:t>поступления от бюджетов других уровней. Например, ДОТАЦИИ</a:t>
            </a:r>
          </a:p>
        </p:txBody>
      </p:sp>
    </p:spTree>
    <p:extLst>
      <p:ext uri="{BB962C8B-B14F-4D97-AF65-F5344CB8AC3E}">
        <p14:creationId xmlns:p14="http://schemas.microsoft.com/office/powerpoint/2010/main" val="977172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1415472" y="59820"/>
            <a:ext cx="7465313" cy="140702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>
                <a:gd name="adj" fmla="val 25000"/>
              </a:avLst>
            </a:prstTxWarp>
            <a:spAutoFit/>
          </a:bodyPr>
          <a:lstStyle/>
          <a:p>
            <a:pPr>
              <a:defRPr/>
            </a:pP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доходов районного бюджета </a:t>
            </a:r>
          </a:p>
          <a:p>
            <a:pPr>
              <a:defRPr/>
            </a:pP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на 2023-2024 годы , тыс. руб</a:t>
            </a: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3851920" y="980728"/>
          <a:ext cx="5638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-396552" y="6165304"/>
          <a:ext cx="720080" cy="692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-540568" y="1340768"/>
          <a:ext cx="4873625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3563888" y="1700808"/>
            <a:ext cx="1952625" cy="8763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БЕЗВОЗМЕЗДНЫЕ ПОСТУПЛЕНИЯ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563888" y="5085184"/>
            <a:ext cx="1952625" cy="8763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НАЛОГОВЫЕ И НЕНАЛОГОВЫЕ   ДОХОДЫ</a:t>
            </a: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590768098"/>
              </p:ext>
            </p:extLst>
          </p:nvPr>
        </p:nvGraphicFramePr>
        <p:xfrm>
          <a:off x="0" y="1628800"/>
          <a:ext cx="4464496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3451065193"/>
              </p:ext>
            </p:extLst>
          </p:nvPr>
        </p:nvGraphicFramePr>
        <p:xfrm>
          <a:off x="5148064" y="1628800"/>
          <a:ext cx="457200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971600" y="5877272"/>
            <a:ext cx="18004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454 570,36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16216" y="5949280"/>
            <a:ext cx="18004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477 589,45</a:t>
            </a:r>
          </a:p>
        </p:txBody>
      </p:sp>
    </p:spTree>
    <p:extLst>
      <p:ext uri="{BB962C8B-B14F-4D97-AF65-F5344CB8AC3E}">
        <p14:creationId xmlns:p14="http://schemas.microsoft.com/office/powerpoint/2010/main" val="209660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Graphic spid="7" grpId="0">
        <p:bldAsOne/>
      </p:bldGraphic>
      <p:bldGraphic spid="8" grpId="0">
        <p:bldAsOne/>
      </p:bldGraphic>
      <p:bldGraphic spid="10" grpId="0">
        <p:bldAsOne/>
      </p:bldGraphic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F55335B7-08BB-4350-973D-B17CC75910BD}"/>
              </a:ext>
            </a:extLst>
          </p:cNvPr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40488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9CF44402-49F1-47A5-89F5-28A9CA9A4402}"/>
              </a:ext>
            </a:extLst>
          </p:cNvPr>
          <p:cNvGraphicFramePr>
            <a:graphicFrameLocks/>
          </p:cNvGraphicFramePr>
          <p:nvPr/>
        </p:nvGraphicFramePr>
        <p:xfrm>
          <a:off x="0" y="1"/>
          <a:ext cx="91440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49352894"/>
      </p:ext>
    </p:extLst>
  </p:cSld>
  <p:clrMapOvr>
    <a:masterClrMapping/>
  </p:clrMapOvr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4048</TotalTime>
  <Words>3414</Words>
  <Application>Microsoft Office PowerPoint</Application>
  <PresentationFormat>Экран (4:3)</PresentationFormat>
  <Paragraphs>505</Paragraphs>
  <Slides>22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Arial Cyr</vt:lpstr>
      <vt:lpstr>Calibri</vt:lpstr>
      <vt:lpstr>Calibri Light</vt:lpstr>
      <vt:lpstr>Times New Roman</vt:lpstr>
      <vt:lpstr>Wingdings</vt:lpstr>
      <vt:lpstr>Специальное оформление</vt:lpstr>
      <vt:lpstr>Тема Office</vt:lpstr>
      <vt:lpstr>Комитет финансов и контроля администрации крутинского муниципального района омской области   бюджет для граждан        (на основе Проекта районного бюджета на 2024 год  и на плановый период 2025 и 2026  годов)</vt:lpstr>
      <vt:lpstr>Бюджетная система Крутинского муниципального района</vt:lpstr>
      <vt:lpstr>Презентация PowerPoint</vt:lpstr>
      <vt:lpstr>     Основные направления бюджетной и налоговой политики Крутинского муниципального района на 2024 год и на плановый период 2025 и 2026 годов определены Постановлением Администрации Крутинского муниципального района Омской области от 15 мая 2020 года №148-п.  Цели : - обеспечение долгосрочной сбалансированности и финансовой устойчивости районного бюджета, сохранение долговой устойчивости в условиях сдержанной динамики  доходных источников;  - повышение эффективности и результативности расходования   бюджетных средств;  - повышение эффективности межбюджетных отношений с муниципальными образованиями Крутинского муниципального района; -реализация мероприятий, направленных на повышение уровня финансовой грамотности населения Крутинского муниципального района; - увеличение доходной базы консолидированного бюджета Крутинского муниципального района и обеспечение ее устойчивости; - разработка и реализация  мер по сохранению и увеличению налоговых доходов консолидированного бюджета Крутинского муниципального района;  -обеспечение постоянного мониторинга финансового состояния крупнейших налогоплательщиков на территории Крутинского муниципального района, своевременного и полного выполнения ими налоговых обязательств.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налоговых и неналоговых доходов бюджета</vt:lpstr>
      <vt:lpstr>Структура всех доходов бюджета</vt:lpstr>
      <vt:lpstr>Презентация PowerPoint</vt:lpstr>
      <vt:lpstr>РАСХОДЫ</vt:lpstr>
      <vt:lpstr>             2023 год                                2024 год</vt:lpstr>
      <vt:lpstr>РАСХОДЫ ПО РАЗДЕЛАМ БЮДЖЕТА</vt:lpstr>
      <vt:lpstr>Презентация PowerPoint</vt:lpstr>
      <vt:lpstr>Презентация PowerPoint</vt:lpstr>
      <vt:lpstr>Презентация PowerPoint</vt:lpstr>
      <vt:lpstr>Структура расходов бюджета</vt:lpstr>
      <vt:lpstr>Динамика социальных расходов в бюджете района </vt:lpstr>
      <vt:lpstr>Основные расходы бюджета по экономической классификации (тыс. руб.)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RuhlovaN</cp:lastModifiedBy>
  <cp:revision>234</cp:revision>
  <dcterms:created xsi:type="dcterms:W3CDTF">2018-11-14T10:17:57Z</dcterms:created>
  <dcterms:modified xsi:type="dcterms:W3CDTF">2023-11-28T11:11:21Z</dcterms:modified>
</cp:coreProperties>
</file>