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9.xml" ContentType="application/vnd.openxmlformats-officedocument.drawingml.chart+xml"/>
  <Override PartName="/ppt/drawings/drawing5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10.xml" ContentType="application/vnd.openxmlformats-officedocument.drawingml.chart+xml"/>
  <Override PartName="/ppt/drawings/drawing6.xml" ContentType="application/vnd.openxmlformats-officedocument.drawingml.chartshapes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drawings/drawing7.xml" ContentType="application/vnd.openxmlformats-officedocument.drawingml.chartshape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9" r:id="rId2"/>
    <p:sldId id="281" r:id="rId3"/>
    <p:sldId id="282" r:id="rId4"/>
    <p:sldId id="272" r:id="rId5"/>
    <p:sldId id="273" r:id="rId6"/>
    <p:sldId id="284" r:id="rId7"/>
    <p:sldId id="274" r:id="rId8"/>
    <p:sldId id="275" r:id="rId9"/>
    <p:sldId id="303" r:id="rId10"/>
    <p:sldId id="270" r:id="rId11"/>
    <p:sldId id="304" r:id="rId12"/>
    <p:sldId id="308" r:id="rId13"/>
    <p:sldId id="309" r:id="rId14"/>
    <p:sldId id="310" r:id="rId15"/>
    <p:sldId id="276" r:id="rId16"/>
    <p:sldId id="278" r:id="rId17"/>
    <p:sldId id="311" r:id="rId18"/>
    <p:sldId id="279" r:id="rId19"/>
    <p:sldId id="280" r:id="rId20"/>
    <p:sldId id="313" r:id="rId21"/>
    <p:sldId id="277" r:id="rId22"/>
    <p:sldId id="318" r:id="rId23"/>
    <p:sldId id="319" r:id="rId24"/>
    <p:sldId id="296" r:id="rId25"/>
    <p:sldId id="297" r:id="rId26"/>
    <p:sldId id="298" r:id="rId27"/>
    <p:sldId id="299" r:id="rId28"/>
    <p:sldId id="320" r:id="rId29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CCFFFF"/>
    <a:srgbClr val="000066"/>
    <a:srgbClr val="660066"/>
    <a:srgbClr val="FF99FF"/>
    <a:srgbClr val="993366"/>
    <a:srgbClr val="FF7C80"/>
    <a:srgbClr val="00CC00"/>
    <a:srgbClr val="66FF66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068" autoAdjust="0"/>
  </p:normalViewPr>
  <p:slideViewPr>
    <p:cSldViewPr>
      <p:cViewPr varScale="1">
        <p:scale>
          <a:sx n="96" d="100"/>
          <a:sy n="96" d="100"/>
        </p:scale>
        <p:origin x="3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dmin\Desktop\&#1055;&#1091;&#1073;&#1083;&#1080;&#1095;%20&#1087;&#1086;%20&#1080;&#1089;&#1087;%202021\&#1055;&#1059;&#1041;&#1051;&#1048;&#1063;&#1053;&#1067;&#1045;%202021%20(&#1080;&#1089;&#1087;&#1086;&#1083;&#1085;&#1077;&#1085;&#1080;&#1077;%20&#1073;&#1102;&#1076;&#1078;&#1077;&#1090;&#1072;)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2%20&#1075;&#1086;&#1076;.xls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../embeddings/oleObject3.bin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91;&#1073;&#1083;&#1080;&#1095;%20&#1087;&#1086;%20&#1080;&#1089;&#1087;%202021\&#1055;&#1059;&#1041;&#1051;&#1048;&#1063;&#1053;&#1067;&#1045;%202021%20(&#1080;&#1089;&#1087;&#1086;&#1083;&#1085;&#1077;&#1085;&#1080;&#1077;%20&#1073;&#1102;&#1076;&#1078;&#1077;&#1090;&#1072;)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2%20&#1075;&#1086;&#1076;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91;&#1073;&#1083;&#1080;&#1095;%20&#1087;&#1086;%20&#1080;&#1089;&#1087;%202021\&#1055;&#1059;&#1041;&#1051;&#1048;&#1063;&#1053;&#1067;&#1045;%202021%20(&#1080;&#1089;&#1087;&#1086;&#1083;&#1085;&#1077;&#1085;&#1080;&#1077;%20&#1073;&#1102;&#1076;&#1078;&#1077;&#1090;&#1072;)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2%20&#1075;&#1086;&#1076;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91;&#1073;&#1083;&#1080;&#1095;%20&#1087;&#1086;%20&#1080;&#1089;&#1087;%202021\&#1055;&#1059;&#1041;&#1051;&#1048;&#1063;&#1053;&#1067;&#1045;%202021%20(&#1080;&#1089;&#1087;&#1086;&#1083;&#1085;&#1077;&#1085;&#1080;&#1077;%20&#1073;&#1102;&#1076;&#1078;&#1077;&#1090;&#1072;)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2%20&#1075;&#1086;&#1076;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91;&#1073;&#1083;&#1080;&#1095;%20&#1087;&#1086;%20&#1080;&#1089;&#1087;%202021\&#1055;&#1059;&#1041;&#1051;&#1048;&#1063;&#1053;&#1067;&#1045;%202021%20(&#1080;&#1089;&#1087;&#1086;&#1083;&#1085;&#1077;&#1085;&#1080;&#1077;%20&#1073;&#1102;&#1076;&#1078;&#1077;&#1090;&#1072;)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2%20&#1075;&#1086;&#1076;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91;&#1073;&#1083;&#1080;&#1095;%20&#1087;&#1086;%20&#1080;&#1089;&#1087;%202021\&#1055;&#1059;&#1041;&#1051;&#1048;&#1063;&#1053;&#1067;&#1045;%202021%20(&#1080;&#1089;&#1087;&#1086;&#1083;&#1085;&#1077;&#1085;&#1080;&#1077;%20&#1073;&#1102;&#1076;&#1078;&#1077;&#1090;&#1072;)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2%20&#1075;&#1086;&#1076;.xls" TargetMode="Externa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Users\Admin\Desktop\&#1055;&#1091;&#1073;&#1083;&#1080;&#1095;%20&#1087;&#1086;%20&#1080;&#1089;&#1087;%202021\&#1055;&#1059;&#1041;&#1051;&#1048;&#1063;&#1053;&#1067;&#1045;%202021%20(&#1080;&#1089;&#1087;&#1086;&#1083;&#1085;&#1077;&#1085;&#1080;&#1077;%20&#1073;&#1102;&#1076;&#1078;&#1077;&#1090;&#1072;)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2%20&#1075;&#1086;&#1076;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Admin\Desktop\&#1055;&#1091;&#1073;&#1083;&#1080;&#1095;%20&#1087;&#1086;%20&#1080;&#1089;&#1087;%202021\&#1055;&#1059;&#1041;&#1051;&#1048;&#1063;&#1053;&#1067;&#1045;%202021%20(&#1080;&#1089;&#1087;&#1086;&#1083;&#1085;&#1077;&#1085;&#1080;&#1077;%20&#1073;&#1102;&#1076;&#1078;&#1077;&#1090;&#1072;)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2%20&#1075;&#1086;&#1076;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../embeddings/oleObject1.bin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Admin\Desktop\&#1055;&#1091;&#1073;&#1083;&#1080;&#1095;%20&#1087;&#1086;%20&#1080;&#1089;&#1087;%202021\&#1055;&#1059;&#1041;&#1051;&#1048;&#1063;&#1053;&#1067;&#1045;%202021%20(&#1080;&#1089;&#1087;&#1086;&#1083;&#1085;&#1077;&#1085;&#1080;&#1077;%20&#1073;&#1102;&#1076;&#1078;&#1077;&#1090;&#1072;)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2%20&#1075;&#1086;&#1076;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91;&#1073;&#1083;&#1080;&#1095;%20&#1087;&#1086;%20&#1080;&#1089;&#1087;%202021\&#1055;&#1059;&#1041;&#1051;&#1048;&#1063;&#1053;&#1067;&#1045;%202021%20(&#1080;&#1089;&#1087;&#1086;&#1083;&#1085;&#1077;&#1085;&#1080;&#1077;%20&#1073;&#1102;&#1076;&#1078;&#1077;&#1090;&#1072;)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2%20&#1075;&#1086;&#1076;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91;&#1073;&#1083;&#1080;&#1095;%20&#1087;&#1086;%20&#1080;&#1089;&#1087;%202021\&#1055;&#1059;&#1041;&#1051;&#1048;&#1063;&#1053;&#1067;&#1045;%202021%20(&#1080;&#1089;&#1087;&#1086;&#1083;&#1085;&#1077;&#1085;&#1080;&#1077;%20&#1073;&#1102;&#1076;&#1078;&#1077;&#1090;&#1072;)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2%20&#1075;&#1086;&#1076;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91;&#1073;&#1083;&#1080;&#1095;%20&#1087;&#1086;%20&#1080;&#1089;&#1087;%202021\&#1055;&#1059;&#1041;&#1051;&#1048;&#1063;&#1053;&#1067;&#1045;%202021%20(&#1080;&#1089;&#1087;&#1086;&#1083;&#1085;&#1077;&#1085;&#1080;&#1077;%20&#1073;&#1102;&#1076;&#1078;&#1077;&#1090;&#1072;)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2%20&#1075;&#1086;&#1076;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91;&#1073;&#1083;&#1080;&#1095;%20&#1087;&#1086;%20&#1080;&#1089;&#1087;%202021\&#1055;&#1059;&#1041;&#1051;&#1048;&#1063;&#1053;&#1067;&#1045;%202021%20(&#1080;&#1089;&#1087;&#1086;&#1083;&#1085;&#1077;&#1085;&#1080;&#1077;%20&#1073;&#1102;&#1076;&#1078;&#1077;&#1090;&#1072;)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22%20&#1075;&#1086;&#1076;.xls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6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CFFFF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CFFFF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6842840000191263E-2"/>
          <c:y val="8.6357947434292995E-2"/>
          <c:w val="0.89071117471323469"/>
          <c:h val="0.8235299150365661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'1Доходы всего'!$B$4</c:f>
              <c:strCache>
                <c:ptCount val="1"/>
                <c:pt idx="0">
                  <c:v>Исполнено 2020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4.3469269466316712E-2"/>
                  <c:y val="5.85780110819481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0A6-432A-BED9-DA78B51842A0}"/>
                </c:ext>
              </c:extLst>
            </c:dLbl>
            <c:dLbl>
              <c:idx val="1"/>
              <c:layout>
                <c:manualLayout>
                  <c:x val="-4.1289698162729663E-2"/>
                  <c:y val="4.17944006999125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A6-432A-BED9-DA78B51842A0}"/>
                </c:ext>
              </c:extLst>
            </c:dLbl>
            <c:dLbl>
              <c:idx val="2"/>
              <c:layout>
                <c:manualLayout>
                  <c:x val="2.4959585242785277E-2"/>
                  <c:y val="-1.64393654027781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0A6-432A-BED9-DA78B51842A0}"/>
                </c:ext>
              </c:extLst>
            </c:dLbl>
            <c:dLbl>
              <c:idx val="3"/>
              <c:layout>
                <c:manualLayout>
                  <c:x val="-5.3700239862147323E-2"/>
                  <c:y val="3.20368379338348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0A6-432A-BED9-DA78B51842A0}"/>
                </c:ext>
              </c:extLst>
            </c:dLbl>
            <c:dLbl>
              <c:idx val="4"/>
              <c:numFmt formatCode="#,##0.00" sourceLinked="0"/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57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90A6-432A-BED9-DA78B51842A0}"/>
                </c:ext>
              </c:extLst>
            </c:dLbl>
            <c:numFmt formatCode="#,##0.00" sourceLinked="0"/>
            <c:spPr>
              <a:noFill/>
              <a:ln w="25400">
                <a:noFill/>
              </a:ln>
            </c:spPr>
            <c:txPr>
              <a:bodyPr rot="-2700000" vert="horz"/>
              <a:lstStyle/>
              <a:p>
                <a:pPr algn="ctr">
                  <a:defRPr sz="12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'1Доходы всего'!$A$5:$A$8</c:f>
              <c:strCache>
                <c:ptCount val="4"/>
                <c:pt idx="0">
                  <c:v>Доходы всего</c:v>
                </c:pt>
                <c:pt idx="1">
                  <c:v>Налоговые доходы</c:v>
                </c:pt>
                <c:pt idx="2">
                  <c:v>Неналоговые доходы</c:v>
                </c:pt>
                <c:pt idx="3">
                  <c:v>Безвозмездные поступления</c:v>
                </c:pt>
              </c:strCache>
            </c:strRef>
          </c:cat>
          <c:val>
            <c:numRef>
              <c:f>'1Доходы всего'!$B$5:$B$8</c:f>
              <c:numCache>
                <c:formatCode>#,##0.00</c:formatCode>
                <c:ptCount val="4"/>
                <c:pt idx="0">
                  <c:v>550553.26999999979</c:v>
                </c:pt>
                <c:pt idx="1">
                  <c:v>87933.620000000024</c:v>
                </c:pt>
                <c:pt idx="2">
                  <c:v>6644.4299999999994</c:v>
                </c:pt>
                <c:pt idx="3">
                  <c:v>455975.22000000009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5-90A6-432A-BED9-DA78B51842A0}"/>
            </c:ext>
          </c:extLst>
        </c:ser>
        <c:ser>
          <c:idx val="1"/>
          <c:order val="1"/>
          <c:tx>
            <c:strRef>
              <c:f>'1Доходы всего'!$C$4</c:f>
              <c:strCache>
                <c:ptCount val="1"/>
                <c:pt idx="0">
                  <c:v>Исполнено 2021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9.3956692913385903E-2"/>
                  <c:y val="9.17890055409740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0A6-432A-BED9-DA78B51842A0}"/>
                </c:ext>
              </c:extLst>
            </c:dLbl>
            <c:dLbl>
              <c:idx val="1"/>
              <c:layout>
                <c:manualLayout>
                  <c:x val="8.1041447944007028E-2"/>
                  <c:y val="5.5284922717993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0A6-432A-BED9-DA78B51842A0}"/>
                </c:ext>
              </c:extLst>
            </c:dLbl>
            <c:dLbl>
              <c:idx val="2"/>
              <c:layout>
                <c:manualLayout>
                  <c:x val="6.6407020749090814E-2"/>
                  <c:y val="-1.73806987859272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0A6-432A-BED9-DA78B51842A0}"/>
                </c:ext>
              </c:extLst>
            </c:dLbl>
            <c:dLbl>
              <c:idx val="3"/>
              <c:layout>
                <c:manualLayout>
                  <c:x val="6.2014763779527575E-2"/>
                  <c:y val="-1.41157771945173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0A6-432A-BED9-DA78B51842A0}"/>
                </c:ext>
              </c:extLst>
            </c:dLbl>
            <c:dLbl>
              <c:idx val="4"/>
              <c:numFmt formatCode="#,##0.00" sourceLinked="0"/>
              <c:spPr>
                <a:noFill/>
                <a:ln w="25400">
                  <a:noFill/>
                </a:ln>
              </c:spPr>
              <c:txPr>
                <a:bodyPr rot="-2520000" vert="horz"/>
                <a:lstStyle/>
                <a:p>
                  <a:pPr algn="r">
                    <a:defRPr sz="157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A-90A6-432A-BED9-DA78B51842A0}"/>
                </c:ext>
              </c:extLst>
            </c:dLbl>
            <c:numFmt formatCode="#,##0.00" sourceLinked="0"/>
            <c:spPr>
              <a:noFill/>
              <a:ln w="25400">
                <a:noFill/>
              </a:ln>
            </c:spPr>
            <c:txPr>
              <a:bodyPr rot="-2520000" vert="horz"/>
              <a:lstStyle/>
              <a:p>
                <a:pPr algn="r">
                  <a:defRPr sz="12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'1Доходы всего'!$A$5:$A$8</c:f>
              <c:strCache>
                <c:ptCount val="4"/>
                <c:pt idx="0">
                  <c:v>Доходы всего</c:v>
                </c:pt>
                <c:pt idx="1">
                  <c:v>Налоговые доходы</c:v>
                </c:pt>
                <c:pt idx="2">
                  <c:v>Неналоговые доходы</c:v>
                </c:pt>
                <c:pt idx="3">
                  <c:v>Безвозмездные поступления</c:v>
                </c:pt>
              </c:strCache>
            </c:strRef>
          </c:cat>
          <c:val>
            <c:numRef>
              <c:f>'1Доходы всего'!$C$5:$C$8</c:f>
              <c:numCache>
                <c:formatCode>#,##0.00</c:formatCode>
                <c:ptCount val="4"/>
                <c:pt idx="0">
                  <c:v>515242.9</c:v>
                </c:pt>
                <c:pt idx="1">
                  <c:v>93736.909999999989</c:v>
                </c:pt>
                <c:pt idx="2">
                  <c:v>6334.04</c:v>
                </c:pt>
                <c:pt idx="3">
                  <c:v>415171.95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B-90A6-432A-BED9-DA78B51842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4601216"/>
        <c:axId val="94602752"/>
        <c:axId val="0"/>
      </c:bar3DChart>
      <c:catAx>
        <c:axId val="94601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4602752"/>
        <c:crosses val="autoZero"/>
        <c:auto val="1"/>
        <c:lblAlgn val="ctr"/>
        <c:lblOffset val="20"/>
        <c:tickLblSkip val="1"/>
        <c:tickMarkSkip val="1"/>
        <c:noMultiLvlLbl val="0"/>
      </c:catAx>
      <c:valAx>
        <c:axId val="94602752"/>
        <c:scaling>
          <c:orientation val="minMax"/>
          <c:max val="57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0.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460121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47905320578097138"/>
          <c:y val="9.1364205256570727E-2"/>
          <c:w val="0.46903499084472389"/>
          <c:h val="4.7559449311639551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65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23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Расходы по разделам бюджета (тыс. руб.)</a:t>
            </a:r>
          </a:p>
        </c:rich>
      </c:tx>
      <c:layout>
        <c:manualLayout>
          <c:xMode val="edge"/>
          <c:yMode val="edge"/>
          <c:x val="0.29685802815269974"/>
          <c:y val="8.4174249792380064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5619196673316185E-2"/>
          <c:y val="9.1077586917116787E-2"/>
          <c:w val="0.90972963310323252"/>
          <c:h val="0.81952986578154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'8 Расходы по разделам'!$B$4</c:f>
              <c:strCache>
                <c:ptCount val="1"/>
                <c:pt idx="0">
                  <c:v>Исполнено 2020 год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1.0314407790300039E-3"/>
                  <c:y val="3.41490142015084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6F6-4CDF-85A8-03E3D8CB4B89}"/>
                </c:ext>
              </c:extLst>
            </c:dLbl>
            <c:dLbl>
              <c:idx val="1"/>
              <c:layout>
                <c:manualLayout>
                  <c:x val="9.3363248337186618E-3"/>
                  <c:y val="6.807803323282571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6F6-4CDF-85A8-03E3D8CB4B89}"/>
                </c:ext>
              </c:extLst>
            </c:dLbl>
            <c:dLbl>
              <c:idx val="2"/>
              <c:layout>
                <c:manualLayout>
                  <c:x val="6.5676514162706923E-3"/>
                  <c:y val="4.379354595040465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6F6-4CDF-85A8-03E3D8CB4B89}"/>
                </c:ext>
              </c:extLst>
            </c:dLbl>
            <c:dLbl>
              <c:idx val="3"/>
              <c:layout>
                <c:manualLayout>
                  <c:x val="-5.5400848213932666E-3"/>
                  <c:y val="-5.12297073976863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6F6-4CDF-85A8-03E3D8CB4B89}"/>
                </c:ext>
              </c:extLst>
            </c:dLbl>
            <c:dLbl>
              <c:idx val="4"/>
              <c:layout>
                <c:manualLayout>
                  <c:x val="-5.1439572057500826E-2"/>
                  <c:y val="8.831185808470121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6F6-4CDF-85A8-03E3D8CB4B89}"/>
                </c:ext>
              </c:extLst>
            </c:dLbl>
            <c:dLbl>
              <c:idx val="5"/>
              <c:layout>
                <c:manualLayout>
                  <c:x val="-7.6060780650756311E-3"/>
                  <c:y val="6.098617400135732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6F6-4CDF-85A8-03E3D8CB4B89}"/>
                </c:ext>
              </c:extLst>
            </c:dLbl>
            <c:dLbl>
              <c:idx val="6"/>
              <c:layout>
                <c:manualLayout>
                  <c:x val="-1.826624377363651E-2"/>
                  <c:y val="8.01729058909141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6F6-4CDF-85A8-03E3D8CB4B89}"/>
                </c:ext>
              </c:extLst>
            </c:dLbl>
            <c:dLbl>
              <c:idx val="7"/>
              <c:layout>
                <c:manualLayout>
                  <c:x val="-1.2031063830997278E-2"/>
                  <c:y val="5.54675995617370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6F6-4CDF-85A8-03E3D8CB4B89}"/>
                </c:ext>
              </c:extLst>
            </c:dLbl>
            <c:dLbl>
              <c:idx val="8"/>
              <c:layout>
                <c:manualLayout>
                  <c:x val="-5.7111495949245849E-3"/>
                  <c:y val="1.25863294620076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6F6-4CDF-85A8-03E3D8CB4B89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082340195016251"/>
                  <c:y val="0.32491635909281497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11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6F6-4CDF-85A8-03E3D8CB4B89}"/>
                </c:ext>
              </c:extLst>
            </c:dLbl>
            <c:spPr>
              <a:solidFill>
                <a:schemeClr val="bg1"/>
              </a:solidFill>
              <a:ln w="25400">
                <a:noFill/>
              </a:ln>
            </c:spPr>
            <c:txPr>
              <a:bodyPr rot="-2400000" vert="horz"/>
              <a:lstStyle/>
              <a:p>
                <a:pPr algn="ctr"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'8 Расходы по разделам'!$A$5:$A$13</c:f>
              <c:strCache>
                <c:ptCount val="9"/>
                <c:pt idx="0">
                  <c:v>Общегосуд. вопросы</c:v>
                </c:pt>
                <c:pt idx="1">
                  <c:v>Национальная безопасность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</c:v>
                </c:pt>
                <c:pt idx="6">
                  <c:v>Социальная политика </c:v>
                </c:pt>
                <c:pt idx="7">
                  <c:v>Физическая культура и спорт</c:v>
                </c:pt>
                <c:pt idx="8">
                  <c:v>Межбюджетные трансферты</c:v>
                </c:pt>
              </c:strCache>
            </c:strRef>
          </c:cat>
          <c:val>
            <c:numRef>
              <c:f>'8 Расходы по разделам'!$B$5:$B$13</c:f>
              <c:numCache>
                <c:formatCode>#,##0.00</c:formatCode>
                <c:ptCount val="9"/>
                <c:pt idx="0">
                  <c:v>53542.01</c:v>
                </c:pt>
                <c:pt idx="1">
                  <c:v>50</c:v>
                </c:pt>
                <c:pt idx="2">
                  <c:v>80869.67</c:v>
                </c:pt>
                <c:pt idx="3">
                  <c:v>11713.76</c:v>
                </c:pt>
                <c:pt idx="4">
                  <c:v>293421.37</c:v>
                </c:pt>
                <c:pt idx="5">
                  <c:v>69474.720000000001</c:v>
                </c:pt>
                <c:pt idx="6">
                  <c:v>12510.1</c:v>
                </c:pt>
                <c:pt idx="7">
                  <c:v>599.70000000000005</c:v>
                </c:pt>
                <c:pt idx="8">
                  <c:v>28378.560000000001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6F6-4CDF-85A8-03E3D8CB4B89}"/>
            </c:ext>
          </c:extLst>
        </c:ser>
        <c:ser>
          <c:idx val="1"/>
          <c:order val="1"/>
          <c:tx>
            <c:strRef>
              <c:f>'8 Расходы по разделам'!$C$4</c:f>
              <c:strCache>
                <c:ptCount val="1"/>
                <c:pt idx="0">
                  <c:v>Исполнено 2021 год</c:v>
                </c:pt>
              </c:strCache>
            </c:strRef>
          </c:tx>
          <c:spPr>
            <a:solidFill>
              <a:srgbClr val="FF66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1497642533900937E-2"/>
                  <c:y val="1.162809194305339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6F6-4CDF-85A8-03E3D8CB4B89}"/>
                </c:ext>
              </c:extLst>
            </c:dLbl>
            <c:dLbl>
              <c:idx val="1"/>
              <c:layout>
                <c:manualLayout>
                  <c:x val="1.318853561506329E-2"/>
                  <c:y val="2.123609225652469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66F6-4CDF-85A8-03E3D8CB4B89}"/>
                </c:ext>
              </c:extLst>
            </c:dLbl>
            <c:dLbl>
              <c:idx val="2"/>
              <c:layout>
                <c:manualLayout>
                  <c:x val="1.4753442926893061E-2"/>
                  <c:y val="2.190601337338171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66F6-4CDF-85A8-03E3D8CB4B89}"/>
                </c:ext>
              </c:extLst>
            </c:dLbl>
            <c:dLbl>
              <c:idx val="3"/>
              <c:layout>
                <c:manualLayout>
                  <c:x val="2.1062241843641208E-2"/>
                  <c:y val="-1.08855837464761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66F6-4CDF-85A8-03E3D8CB4B89}"/>
                </c:ext>
              </c:extLst>
            </c:dLbl>
            <c:dLbl>
              <c:idx val="4"/>
              <c:layout>
                <c:manualLayout>
                  <c:x val="6.2257428242311424E-2"/>
                  <c:y val="6.032306559355786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66F6-4CDF-85A8-03E3D8CB4B89}"/>
                </c:ext>
              </c:extLst>
            </c:dLbl>
            <c:dLbl>
              <c:idx val="5"/>
              <c:layout>
                <c:manualLayout>
                  <c:x val="2.6682845353865132E-2"/>
                  <c:y val="-5.51376079251775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66F6-4CDF-85A8-03E3D8CB4B89}"/>
                </c:ext>
              </c:extLst>
            </c:dLbl>
            <c:dLbl>
              <c:idx val="6"/>
              <c:layout>
                <c:manualLayout>
                  <c:x val="1.8593828076099706E-2"/>
                  <c:y val="9.113639433698354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66F6-4CDF-85A8-03E3D8CB4B89}"/>
                </c:ext>
              </c:extLst>
            </c:dLbl>
            <c:dLbl>
              <c:idx val="7"/>
              <c:layout>
                <c:manualLayout>
                  <c:x val="8.0725012298706912E-3"/>
                  <c:y val="4.388366633701238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66F6-4CDF-85A8-03E3D8CB4B89}"/>
                </c:ext>
              </c:extLst>
            </c:dLbl>
            <c:dLbl>
              <c:idx val="8"/>
              <c:layout>
                <c:manualLayout>
                  <c:x val="1.2225568228673492E-2"/>
                  <c:y val="2.652953945174508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66F6-4CDF-85A8-03E3D8CB4B89}"/>
                </c:ext>
              </c:extLst>
            </c:dLbl>
            <c:dLbl>
              <c:idx val="9"/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11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66F6-4CDF-85A8-03E3D8CB4B89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6023835319609965"/>
                  <c:y val="0.27946173890884596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11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66F6-4CDF-85A8-03E3D8CB4B89}"/>
                </c:ext>
              </c:extLst>
            </c:dLbl>
            <c:spPr>
              <a:solidFill>
                <a:sysClr val="window" lastClr="FFFFFF"/>
              </a:solidFill>
              <a:ln w="25400">
                <a:noFill/>
              </a:ln>
            </c:spPr>
            <c:txPr>
              <a:bodyPr rot="-2400000" vert="horz"/>
              <a:lstStyle/>
              <a:p>
                <a:pPr algn="ctr"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'8 Расходы по разделам'!$A$5:$A$13</c:f>
              <c:strCache>
                <c:ptCount val="9"/>
                <c:pt idx="0">
                  <c:v>Общегосуд. вопросы</c:v>
                </c:pt>
                <c:pt idx="1">
                  <c:v>Национальная безопасность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</c:v>
                </c:pt>
                <c:pt idx="6">
                  <c:v>Социальная политика </c:v>
                </c:pt>
                <c:pt idx="7">
                  <c:v>Физическая культура и спорт</c:v>
                </c:pt>
                <c:pt idx="8">
                  <c:v>Межбюджетные трансферты</c:v>
                </c:pt>
              </c:strCache>
            </c:strRef>
          </c:cat>
          <c:val>
            <c:numRef>
              <c:f>'8 Расходы по разделам'!$C$5:$C$13</c:f>
              <c:numCache>
                <c:formatCode>#,##0.00</c:formatCode>
                <c:ptCount val="9"/>
                <c:pt idx="0">
                  <c:v>51037.36</c:v>
                </c:pt>
                <c:pt idx="1">
                  <c:v>0</c:v>
                </c:pt>
                <c:pt idx="2">
                  <c:v>21320.92</c:v>
                </c:pt>
                <c:pt idx="3">
                  <c:v>17119.169999999998</c:v>
                </c:pt>
                <c:pt idx="4">
                  <c:v>322593.77</c:v>
                </c:pt>
                <c:pt idx="5">
                  <c:v>69296.679999999993</c:v>
                </c:pt>
                <c:pt idx="6">
                  <c:v>12017.97</c:v>
                </c:pt>
                <c:pt idx="7">
                  <c:v>600.13</c:v>
                </c:pt>
                <c:pt idx="8">
                  <c:v>24337.31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66F6-4CDF-85A8-03E3D8CB4B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727232"/>
        <c:axId val="94420352"/>
      </c:barChart>
      <c:catAx>
        <c:axId val="79727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4420352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94420352"/>
        <c:scaling>
          <c:orientation val="minMax"/>
          <c:max val="35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9727232"/>
        <c:crosses val="autoZero"/>
        <c:crossBetween val="between"/>
        <c:minorUnit val="5000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4269086366022929"/>
          <c:y val="0.12239080233170055"/>
          <c:w val="0.18756279336697762"/>
          <c:h val="7.7441233551389863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28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6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37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Исполнено </a:t>
            </a:r>
            <a:r>
              <a:rPr lang="ru-RU" sz="15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2021 г.</a:t>
            </a:r>
          </a:p>
        </c:rich>
      </c:tx>
      <c:layout>
        <c:manualLayout>
          <c:xMode val="edge"/>
          <c:yMode val="edge"/>
          <c:x val="0.3039441932876264"/>
          <c:y val="1.213171577123049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06665676224434"/>
          <c:y val="0.39506597822386086"/>
          <c:w val="0.69047752836202636"/>
          <c:h val="0.6031200944406131"/>
        </c:manualLayout>
      </c:layout>
      <c:pieChart>
        <c:varyColors val="1"/>
        <c:ser>
          <c:idx val="0"/>
          <c:order val="0"/>
          <c:tx>
            <c:strRef>
              <c:f>'9Структура расходов '!$E$4</c:f>
              <c:strCache>
                <c:ptCount val="1"/>
                <c:pt idx="0">
                  <c:v>Исполнение 2021 года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B8FC-4FE4-B4A5-E24F03F1BFA1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8FC-4FE4-B4A5-E24F03F1BFA1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B8FC-4FE4-B4A5-E24F03F1BFA1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8FC-4FE4-B4A5-E24F03F1BFA1}"/>
              </c:ext>
            </c:extLst>
          </c:dPt>
          <c:dPt>
            <c:idx val="4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B8FC-4FE4-B4A5-E24F03F1BFA1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8FC-4FE4-B4A5-E24F03F1BFA1}"/>
              </c:ext>
            </c:extLst>
          </c:dPt>
          <c:dPt>
            <c:idx val="6"/>
            <c:bubble3D val="0"/>
            <c:spPr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B8FC-4FE4-B4A5-E24F03F1BFA1}"/>
              </c:ext>
            </c:extLst>
          </c:dPt>
          <c:dPt>
            <c:idx val="7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8FC-4FE4-B4A5-E24F03F1BFA1}"/>
              </c:ext>
            </c:extLst>
          </c:dPt>
          <c:dPt>
            <c:idx val="8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B8FC-4FE4-B4A5-E24F03F1BFA1}"/>
              </c:ext>
            </c:extLst>
          </c:dPt>
          <c:dLbls>
            <c:dLbl>
              <c:idx val="0"/>
              <c:layout>
                <c:manualLayout>
                  <c:x val="0.29177412964888821"/>
                  <c:y val="-2.945848209541262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62,23%
(+ 8,93%)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694968553459119"/>
                      <c:h val="8.979304514862361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B8FC-4FE4-B4A5-E24F03F1BFA1}"/>
                </c:ext>
              </c:extLst>
            </c:dLbl>
            <c:dLbl>
              <c:idx val="1"/>
              <c:layout>
                <c:manualLayout>
                  <c:x val="0"/>
                  <c:y val="-7.365460657423218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9,84%
(+ 0,11%)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8FC-4FE4-B4A5-E24F03F1BFA1}"/>
                </c:ext>
              </c:extLst>
            </c:dLbl>
            <c:dLbl>
              <c:idx val="2"/>
              <c:layout>
                <c:manualLayout>
                  <c:x val="-2.119501333695014E-2"/>
                  <c:y val="-4.868630426690333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4,12%
(- 10,57%)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8FC-4FE4-B4A5-E24F03F1BFA1}"/>
                </c:ext>
              </c:extLst>
            </c:dLbl>
            <c:dLbl>
              <c:idx val="3"/>
              <c:layout>
                <c:manualLayout>
                  <c:x val="-6.0960921551472751E-2"/>
                  <c:y val="-0.1753542852204133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0,00%
( - 0,01%)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8FC-4FE4-B4A5-E24F03F1BFA1}"/>
                </c:ext>
              </c:extLst>
            </c:dLbl>
            <c:dLbl>
              <c:idx val="4"/>
              <c:layout>
                <c:manualLayout>
                  <c:x val="0.22543161271507728"/>
                  <c:y val="-0.1926853077507426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3,31%
( +1,18%)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8FC-4FE4-B4A5-E24F03F1BFA1}"/>
                </c:ext>
              </c:extLst>
            </c:dLbl>
            <c:dLbl>
              <c:idx val="5"/>
              <c:layout>
                <c:manualLayout>
                  <c:x val="0.3019657270713072"/>
                  <c:y val="-0.1367432320120607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4,70%
( - 0,45%)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8FC-4FE4-B4A5-E24F03F1BFA1}"/>
                </c:ext>
              </c:extLst>
            </c:dLbl>
            <c:dLbl>
              <c:idx val="6"/>
              <c:layout>
                <c:manualLayout>
                  <c:x val="6.8423824129637795E-2"/>
                  <c:y val="-3.996316587074456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13,36%
( +0,74%)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8FC-4FE4-B4A5-E24F03F1BFA1}"/>
                </c:ext>
              </c:extLst>
            </c:dLbl>
            <c:dLbl>
              <c:idx val="7"/>
              <c:layout>
                <c:manualLayout>
                  <c:x val="4.2289481502348798E-2"/>
                  <c:y val="-5.892181210316989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2,32%
( +0,05%)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8FC-4FE4-B4A5-E24F03F1BFA1}"/>
                </c:ext>
              </c:extLst>
            </c:dLbl>
            <c:dLbl>
              <c:idx val="8"/>
              <c:layout>
                <c:manualLayout>
                  <c:x val="8.5380556415260309E-2"/>
                  <c:y val="0.10714166792401918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0,12%
( + 0,01)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8FC-4FE4-B4A5-E24F03F1BFA1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'9Структура расходов '!$D$5:$D$13</c:f>
              <c:strCache>
                <c:ptCount val="9"/>
                <c:pt idx="0">
                  <c:v>Образование</c:v>
                </c:pt>
                <c:pt idx="1">
                  <c:v>Общегосударств. вопросы</c:v>
                </c:pt>
                <c:pt idx="2">
                  <c:v>Нац. экономика </c:v>
                </c:pt>
                <c:pt idx="3">
                  <c:v>Нац. безопасность</c:v>
                </c:pt>
                <c:pt idx="4">
                  <c:v>ЖКХ</c:v>
                </c:pt>
                <c:pt idx="5">
                  <c:v>Межбюдж. трансферты</c:v>
                </c:pt>
                <c:pt idx="6">
                  <c:v>Культура</c:v>
                </c:pt>
                <c:pt idx="7">
                  <c:v>Социальная политика</c:v>
                </c:pt>
                <c:pt idx="8">
                  <c:v>Физ. культура и спорт</c:v>
                </c:pt>
              </c:strCache>
            </c:strRef>
          </c:cat>
          <c:val>
            <c:numRef>
              <c:f>'9Структура расходов '!$E$5:$E$13</c:f>
              <c:numCache>
                <c:formatCode>0.00%</c:formatCode>
                <c:ptCount val="9"/>
                <c:pt idx="0">
                  <c:v>0.62229999999999996</c:v>
                </c:pt>
                <c:pt idx="1">
                  <c:v>9.8400000000000001E-2</c:v>
                </c:pt>
                <c:pt idx="2">
                  <c:v>4.1200000000000001E-2</c:v>
                </c:pt>
                <c:pt idx="3">
                  <c:v>0</c:v>
                </c:pt>
                <c:pt idx="4">
                  <c:v>3.3099999999999997E-2</c:v>
                </c:pt>
                <c:pt idx="5">
                  <c:v>4.7E-2</c:v>
                </c:pt>
                <c:pt idx="6">
                  <c:v>0.1336</c:v>
                </c:pt>
                <c:pt idx="7">
                  <c:v>2.3199999999999998E-2</c:v>
                </c:pt>
                <c:pt idx="8">
                  <c:v>1.1999999999999999E-3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8FC-4FE4-B4A5-E24F03F1BF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6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Исполнено 2020 г. </a:t>
            </a:r>
          </a:p>
        </c:rich>
      </c:tx>
      <c:layout>
        <c:manualLayout>
          <c:xMode val="edge"/>
          <c:yMode val="edge"/>
          <c:x val="0.40000050474459931"/>
          <c:y val="1.5652126529166553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32692358855980302"/>
          <c:y val="0.33391003460207636"/>
          <c:w val="0.56250088031613132"/>
          <c:h val="0.60726643598615893"/>
        </c:manualLayout>
      </c:layout>
      <c:pieChart>
        <c:varyColors val="1"/>
        <c:ser>
          <c:idx val="0"/>
          <c:order val="0"/>
          <c:tx>
            <c:strRef>
              <c:f>'9Структура расходов '!$B$4</c:f>
              <c:strCache>
                <c:ptCount val="1"/>
                <c:pt idx="0">
                  <c:v>Исполнение 2020 года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5AD8-4962-A08F-C0D86E4F94D3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5AD8-4962-A08F-C0D86E4F94D3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5AD8-4962-A08F-C0D86E4F94D3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5AD8-4962-A08F-C0D86E4F94D3}"/>
              </c:ext>
            </c:extLst>
          </c:dPt>
          <c:dPt>
            <c:idx val="4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5AD8-4962-A08F-C0D86E4F94D3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5AD8-4962-A08F-C0D86E4F94D3}"/>
              </c:ext>
            </c:extLst>
          </c:dPt>
          <c:dPt>
            <c:idx val="6"/>
            <c:bubble3D val="0"/>
            <c:spPr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5AD8-4962-A08F-C0D86E4F94D3}"/>
              </c:ext>
            </c:extLst>
          </c:dPt>
          <c:dPt>
            <c:idx val="7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5AD8-4962-A08F-C0D86E4F94D3}"/>
              </c:ext>
            </c:extLst>
          </c:dPt>
          <c:dPt>
            <c:idx val="8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5AD8-4962-A08F-C0D86E4F94D3}"/>
              </c:ext>
            </c:extLst>
          </c:dPt>
          <c:dLbls>
            <c:dLbl>
              <c:idx val="0"/>
              <c:layout>
                <c:manualLayout>
                  <c:x val="5.3125231481082717E-2"/>
                  <c:y val="-1.480140323914626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AD8-4962-A08F-C0D86E4F94D3}"/>
                </c:ext>
              </c:extLst>
            </c:dLbl>
            <c:dLbl>
              <c:idx val="1"/>
              <c:layout>
                <c:manualLayout>
                  <c:x val="-1.0497397937298989E-2"/>
                  <c:y val="-8.031418576948240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AD8-4962-A08F-C0D86E4F94D3}"/>
                </c:ext>
              </c:extLst>
            </c:dLbl>
            <c:dLbl>
              <c:idx val="2"/>
              <c:layout>
                <c:manualLayout>
                  <c:x val="-3.4621273302375681E-2"/>
                  <c:y val="-9.537494664378026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AD8-4962-A08F-C0D86E4F94D3}"/>
                </c:ext>
              </c:extLst>
            </c:dLbl>
            <c:dLbl>
              <c:idx val="3"/>
              <c:layout>
                <c:manualLayout>
                  <c:x val="-4.7782320479170914E-2"/>
                  <c:y val="-0.1627160359280349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AD8-4962-A08F-C0D86E4F94D3}"/>
                </c:ext>
              </c:extLst>
            </c:dLbl>
            <c:dLbl>
              <c:idx val="4"/>
              <c:layout>
                <c:manualLayout>
                  <c:x val="0.11716636381990711"/>
                  <c:y val="-0.1540121152675985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AD8-4962-A08F-C0D86E4F94D3}"/>
                </c:ext>
              </c:extLst>
            </c:dLbl>
            <c:dLbl>
              <c:idx val="5"/>
              <c:layout>
                <c:manualLayout>
                  <c:x val="0.1346845346254795"/>
                  <c:y val="-0.1317530810378806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AD8-4962-A08F-C0D86E4F94D3}"/>
                </c:ext>
              </c:extLst>
            </c:dLbl>
            <c:dLbl>
              <c:idx val="6"/>
              <c:layout>
                <c:manualLayout>
                  <c:x val="6.2512450366781103E-2"/>
                  <c:y val="-9.600704756196132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AD8-4962-A08F-C0D86E4F94D3}"/>
                </c:ext>
              </c:extLst>
            </c:dLbl>
            <c:dLbl>
              <c:idx val="7"/>
              <c:layout>
                <c:manualLayout>
                  <c:x val="3.9713136819436029E-2"/>
                  <c:y val="-0.1022506788727533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AD8-4962-A08F-C0D86E4F94D3}"/>
                </c:ext>
              </c:extLst>
            </c:dLbl>
            <c:dLbl>
              <c:idx val="8"/>
              <c:layout>
                <c:manualLayout>
                  <c:x val="3.3290430042398539E-2"/>
                  <c:y val="3.894704338428284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0,13%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AD8-4962-A08F-C0D86E4F94D3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t>0,1%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AD8-4962-A08F-C0D86E4F94D3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'9Структура расходов '!$A$5:$A$13</c:f>
              <c:strCache>
                <c:ptCount val="9"/>
                <c:pt idx="0">
                  <c:v>Образование</c:v>
                </c:pt>
                <c:pt idx="1">
                  <c:v>Общегосуд. вопросы </c:v>
                </c:pt>
                <c:pt idx="2">
                  <c:v>Нац. экономика </c:v>
                </c:pt>
                <c:pt idx="3">
                  <c:v>Нац. безопасность</c:v>
                </c:pt>
                <c:pt idx="4">
                  <c:v>ЖКХ</c:v>
                </c:pt>
                <c:pt idx="5">
                  <c:v>Межбюдж. трансферты </c:v>
                </c:pt>
                <c:pt idx="6">
                  <c:v>Культура </c:v>
                </c:pt>
                <c:pt idx="7">
                  <c:v>Социальная политика</c:v>
                </c:pt>
                <c:pt idx="8">
                  <c:v>Физ. культура и спорт</c:v>
                </c:pt>
              </c:strCache>
            </c:strRef>
          </c:cat>
          <c:val>
            <c:numRef>
              <c:f>'9Структура расходов '!$B$5:$B$13</c:f>
              <c:numCache>
                <c:formatCode>0.00%</c:formatCode>
                <c:ptCount val="9"/>
                <c:pt idx="0">
                  <c:v>0.53300000000000003</c:v>
                </c:pt>
                <c:pt idx="1">
                  <c:v>9.7299999999999998E-2</c:v>
                </c:pt>
                <c:pt idx="2">
                  <c:v>0.1469</c:v>
                </c:pt>
                <c:pt idx="3">
                  <c:v>1E-4</c:v>
                </c:pt>
                <c:pt idx="4">
                  <c:v>2.1299999999999999E-2</c:v>
                </c:pt>
                <c:pt idx="5">
                  <c:v>5.1499999999999997E-2</c:v>
                </c:pt>
                <c:pt idx="6">
                  <c:v>0.12620000000000001</c:v>
                </c:pt>
                <c:pt idx="7">
                  <c:v>2.2700000000000001E-2</c:v>
                </c:pt>
                <c:pt idx="8">
                  <c:v>1.1000000000000001E-3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AD8-4962-A08F-C0D86E4F94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60"/>
      </c:pieChart>
      <c:spPr>
        <a:noFill/>
        <a:ln w="25400">
          <a:noFill/>
        </a:ln>
      </c:spPr>
    </c:plotArea>
    <c:legend>
      <c:legendPos val="l"/>
      <c:layout>
        <c:manualLayout>
          <c:xMode val="edge"/>
          <c:yMode val="edge"/>
          <c:x val="0"/>
          <c:y val="9.6885631510594039E-2"/>
          <c:w val="0.20674684453601286"/>
          <c:h val="0.84602076124567471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 2021 год </a:t>
            </a:r>
          </a:p>
        </c:rich>
      </c:tx>
      <c:layout>
        <c:manualLayout>
          <c:xMode val="edge"/>
          <c:yMode val="edge"/>
          <c:x val="5.2799978369149785E-2"/>
          <c:y val="0.30855021411797223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18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639999999999999"/>
          <c:y val="4.4679645564426284E-4"/>
          <c:w val="0.53292224409448818"/>
          <c:h val="0.98139059110391247"/>
        </c:manualLayout>
      </c:layout>
      <c:pie3DChart>
        <c:varyColors val="1"/>
        <c:ser>
          <c:idx val="0"/>
          <c:order val="0"/>
          <c:tx>
            <c:strRef>
              <c:f>'10Динамика социальных расходов'!$G$4</c:f>
              <c:strCache>
                <c:ptCount val="1"/>
                <c:pt idx="0">
                  <c:v>Исполнение  2021 года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5F6B-420A-B29E-B5960E3C839D}"/>
              </c:ext>
            </c:extLst>
          </c:dPt>
          <c:dPt>
            <c:idx val="1"/>
            <c:bubble3D val="0"/>
            <c:explosion val="8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5F6B-420A-B29E-B5960E3C839D}"/>
              </c:ext>
            </c:extLst>
          </c:dPt>
          <c:dPt>
            <c:idx val="2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5F6B-420A-B29E-B5960E3C839D}"/>
              </c:ext>
            </c:extLst>
          </c:dPt>
          <c:dPt>
            <c:idx val="3"/>
            <c:bubble3D val="0"/>
            <c:explosion val="7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5F6B-420A-B29E-B5960E3C839D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5F6B-420A-B29E-B5960E3C839D}"/>
              </c:ext>
            </c:extLst>
          </c:dPt>
          <c:dLbls>
            <c:dLbl>
              <c:idx val="0"/>
              <c:layout>
                <c:manualLayout>
                  <c:x val="3.6067694663167102E-2"/>
                  <c:y val="-0.15359178309229701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4,81%
(- 12,34%)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F6B-420A-B29E-B5960E3C839D}"/>
                </c:ext>
              </c:extLst>
            </c:dLbl>
            <c:dLbl>
              <c:idx val="1"/>
              <c:layout>
                <c:manualLayout>
                  <c:x val="-5.5598534558180229E-2"/>
                  <c:y val="1.7292969715385798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3,86%
(+1,29%)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F6B-420A-B29E-B5960E3C839D}"/>
                </c:ext>
              </c:extLst>
            </c:dLbl>
            <c:dLbl>
              <c:idx val="2"/>
              <c:layout>
                <c:manualLayout>
                  <c:x val="3.4598467686020491E-2"/>
                  <c:y val="0.13596491228070176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72,83%
(+ 9,38%)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F6B-420A-B29E-B5960E3C839D}"/>
                </c:ext>
              </c:extLst>
            </c:dLbl>
            <c:dLbl>
              <c:idx val="3"/>
              <c:layout>
                <c:manualLayout>
                  <c:x val="8.2293853893263338E-2"/>
                  <c:y val="-1.8946379615455165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15,64%
(+ 0,72%)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F6B-420A-B29E-B5960E3C839D}"/>
                </c:ext>
              </c:extLst>
            </c:dLbl>
            <c:dLbl>
              <c:idx val="4"/>
              <c:layout>
                <c:manualLayout>
                  <c:x val="-2.1643674231670278E-2"/>
                  <c:y val="-0.15789473684210537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2,71%
(+ 0,95%)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F6B-420A-B29E-B5960E3C839D}"/>
                </c:ext>
              </c:extLst>
            </c:dLbl>
            <c:dLbl>
              <c:idx val="5"/>
              <c:layout>
                <c:manualLayout>
                  <c:x val="9.6077974628171484E-2"/>
                  <c:y val="6.44929033885779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0,14% ( + 0,01%)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F6B-420A-B29E-B5960E3C839D}"/>
                </c:ext>
              </c:extLst>
            </c:dLbl>
            <c:dLbl>
              <c:idx val="6"/>
              <c:layout>
                <c:manualLayout>
                  <c:x val="-3.7218503937007874E-2"/>
                  <c:y val="9.584660100894500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0,00% (-0,01%)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F6B-420A-B29E-B5960E3C839D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'10Динамика социальных расходов'!$E$6:$E$12</c:f>
              <c:strCache>
                <c:ptCount val="7"/>
                <c:pt idx="0">
                  <c:v>Нац. экономика</c:v>
                </c:pt>
                <c:pt idx="1">
                  <c:v>ЖКХ</c:v>
                </c:pt>
                <c:pt idx="2">
                  <c:v>Образование</c:v>
                </c:pt>
                <c:pt idx="3">
                  <c:v>Культура</c:v>
                </c:pt>
                <c:pt idx="4">
                  <c:v>Социальная политика</c:v>
                </c:pt>
                <c:pt idx="5">
                  <c:v>Спорт</c:v>
                </c:pt>
                <c:pt idx="6">
                  <c:v>Нац. безопасность</c:v>
                </c:pt>
              </c:strCache>
            </c:strRef>
          </c:cat>
          <c:val>
            <c:numRef>
              <c:f>'10Динамика социальных расходов'!$G$6:$G$12</c:f>
              <c:numCache>
                <c:formatCode>0.00%</c:formatCode>
                <c:ptCount val="7"/>
                <c:pt idx="0">
                  <c:v>4.8134068094215172E-2</c:v>
                </c:pt>
                <c:pt idx="1">
                  <c:v>3.8648205354011249E-2</c:v>
                </c:pt>
                <c:pt idx="2">
                  <c:v>0.72828707635268974</c:v>
                </c:pt>
                <c:pt idx="3">
                  <c:v>0.15644405184312113</c:v>
                </c:pt>
                <c:pt idx="4">
                  <c:v>2.7131746019132152E-2</c:v>
                </c:pt>
                <c:pt idx="5">
                  <c:v>1.3548523368307442E-3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F6B-420A-B29E-B5960E3C83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700" b="0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65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2020 год</a:t>
            </a:r>
            <a:r>
              <a:rPr lang="ru-RU" sz="1700" b="0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</a:p>
        </c:rich>
      </c:tx>
      <c:layout>
        <c:manualLayout>
          <c:xMode val="edge"/>
          <c:yMode val="edge"/>
          <c:x val="5.3642882268582388E-2"/>
          <c:y val="0.39548134372650667"/>
        </c:manualLayout>
      </c:layout>
      <c:overlay val="0"/>
      <c:spPr>
        <a:noFill/>
        <a:ln w="25400">
          <a:noFill/>
        </a:ln>
      </c:spPr>
    </c:title>
    <c:autoTitleDeleted val="0"/>
    <c:view3D>
      <c:rotX val="16"/>
      <c:rotY val="18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233771954159941"/>
          <c:y val="3.5874275358959894E-2"/>
          <c:w val="0.53215931275203887"/>
          <c:h val="0.74469521191507915"/>
        </c:manualLayout>
      </c:layout>
      <c:pie3DChart>
        <c:varyColors val="1"/>
        <c:ser>
          <c:idx val="0"/>
          <c:order val="0"/>
          <c:tx>
            <c:strRef>
              <c:f>'10Динамика социальных расходов'!$C$4</c:f>
              <c:strCache>
                <c:ptCount val="1"/>
                <c:pt idx="0">
                  <c:v>Исполнение  2020 года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explosion val="9"/>
          <c:dPt>
            <c:idx val="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0CDA-4BF1-9C45-579214190BAE}"/>
              </c:ext>
            </c:extLst>
          </c:dPt>
          <c:dPt>
            <c:idx val="1"/>
            <c:bubble3D val="0"/>
            <c:explosion val="5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0CDA-4BF1-9C45-579214190BAE}"/>
              </c:ext>
            </c:extLst>
          </c:dPt>
          <c:dPt>
            <c:idx val="2"/>
            <c:bubble3D val="0"/>
            <c:explosion val="4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0CDA-4BF1-9C45-579214190BAE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0CDA-4BF1-9C45-579214190BAE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0CDA-4BF1-9C45-579214190BAE}"/>
              </c:ext>
            </c:extLst>
          </c:dPt>
          <c:dLbls>
            <c:dLbl>
              <c:idx val="0"/>
              <c:layout>
                <c:manualLayout>
                  <c:x val="1.3016439955314861E-2"/>
                  <c:y val="-0.11837692399002889"/>
                </c:manualLayout>
              </c:layout>
              <c:spPr>
                <a:solidFill>
                  <a:srgbClr val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CDA-4BF1-9C45-579214190BAE}"/>
                </c:ext>
              </c:extLst>
            </c:dLbl>
            <c:dLbl>
              <c:idx val="1"/>
              <c:layout>
                <c:manualLayout>
                  <c:x val="-2.5185021975345865E-2"/>
                  <c:y val="2.2595391656445082E-2"/>
                </c:manualLayout>
              </c:layout>
              <c:spPr>
                <a:solidFill>
                  <a:srgbClr val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CDA-4BF1-9C45-579214190BAE}"/>
                </c:ext>
              </c:extLst>
            </c:dLbl>
            <c:dLbl>
              <c:idx val="2"/>
              <c:layout>
                <c:manualLayout>
                  <c:x val="-1.5007788974831755E-2"/>
                  <c:y val="0.13414447565913556"/>
                </c:manualLayout>
              </c:layout>
              <c:spPr>
                <a:solidFill>
                  <a:srgbClr val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CDA-4BF1-9C45-579214190BAE}"/>
                </c:ext>
              </c:extLst>
            </c:dLbl>
            <c:dLbl>
              <c:idx val="3"/>
              <c:layout>
                <c:manualLayout>
                  <c:x val="-1.3822289146134375E-2"/>
                  <c:y val="-0.13267317050848515"/>
                </c:manualLayout>
              </c:layout>
              <c:spPr>
                <a:solidFill>
                  <a:srgbClr val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CDA-4BF1-9C45-579214190BAE}"/>
                </c:ext>
              </c:extLst>
            </c:dLbl>
            <c:dLbl>
              <c:idx val="4"/>
              <c:layout>
                <c:manualLayout>
                  <c:x val="-1.7282907690982181E-2"/>
                  <c:y val="-0.12779809303498085"/>
                </c:manualLayout>
              </c:layout>
              <c:spPr>
                <a:solidFill>
                  <a:srgbClr val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CDA-4BF1-9C45-579214190BAE}"/>
                </c:ext>
              </c:extLst>
            </c:dLbl>
            <c:dLbl>
              <c:idx val="5"/>
              <c:layout>
                <c:manualLayout>
                  <c:x val="3.4741610906884074E-2"/>
                  <c:y val="2.86308181326580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CDA-4BF1-9C45-579214190BAE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'10Динамика социальных расходов'!$A$6:$A$12</c:f>
              <c:strCache>
                <c:ptCount val="7"/>
                <c:pt idx="0">
                  <c:v>Нац. экономика</c:v>
                </c:pt>
                <c:pt idx="1">
                  <c:v>ЖКХ</c:v>
                </c:pt>
                <c:pt idx="2">
                  <c:v>Образование</c:v>
                </c:pt>
                <c:pt idx="3">
                  <c:v>Культура</c:v>
                </c:pt>
                <c:pt idx="4">
                  <c:v>Социальная политика</c:v>
                </c:pt>
                <c:pt idx="5">
                  <c:v>Спорт</c:v>
                </c:pt>
                <c:pt idx="6">
                  <c:v>Нац. безопасность</c:v>
                </c:pt>
              </c:strCache>
            </c:strRef>
          </c:cat>
          <c:val>
            <c:numRef>
              <c:f>'10Динамика социальных расходов'!$C$6:$C$12</c:f>
              <c:numCache>
                <c:formatCode>0.00%</c:formatCode>
                <c:ptCount val="7"/>
                <c:pt idx="0">
                  <c:v>0.171509830166096</c:v>
                </c:pt>
                <c:pt idx="1">
                  <c:v>2.5716415191753349E-2</c:v>
                </c:pt>
                <c:pt idx="2">
                  <c:v>0.6345345469487762</c:v>
                </c:pt>
                <c:pt idx="3">
                  <c:v>0.14921295158244485</c:v>
                </c:pt>
                <c:pt idx="4">
                  <c:v>1.759990326179476E-2</c:v>
                </c:pt>
                <c:pt idx="5">
                  <c:v>1.3165827360723187E-3</c:v>
                </c:pt>
                <c:pt idx="6">
                  <c:v>1.0977011306255783E-4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CDA-4BF1-9C45-579214190B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4.783814394334731E-2"/>
          <c:y val="0.93650008573048948"/>
          <c:w val="0.90940042288528367"/>
          <c:h val="5.9322333452037114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2021 г.</a:t>
            </a:r>
          </a:p>
        </c:rich>
      </c:tx>
      <c:layout>
        <c:manualLayout>
          <c:xMode val="edge"/>
          <c:yMode val="edge"/>
          <c:x val="0.42138456233116872"/>
          <c:y val="2.9059829059829075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799691026401743"/>
          <c:y val="0.32461619220674365"/>
          <c:w val="0.6684321995392124"/>
          <c:h val="0.5610259999551338"/>
        </c:manualLayout>
      </c:layout>
      <c:pieChart>
        <c:varyColors val="1"/>
        <c:ser>
          <c:idx val="0"/>
          <c:order val="0"/>
          <c:tx>
            <c:strRef>
              <c:f>'11Расходы по экон. классиф.'!$F$3</c:f>
              <c:strCache>
                <c:ptCount val="1"/>
                <c:pt idx="0">
                  <c:v>Исполнено за 2021 год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1C86-4FC7-BA12-C00354568FEF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1C86-4FC7-BA12-C00354568FEF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1C86-4FC7-BA12-C00354568FEF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1C86-4FC7-BA12-C00354568FEF}"/>
              </c:ext>
            </c:extLst>
          </c:dPt>
          <c:dPt>
            <c:idx val="5"/>
            <c:bubble3D val="0"/>
            <c:spPr>
              <a:solidFill>
                <a:srgbClr val="0070C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1C86-4FC7-BA12-C00354568FEF}"/>
              </c:ext>
            </c:extLst>
          </c:dPt>
          <c:dPt>
            <c:idx val="6"/>
            <c:bubble3D val="0"/>
            <c:spPr>
              <a:solidFill>
                <a:srgbClr val="FF7C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1C86-4FC7-BA12-C00354568FEF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1C86-4FC7-BA12-C00354568FEF}"/>
              </c:ext>
            </c:extLst>
          </c:dPt>
          <c:dLbls>
            <c:dLbl>
              <c:idx val="0"/>
              <c:layout>
                <c:manualLayout>
                  <c:x val="5.6282371942787915E-2"/>
                  <c:y val="0.19557229169269671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/>
                      <a:t>256 677,60; 49,52%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( + 6,03%)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C86-4FC7-BA12-C00354568FEF}"/>
                </c:ext>
              </c:extLst>
            </c:dLbl>
            <c:dLbl>
              <c:idx val="1"/>
              <c:layout>
                <c:manualLayout>
                  <c:x val="-0.14061941229620284"/>
                  <c:y val="-9.4711944384196056E-2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/>
                      <a:t>77</a:t>
                    </a:r>
                    <a:r>
                      <a:rPr lang="en-US" baseline="0"/>
                      <a:t> 995</a:t>
                    </a:r>
                    <a:r>
                      <a:rPr lang="en-US"/>
                      <a:t>,74;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 15,05%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( + 1,75%)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C86-4FC7-BA12-C00354568FEF}"/>
                </c:ext>
              </c:extLst>
            </c:dLbl>
            <c:dLbl>
              <c:idx val="2"/>
              <c:layout>
                <c:manualLayout>
                  <c:x val="-4.7976792986936793E-2"/>
                  <c:y val="-0.11022862964824005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/>
                      <a:t>2 256,58;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0,44%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( + 0,05)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C86-4FC7-BA12-C00354568FEF}"/>
                </c:ext>
              </c:extLst>
            </c:dLbl>
            <c:dLbl>
              <c:idx val="3"/>
              <c:layout>
                <c:manualLayout>
                  <c:x val="7.2220520490500597E-3"/>
                  <c:y val="-9.6003393863604694E-2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/>
                      <a:t>47 554,27;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 9,17%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( + 1,20%)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C86-4FC7-BA12-C00354568FEF}"/>
                </c:ext>
              </c:extLst>
            </c:dLbl>
            <c:dLbl>
              <c:idx val="4"/>
              <c:layout>
                <c:manualLayout>
                  <c:x val="6.9890584944213088E-3"/>
                  <c:y val="-0.10565690209702332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/>
                      <a:t>30 676,80;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5,92%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( - 0,35%)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C86-4FC7-BA12-C00354568FEF}"/>
                </c:ext>
              </c:extLst>
            </c:dLbl>
            <c:dLbl>
              <c:idx val="5"/>
              <c:layout>
                <c:manualLayout>
                  <c:x val="4.1887324744492756E-2"/>
                  <c:y val="-2.0442330912158548E-2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/>
                      <a:t>21</a:t>
                    </a:r>
                    <a:r>
                      <a:rPr lang="en-US" baseline="0"/>
                      <a:t> 423,41</a:t>
                    </a:r>
                    <a:r>
                      <a:rPr lang="en-US"/>
                      <a:t>;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 4,13%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( - 9,03)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C86-4FC7-BA12-C00354568FEF}"/>
                </c:ext>
              </c:extLst>
            </c:dLbl>
            <c:dLbl>
              <c:idx val="6"/>
              <c:layout>
                <c:manualLayout>
                  <c:x val="2.5109223744565538E-2"/>
                  <c:y val="0.11491015654790848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 dirty="0"/>
                      <a:t>9</a:t>
                    </a:r>
                    <a:r>
                      <a:rPr lang="en-US" baseline="0" dirty="0"/>
                      <a:t> 144,67</a:t>
                    </a:r>
                    <a:endParaRPr lang="en-US" dirty="0"/>
                  </a:p>
                  <a:p>
                    <a:pPr>
                      <a:defRPr sz="900" b="1"/>
                    </a:pPr>
                    <a:r>
                      <a:rPr lang="en-US" dirty="0"/>
                      <a:t>+ 1,76% (-2,12)</a:t>
                    </a:r>
                    <a:r>
                      <a:rPr lang="en-US" baseline="0" dirty="0"/>
                      <a:t>  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C86-4FC7-BA12-C00354568FEF}"/>
                </c:ext>
              </c:extLst>
            </c:dLbl>
            <c:dLbl>
              <c:idx val="7"/>
              <c:layout>
                <c:manualLayout>
                  <c:x val="-5.2928974800571432E-2"/>
                  <c:y val="2.7010820013626671E-2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 dirty="0"/>
                      <a:t>72 594,24;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 14,01%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(+ 2</a:t>
                    </a:r>
                    <a:r>
                      <a:rPr lang="en-US" baseline="0" dirty="0"/>
                      <a:t>,46%)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C86-4FC7-BA12-C00354568FEF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'11Расходы по экон. классиф.'!$E$4:$E$11</c:f>
              <c:strCache>
                <c:ptCount val="8"/>
                <c:pt idx="0">
                  <c:v>Заработная плата</c:v>
                </c:pt>
                <c:pt idx="1">
                  <c:v>Начисления на оплату труда</c:v>
                </c:pt>
                <c:pt idx="2">
                  <c:v>Услуги связи</c:v>
                </c:pt>
                <c:pt idx="3">
                  <c:v>Коммунальные услуги</c:v>
                </c:pt>
                <c:pt idx="4">
                  <c:v>Перечисления другим бюджетам </c:v>
                </c:pt>
                <c:pt idx="5">
                  <c:v>Увелич. стоимости основ. средств </c:v>
                </c:pt>
                <c:pt idx="6">
                  <c:v>Увелич. стоимости матер. запасов </c:v>
                </c:pt>
                <c:pt idx="7">
                  <c:v>Прочие расходы</c:v>
                </c:pt>
              </c:strCache>
            </c:strRef>
          </c:cat>
          <c:val>
            <c:numRef>
              <c:f>'11Расходы по экон. классиф.'!$F$4:$F$11</c:f>
              <c:numCache>
                <c:formatCode>#,##0.00</c:formatCode>
                <c:ptCount val="8"/>
                <c:pt idx="0">
                  <c:v>256677.6</c:v>
                </c:pt>
                <c:pt idx="1">
                  <c:v>77995.740000000005</c:v>
                </c:pt>
                <c:pt idx="2">
                  <c:v>2256.58</c:v>
                </c:pt>
                <c:pt idx="3">
                  <c:v>47554.27</c:v>
                </c:pt>
                <c:pt idx="4">
                  <c:v>30676.799999999999</c:v>
                </c:pt>
                <c:pt idx="5">
                  <c:v>21423.41</c:v>
                </c:pt>
                <c:pt idx="6">
                  <c:v>9144.67</c:v>
                </c:pt>
                <c:pt idx="7">
                  <c:v>72594.240000000005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C86-4FC7-BA12-C00354568F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77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2020 г.</a:t>
            </a:r>
          </a:p>
        </c:rich>
      </c:tx>
      <c:layout>
        <c:manualLayout>
          <c:xMode val="edge"/>
          <c:yMode val="edge"/>
          <c:x val="0.43194188754574703"/>
          <c:y val="2.8960817717206145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6916130055538401"/>
          <c:y val="0.3643059992360142"/>
          <c:w val="0.60035262876924633"/>
          <c:h val="0.5809199318568995"/>
        </c:manualLayout>
      </c:layout>
      <c:pieChart>
        <c:varyColors val="1"/>
        <c:ser>
          <c:idx val="0"/>
          <c:order val="0"/>
          <c:tx>
            <c:strRef>
              <c:f>'11Расходы по экон. классиф.'!$B$3</c:f>
              <c:strCache>
                <c:ptCount val="1"/>
                <c:pt idx="0">
                  <c:v>Исполнено за 2020 год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82DB-4C60-91D1-3F555796007A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82DB-4C60-91D1-3F555796007A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82DB-4C60-91D1-3F555796007A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82DB-4C60-91D1-3F555796007A}"/>
              </c:ext>
            </c:extLst>
          </c:dPt>
          <c:dPt>
            <c:idx val="5"/>
            <c:bubble3D val="0"/>
            <c:spPr>
              <a:solidFill>
                <a:srgbClr val="0070C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82DB-4C60-91D1-3F555796007A}"/>
              </c:ext>
            </c:extLst>
          </c:dPt>
          <c:dPt>
            <c:idx val="6"/>
            <c:bubble3D val="0"/>
            <c:spPr>
              <a:solidFill>
                <a:srgbClr val="FF7C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82DB-4C60-91D1-3F555796007A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82DB-4C60-91D1-3F555796007A}"/>
              </c:ext>
            </c:extLst>
          </c:dPt>
          <c:dLbls>
            <c:dLbl>
              <c:idx val="0"/>
              <c:layout>
                <c:manualLayout>
                  <c:x val="0.14757840651274523"/>
                  <c:y val="0.22791556391896595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239 439,56;</a:t>
                    </a:r>
                  </a:p>
                  <a:p>
                    <a:pPr>
                      <a:defRPr b="1"/>
                    </a:pPr>
                    <a:r>
                      <a:rPr lang="en-US"/>
                      <a:t> 46,49%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2DB-4C60-91D1-3F555796007A}"/>
                </c:ext>
              </c:extLst>
            </c:dLbl>
            <c:dLbl>
              <c:idx val="1"/>
              <c:layout>
                <c:manualLayout>
                  <c:x val="-0.12108164028828609"/>
                  <c:y val="-0.11556399560077915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73 189,57; </a:t>
                    </a:r>
                  </a:p>
                  <a:p>
                    <a:pPr>
                      <a:defRPr b="1"/>
                    </a:pPr>
                    <a:r>
                      <a:rPr lang="en-US"/>
                      <a:t>13,29%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2DB-4C60-91D1-3F555796007A}"/>
                </c:ext>
              </c:extLst>
            </c:dLbl>
            <c:dLbl>
              <c:idx val="2"/>
              <c:layout>
                <c:manualLayout>
                  <c:x val="-8.0547500041148343E-2"/>
                  <c:y val="-0.1617676732013531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2 101,32; </a:t>
                    </a:r>
                  </a:p>
                  <a:p>
                    <a:pPr>
                      <a:defRPr b="1"/>
                    </a:pPr>
                    <a:r>
                      <a:rPr lang="en-US"/>
                      <a:t>0,38%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2DB-4C60-91D1-3F555796007A}"/>
                </c:ext>
              </c:extLst>
            </c:dLbl>
            <c:dLbl>
              <c:idx val="3"/>
              <c:layout>
                <c:manualLayout>
                  <c:x val="-8.8652885587900358E-3"/>
                  <c:y val="-0.14679192335825639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43 878,70;</a:t>
                    </a:r>
                  </a:p>
                  <a:p>
                    <a:pPr>
                      <a:defRPr b="1"/>
                    </a:pPr>
                    <a:r>
                      <a:rPr lang="en-US"/>
                      <a:t>7,97%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2DB-4C60-91D1-3F555796007A}"/>
                </c:ext>
              </c:extLst>
            </c:dLbl>
            <c:dLbl>
              <c:idx val="4"/>
              <c:layout>
                <c:manualLayout>
                  <c:x val="-1.1160347302862136E-2"/>
                  <c:y val="-0.15600002946708949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34</a:t>
                    </a:r>
                    <a:r>
                      <a:rPr lang="en-US" baseline="0"/>
                      <a:t> 498,14</a:t>
                    </a:r>
                    <a:r>
                      <a:rPr lang="en-US"/>
                      <a:t>;</a:t>
                    </a:r>
                  </a:p>
                  <a:p>
                    <a:pPr>
                      <a:defRPr b="1"/>
                    </a:pPr>
                    <a:r>
                      <a:rPr lang="en-US"/>
                      <a:t> 6,27%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2DB-4C60-91D1-3F555796007A}"/>
                </c:ext>
              </c:extLst>
            </c:dLbl>
            <c:dLbl>
              <c:idx val="5"/>
              <c:layout>
                <c:manualLayout>
                  <c:x val="-3.8712760940590534E-3"/>
                  <c:y val="-5.6011965729779886E-2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72 497,81;</a:t>
                    </a:r>
                  </a:p>
                  <a:p>
                    <a:pPr>
                      <a:defRPr b="1"/>
                    </a:pPr>
                    <a:r>
                      <a:rPr lang="en-US"/>
                      <a:t> 13,17%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2DB-4C60-91D1-3F555796007A}"/>
                </c:ext>
              </c:extLst>
            </c:dLbl>
            <c:dLbl>
              <c:idx val="6"/>
              <c:layout>
                <c:manualLayout>
                  <c:x val="-3.2149316041055133E-3"/>
                  <c:y val="4.8477854134672857E-2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21 376,58;</a:t>
                    </a:r>
                  </a:p>
                  <a:p>
                    <a:pPr>
                      <a:defRPr b="1"/>
                    </a:pPr>
                    <a:r>
                      <a:rPr lang="en-US"/>
                      <a:t> 3,88%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2DB-4C60-91D1-3F555796007A}"/>
                </c:ext>
              </c:extLst>
            </c:dLbl>
            <c:dLbl>
              <c:idx val="7"/>
              <c:layout>
                <c:manualLayout>
                  <c:x val="2.4842485180596712E-3"/>
                  <c:y val="1.6349563051575859E-2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63</a:t>
                    </a:r>
                    <a:r>
                      <a:rPr lang="en-US" baseline="0"/>
                      <a:t> 578,21</a:t>
                    </a:r>
                    <a:r>
                      <a:rPr lang="en-US"/>
                      <a:t>; </a:t>
                    </a:r>
                  </a:p>
                  <a:p>
                    <a:pPr>
                      <a:defRPr b="1"/>
                    </a:pPr>
                    <a:r>
                      <a:rPr lang="en-US"/>
                      <a:t>11,55%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2DB-4C60-91D1-3F555796007A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'11Расходы по экон. классиф.'!$A$4:$A$11</c:f>
              <c:strCache>
                <c:ptCount val="8"/>
                <c:pt idx="0">
                  <c:v>Заработная плата</c:v>
                </c:pt>
                <c:pt idx="1">
                  <c:v>Начисления на оплату труда</c:v>
                </c:pt>
                <c:pt idx="2">
                  <c:v>Услуги связи</c:v>
                </c:pt>
                <c:pt idx="3">
                  <c:v>Коммунальные услуги</c:v>
                </c:pt>
                <c:pt idx="4">
                  <c:v>Перечисления другим бюджетам </c:v>
                </c:pt>
                <c:pt idx="5">
                  <c:v>Увелич. стоимости основ. средств </c:v>
                </c:pt>
                <c:pt idx="6">
                  <c:v>Увелич. стоимости матер. запасов </c:v>
                </c:pt>
                <c:pt idx="7">
                  <c:v>Прочие расходы</c:v>
                </c:pt>
              </c:strCache>
            </c:strRef>
          </c:cat>
          <c:val>
            <c:numRef>
              <c:f>'11Расходы по экон. классиф.'!$B$4:$B$11</c:f>
              <c:numCache>
                <c:formatCode>#,##0.00</c:formatCode>
                <c:ptCount val="8"/>
                <c:pt idx="0">
                  <c:v>239439.56</c:v>
                </c:pt>
                <c:pt idx="1">
                  <c:v>73189.570000000007</c:v>
                </c:pt>
                <c:pt idx="2">
                  <c:v>2101.3200000000002</c:v>
                </c:pt>
                <c:pt idx="3">
                  <c:v>43878.7</c:v>
                </c:pt>
                <c:pt idx="4">
                  <c:v>34498.14</c:v>
                </c:pt>
                <c:pt idx="5">
                  <c:v>72497.81</c:v>
                </c:pt>
                <c:pt idx="6">
                  <c:v>21376.58</c:v>
                </c:pt>
                <c:pt idx="7">
                  <c:v>63578.21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2DB-4C60-91D1-3F55579600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</c:pieChart>
      <c:spPr>
        <a:noFill/>
        <a:ln w="25400">
          <a:noFill/>
        </a:ln>
      </c:spPr>
    </c:plotArea>
    <c:legend>
      <c:legendPos val="l"/>
      <c:layout>
        <c:manualLayout>
          <c:xMode val="edge"/>
          <c:yMode val="edge"/>
          <c:x val="4.1079812206572747E-3"/>
          <c:y val="0.10902878196443508"/>
          <c:w val="0.24249054673250589"/>
          <c:h val="0.87223168654173788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60"/>
      <c:rotY val="20"/>
      <c:depthPercent val="100"/>
      <c:rAngAx val="1"/>
    </c:view3D>
    <c:floor>
      <c:thickness val="0"/>
      <c:spPr>
        <a:solidFill>
          <a:srgbClr val="00FFFF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CFFFF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CFFFF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3769676338389928E-2"/>
          <c:y val="1.5591397849462375E-2"/>
          <c:w val="0.9047125044546096"/>
          <c:h val="0.972695679891467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'2Доходы по видам налогов пост.'!$B$3</c:f>
              <c:strCache>
                <c:ptCount val="1"/>
                <c:pt idx="0">
                  <c:v>Исполнено 2020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1.9756162832587118E-2"/>
                  <c:y val="0.16075268817204313"/>
                </c:manualLayout>
              </c:layout>
              <c:numFmt formatCode="#,##0.00" sourceLinked="0"/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3240000" vert="horz"/>
                <a:lstStyle/>
                <a:p>
                  <a:pPr algn="ctr" rtl="0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2F6-4FA4-AAF3-78C6E8D9D9E6}"/>
                </c:ext>
              </c:extLst>
            </c:dLbl>
            <c:dLbl>
              <c:idx val="1"/>
              <c:layout>
                <c:manualLayout>
                  <c:x val="-1.8698600174978101E-2"/>
                  <c:y val="4.07541616731061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2F6-4FA4-AAF3-78C6E8D9D9E6}"/>
                </c:ext>
              </c:extLst>
            </c:dLbl>
            <c:dLbl>
              <c:idx val="2"/>
              <c:layout>
                <c:manualLayout>
                  <c:x val="-8.1130796150481205E-3"/>
                  <c:y val="2.8463112928421271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2F6-4FA4-AAF3-78C6E8D9D9E6}"/>
                </c:ext>
              </c:extLst>
            </c:dLbl>
            <c:dLbl>
              <c:idx val="3"/>
              <c:layout>
                <c:manualLayout>
                  <c:x val="3.855179867222482E-3"/>
                  <c:y val="-9.53958174583015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2F6-4FA4-AAF3-78C6E8D9D9E6}"/>
                </c:ext>
              </c:extLst>
            </c:dLbl>
            <c:dLbl>
              <c:idx val="4"/>
              <c:layout>
                <c:manualLayout>
                  <c:x val="1.1412176419124089E-2"/>
                  <c:y val="-1.0996020658707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2F6-4FA4-AAF3-78C6E8D9D9E6}"/>
                </c:ext>
              </c:extLst>
            </c:dLbl>
            <c:dLbl>
              <c:idx val="5"/>
              <c:layout>
                <c:manualLayout>
                  <c:x val="1.1208275436158727E-2"/>
                  <c:y val="-2.09914486495639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2F6-4FA4-AAF3-78C6E8D9D9E6}"/>
                </c:ext>
              </c:extLst>
            </c:dLbl>
            <c:dLbl>
              <c:idx val="6"/>
              <c:layout>
                <c:manualLayout>
                  <c:x val="1.6267716535433071E-2"/>
                  <c:y val="-6.32901532469731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2F6-4FA4-AAF3-78C6E8D9D9E6}"/>
                </c:ext>
              </c:extLst>
            </c:dLbl>
            <c:dLbl>
              <c:idx val="7"/>
              <c:layout>
                <c:manualLayout>
                  <c:x val="1.0804755670876442E-2"/>
                  <c:y val="-1.74513413096090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2F6-4FA4-AAF3-78C6E8D9D9E6}"/>
                </c:ext>
              </c:extLst>
            </c:dLbl>
            <c:numFmt formatCode="#,##0.00" sourceLinked="0"/>
            <c:spPr>
              <a:solidFill>
                <a:sysClr val="window" lastClr="FFFFFF"/>
              </a:solidFill>
              <a:ln w="25400">
                <a:noFill/>
              </a:ln>
            </c:spPr>
            <c:txPr>
              <a:bodyPr rot="-3240000" vert="horz"/>
              <a:lstStyle/>
              <a:p>
                <a:pPr algn="ctr"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'2Доходы по видам налогов пост.'!$A$4:$A$12</c:f>
              <c:strCache>
                <c:ptCount val="9"/>
                <c:pt idx="0">
                  <c:v>Налоговые доходы, всего</c:v>
                </c:pt>
                <c:pt idx="1">
                  <c:v>НДФЛ</c:v>
                </c:pt>
                <c:pt idx="2">
                  <c:v>Налоги на товары (акцизы)</c:v>
                </c:pt>
                <c:pt idx="3">
                  <c:v>УСНО</c:v>
                </c:pt>
                <c:pt idx="4">
                  <c:v>ЕНВД</c:v>
                </c:pt>
                <c:pt idx="5">
                  <c:v>Единый сельхозналог</c:v>
                </c:pt>
                <c:pt idx="6">
                  <c:v>Патентная система</c:v>
                </c:pt>
                <c:pt idx="7">
                  <c:v>Госпошлина</c:v>
                </c:pt>
                <c:pt idx="8">
                  <c:v>Задолж-сть по отмен.налогам и сборам</c:v>
                </c:pt>
              </c:strCache>
            </c:strRef>
          </c:cat>
          <c:val>
            <c:numRef>
              <c:f>'2Доходы по видам налогов пост.'!$B$4:$B$12</c:f>
              <c:numCache>
                <c:formatCode>#,##0.00</c:formatCode>
                <c:ptCount val="9"/>
                <c:pt idx="0">
                  <c:v>87933.620000000024</c:v>
                </c:pt>
                <c:pt idx="1">
                  <c:v>75077.83</c:v>
                </c:pt>
                <c:pt idx="2">
                  <c:v>4936.6200000000017</c:v>
                </c:pt>
                <c:pt idx="3">
                  <c:v>573.02</c:v>
                </c:pt>
                <c:pt idx="4">
                  <c:v>3871.6</c:v>
                </c:pt>
                <c:pt idx="5">
                  <c:v>1883.71</c:v>
                </c:pt>
                <c:pt idx="6">
                  <c:v>39.130000000000003</c:v>
                </c:pt>
                <c:pt idx="7">
                  <c:v>1550.99</c:v>
                </c:pt>
                <c:pt idx="8">
                  <c:v>0.7200000000000002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2F6-4FA4-AAF3-78C6E8D9D9E6}"/>
            </c:ext>
          </c:extLst>
        </c:ser>
        <c:ser>
          <c:idx val="1"/>
          <c:order val="1"/>
          <c:tx>
            <c:strRef>
              <c:f>'2Доходы по видам налогов пост.'!$C$3</c:f>
              <c:strCache>
                <c:ptCount val="1"/>
                <c:pt idx="0">
                  <c:v>Исполнено 2021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225093922083273E-2"/>
                  <c:y val="5.32258064516128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2F6-4FA4-AAF3-78C6E8D9D9E6}"/>
                </c:ext>
              </c:extLst>
            </c:dLbl>
            <c:dLbl>
              <c:idx val="1"/>
              <c:layout>
                <c:manualLayout>
                  <c:x val="6.3535214348206498E-2"/>
                  <c:y val="6.75511909523463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2F6-4FA4-AAF3-78C6E8D9D9E6}"/>
                </c:ext>
              </c:extLst>
            </c:dLbl>
            <c:dLbl>
              <c:idx val="2"/>
              <c:layout>
                <c:manualLayout>
                  <c:x val="3.3884186351706085E-2"/>
                  <c:y val="-1.3408867513687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2F6-4FA4-AAF3-78C6E8D9D9E6}"/>
                </c:ext>
              </c:extLst>
            </c:dLbl>
            <c:dLbl>
              <c:idx val="3"/>
              <c:layout>
                <c:manualLayout>
                  <c:x val="2.9166931604365239E-2"/>
                  <c:y val="-1.58342707161604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82F6-4FA4-AAF3-78C6E8D9D9E6}"/>
                </c:ext>
              </c:extLst>
            </c:dLbl>
            <c:dLbl>
              <c:idx val="4"/>
              <c:layout>
                <c:manualLayout>
                  <c:x val="2.1798466368174566E-2"/>
                  <c:y val="-8.54999576665819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2F6-4FA4-AAF3-78C6E8D9D9E6}"/>
                </c:ext>
              </c:extLst>
            </c:dLbl>
            <c:dLbl>
              <c:idx val="5"/>
              <c:layout>
                <c:manualLayout>
                  <c:x val="2.1265400648448354E-2"/>
                  <c:y val="-1.17358394716789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82F6-4FA4-AAF3-78C6E8D9D9E6}"/>
                </c:ext>
              </c:extLst>
            </c:dLbl>
            <c:dLbl>
              <c:idx val="6"/>
              <c:layout>
                <c:manualLayout>
                  <c:x val="2.2843497503988494E-2"/>
                  <c:y val="-2.5384810769621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2F6-4FA4-AAF3-78C6E8D9D9E6}"/>
                </c:ext>
              </c:extLst>
            </c:dLbl>
            <c:dLbl>
              <c:idx val="7"/>
              <c:layout>
                <c:manualLayout>
                  <c:x val="2.4303947300705082E-2"/>
                  <c:y val="-2.9461010922021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82F6-4FA4-AAF3-78C6E8D9D9E6}"/>
                </c:ext>
              </c:extLst>
            </c:dLbl>
            <c:numFmt formatCode="#,##0.00" sourceLinked="0"/>
            <c:spPr>
              <a:solidFill>
                <a:schemeClr val="bg1"/>
              </a:solidFill>
              <a:ln w="25400">
                <a:noFill/>
              </a:ln>
            </c:spPr>
            <c:txPr>
              <a:bodyPr rot="-3240000" vert="horz"/>
              <a:lstStyle/>
              <a:p>
                <a:pPr algn="ctr"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'2Доходы по видам налогов пост.'!$A$4:$A$12</c:f>
              <c:strCache>
                <c:ptCount val="9"/>
                <c:pt idx="0">
                  <c:v>Налоговые доходы, всего</c:v>
                </c:pt>
                <c:pt idx="1">
                  <c:v>НДФЛ</c:v>
                </c:pt>
                <c:pt idx="2">
                  <c:v>Налоги на товары (акцизы)</c:v>
                </c:pt>
                <c:pt idx="3">
                  <c:v>УСНО</c:v>
                </c:pt>
                <c:pt idx="4">
                  <c:v>ЕНВД</c:v>
                </c:pt>
                <c:pt idx="5">
                  <c:v>Единый сельхозналог</c:v>
                </c:pt>
                <c:pt idx="6">
                  <c:v>Патентная система</c:v>
                </c:pt>
                <c:pt idx="7">
                  <c:v>Госпошлина</c:v>
                </c:pt>
                <c:pt idx="8">
                  <c:v>Задолж-сть по отмен.налогам и сборам</c:v>
                </c:pt>
              </c:strCache>
            </c:strRef>
          </c:cat>
          <c:val>
            <c:numRef>
              <c:f>'2Доходы по видам налогов пост.'!$C$4:$C$12</c:f>
              <c:numCache>
                <c:formatCode>#,##0.00</c:formatCode>
                <c:ptCount val="9"/>
                <c:pt idx="0">
                  <c:v>93736.909999999989</c:v>
                </c:pt>
                <c:pt idx="1">
                  <c:v>79908.86</c:v>
                </c:pt>
                <c:pt idx="2">
                  <c:v>5833.02</c:v>
                </c:pt>
                <c:pt idx="3">
                  <c:v>2443.12</c:v>
                </c:pt>
                <c:pt idx="4">
                  <c:v>1021.4399999999998</c:v>
                </c:pt>
                <c:pt idx="5">
                  <c:v>1147.4000000000001</c:v>
                </c:pt>
                <c:pt idx="6">
                  <c:v>1465.61</c:v>
                </c:pt>
                <c:pt idx="7">
                  <c:v>1916.98</c:v>
                </c:pt>
                <c:pt idx="8">
                  <c:v>0.4900000000000001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82F6-4FA4-AAF3-78C6E8D9D9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6124288"/>
        <c:axId val="96126080"/>
        <c:axId val="0"/>
      </c:bar3DChart>
      <c:catAx>
        <c:axId val="9612428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96126080"/>
        <c:crosses val="autoZero"/>
        <c:auto val="1"/>
        <c:lblAlgn val="ctr"/>
        <c:lblOffset val="100"/>
        <c:noMultiLvlLbl val="0"/>
      </c:catAx>
      <c:valAx>
        <c:axId val="96126080"/>
        <c:scaling>
          <c:orientation val="minMax"/>
          <c:max val="9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612428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35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35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</c:legendEntry>
      <c:layout>
        <c:manualLayout>
          <c:xMode val="edge"/>
          <c:yMode val="edge"/>
          <c:x val="0.74019673538860264"/>
          <c:y val="0.20483877015373078"/>
          <c:w val="0.17549042007529025"/>
          <c:h val="9.1935439888195733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63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7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20"/>
      <c:hPercent val="72"/>
      <c:rotY val="13"/>
      <c:depthPercent val="130"/>
      <c:rAngAx val="1"/>
    </c:view3D>
    <c:floor>
      <c:thickness val="0"/>
      <c:spPr>
        <a:solidFill>
          <a:srgbClr val="CCFFFF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CFFFF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CFFFF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1589368000145327E-2"/>
          <c:y val="1.531472014821059E-2"/>
          <c:w val="0.9314462131082536"/>
          <c:h val="0.97322061825605133"/>
        </c:manualLayout>
      </c:layout>
      <c:bar3DChart>
        <c:barDir val="col"/>
        <c:grouping val="standard"/>
        <c:varyColors val="0"/>
        <c:ser>
          <c:idx val="0"/>
          <c:order val="0"/>
          <c:tx>
            <c:v>Исполнено 2020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2.3113163012896776E-2"/>
                  <c:y val="-2.23946644350615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EBF-40CC-9F64-7D3ABFE7D1B0}"/>
                </c:ext>
              </c:extLst>
            </c:dLbl>
            <c:dLbl>
              <c:idx val="1"/>
              <c:layout>
                <c:manualLayout>
                  <c:x val="-2.3299870397871982E-2"/>
                  <c:y val="-2.37120632905862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EBF-40CC-9F64-7D3ABFE7D1B0}"/>
                </c:ext>
              </c:extLst>
            </c:dLbl>
            <c:dLbl>
              <c:idx val="2"/>
              <c:layout>
                <c:manualLayout>
                  <c:x val="-3.3930587813214001E-2"/>
                  <c:y val="-1.91954809996576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EBF-40CC-9F64-7D3ABFE7D1B0}"/>
                </c:ext>
              </c:extLst>
            </c:dLbl>
            <c:dLbl>
              <c:idx val="3"/>
              <c:layout>
                <c:manualLayout>
                  <c:x val="-8.1042882229649445E-3"/>
                  <c:y val="-2.46772414317775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EBF-40CC-9F64-7D3ABFE7D1B0}"/>
                </c:ext>
              </c:extLst>
            </c:dLbl>
            <c:dLbl>
              <c:idx val="4"/>
              <c:layout>
                <c:manualLayout>
                  <c:x val="-2.4868011102928588E-2"/>
                  <c:y val="-2.343971496316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EBF-40CC-9F64-7D3ABFE7D1B0}"/>
                </c:ext>
              </c:extLst>
            </c:dLbl>
            <c:dLbl>
              <c:idx val="5"/>
              <c:layout>
                <c:manualLayout>
                  <c:x val="-1.5588379689948841E-2"/>
                  <c:y val="-2.31603839375150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EBF-40CC-9F64-7D3ABFE7D1B0}"/>
                </c:ext>
              </c:extLst>
            </c:dLbl>
            <c:dLbl>
              <c:idx val="6"/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0EBF-40CC-9F64-7D3ABFE7D1B0}"/>
                </c:ext>
              </c:extLst>
            </c:dLbl>
            <c:dLbl>
              <c:idx val="7"/>
              <c:layout>
                <c:manualLayout>
                  <c:xMode val="edge"/>
                  <c:yMode val="edge"/>
                  <c:x val="0.84136054923622361"/>
                  <c:y val="0.56642578882872507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EBF-40CC-9F64-7D3ABFE7D1B0}"/>
                </c:ext>
              </c:extLst>
            </c:dLbl>
            <c:spPr>
              <a:solidFill>
                <a:schemeClr val="bg1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'3Неналоговые поступления'!$A$4:$A$10</c:f>
              <c:strCache>
                <c:ptCount val="7"/>
                <c:pt idx="0">
                  <c:v>Неналоговые доходы,всего</c:v>
                </c:pt>
                <c:pt idx="1">
                  <c:v>Доходы от использования имущества</c:v>
                </c:pt>
                <c:pt idx="2">
                  <c:v>Платежи при пользовании природными ресурсами</c:v>
                </c:pt>
                <c:pt idx="3">
                  <c:v>Доходы от  оказания  платных  услуг</c:v>
                </c:pt>
                <c:pt idx="4">
                  <c:v>Доходы от продажи материальных и нематериальных активов </c:v>
                </c:pt>
                <c:pt idx="5">
                  <c:v>Штрафы</c:v>
                </c:pt>
                <c:pt idx="6">
                  <c:v>Прочие неналоговые доходы</c:v>
                </c:pt>
              </c:strCache>
            </c:strRef>
          </c:cat>
          <c:val>
            <c:numRef>
              <c:f>'3Неналоговые поступления'!$B$4:$B$10</c:f>
              <c:numCache>
                <c:formatCode>#,##0.00</c:formatCode>
                <c:ptCount val="7"/>
                <c:pt idx="0">
                  <c:v>6644.4299999999994</c:v>
                </c:pt>
                <c:pt idx="1">
                  <c:v>1426.6599999999999</c:v>
                </c:pt>
                <c:pt idx="2">
                  <c:v>-6.22</c:v>
                </c:pt>
                <c:pt idx="3">
                  <c:v>3557.4700000000003</c:v>
                </c:pt>
                <c:pt idx="4">
                  <c:v>118.91000000000001</c:v>
                </c:pt>
                <c:pt idx="5">
                  <c:v>1547.53</c:v>
                </c:pt>
                <c:pt idx="6" formatCode="0.00">
                  <c:v>8.0000000000000016E-2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EBF-40CC-9F64-7D3ABFE7D1B0}"/>
            </c:ext>
          </c:extLst>
        </c:ser>
        <c:ser>
          <c:idx val="1"/>
          <c:order val="1"/>
          <c:tx>
            <c:v>Исполнено 2021</c:v>
          </c:tx>
          <c:spPr>
            <a:solidFill>
              <a:srgbClr val="FF00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0686607950999318E-2"/>
                  <c:y val="2.45380168530188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EBF-40CC-9F64-7D3ABFE7D1B0}"/>
                </c:ext>
              </c:extLst>
            </c:dLbl>
            <c:dLbl>
              <c:idx val="1"/>
              <c:layout>
                <c:manualLayout>
                  <c:x val="6.3175982745505607E-2"/>
                  <c:y val="2.17888714952536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EBF-40CC-9F64-7D3ABFE7D1B0}"/>
                </c:ext>
              </c:extLst>
            </c:dLbl>
            <c:dLbl>
              <c:idx val="2"/>
              <c:layout>
                <c:manualLayout>
                  <c:x val="-3.5503913383432201E-2"/>
                  <c:y val="-7.30112381903605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EBF-40CC-9F64-7D3ABFE7D1B0}"/>
                </c:ext>
              </c:extLst>
            </c:dLbl>
            <c:dLbl>
              <c:idx val="3"/>
              <c:layout>
                <c:manualLayout>
                  <c:x val="6.0885297034783591E-2"/>
                  <c:y val="9.19756923840714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EBF-40CC-9F64-7D3ABFE7D1B0}"/>
                </c:ext>
              </c:extLst>
            </c:dLbl>
            <c:dLbl>
              <c:idx val="4"/>
              <c:layout>
                <c:manualLayout>
                  <c:x val="-4.4703289048045075E-2"/>
                  <c:y val="1.59782849994478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EBF-40CC-9F64-7D3ABFE7D1B0}"/>
                </c:ext>
              </c:extLst>
            </c:dLbl>
            <c:dLbl>
              <c:idx val="5"/>
              <c:layout>
                <c:manualLayout>
                  <c:x val="6.4994375881129954E-2"/>
                  <c:y val="4.18979432164249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0EBF-40CC-9F64-7D3ABFE7D1B0}"/>
                </c:ext>
              </c:extLst>
            </c:dLbl>
            <c:dLbl>
              <c:idx val="6"/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0EBF-40CC-9F64-7D3ABFE7D1B0}"/>
                </c:ext>
              </c:extLst>
            </c:dLbl>
            <c:dLbl>
              <c:idx val="7"/>
              <c:layout>
                <c:manualLayout>
                  <c:xMode val="edge"/>
                  <c:yMode val="edge"/>
                  <c:x val="0.94051078231119989"/>
                  <c:y val="0.56159486525662516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0EBF-40CC-9F64-7D3ABFE7D1B0}"/>
                </c:ext>
              </c:extLst>
            </c:dLbl>
            <c:spPr>
              <a:solidFill>
                <a:sysClr val="window" lastClr="FFFFFF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'3Неналоговые поступления'!$A$4:$A$10</c:f>
              <c:strCache>
                <c:ptCount val="7"/>
                <c:pt idx="0">
                  <c:v>Неналоговые доходы,всего</c:v>
                </c:pt>
                <c:pt idx="1">
                  <c:v>Доходы от использования имущества</c:v>
                </c:pt>
                <c:pt idx="2">
                  <c:v>Платежи при пользовании природными ресурсами</c:v>
                </c:pt>
                <c:pt idx="3">
                  <c:v>Доходы от  оказания  платных  услуг</c:v>
                </c:pt>
                <c:pt idx="4">
                  <c:v>Доходы от продажи материальных и нематериальных активов </c:v>
                </c:pt>
                <c:pt idx="5">
                  <c:v>Штрафы</c:v>
                </c:pt>
                <c:pt idx="6">
                  <c:v>Прочие неналоговые доходы</c:v>
                </c:pt>
              </c:strCache>
            </c:strRef>
          </c:cat>
          <c:val>
            <c:numRef>
              <c:f>'3Неналоговые поступления'!$C$4:$C$10</c:f>
              <c:numCache>
                <c:formatCode>#,##0.00</c:formatCode>
                <c:ptCount val="7"/>
                <c:pt idx="0">
                  <c:v>6334.0399999999991</c:v>
                </c:pt>
                <c:pt idx="1">
                  <c:v>1550.62</c:v>
                </c:pt>
                <c:pt idx="2">
                  <c:v>36.58</c:v>
                </c:pt>
                <c:pt idx="3">
                  <c:v>2030.04</c:v>
                </c:pt>
                <c:pt idx="4">
                  <c:v>630.9</c:v>
                </c:pt>
                <c:pt idx="5">
                  <c:v>2085.9</c:v>
                </c:pt>
                <c:pt idx="6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0EBF-40CC-9F64-7D3ABFE7D1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0"/>
        <c:gapDepth val="220"/>
        <c:shape val="box"/>
        <c:axId val="96905088"/>
        <c:axId val="96906624"/>
        <c:axId val="94615744"/>
      </c:bar3DChart>
      <c:catAx>
        <c:axId val="969050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96906624"/>
        <c:crosses val="autoZero"/>
        <c:auto val="1"/>
        <c:lblAlgn val="ctr"/>
        <c:lblOffset val="20"/>
        <c:tickLblSkip val="1"/>
        <c:tickMarkSkip val="1"/>
        <c:noMultiLvlLbl val="0"/>
      </c:catAx>
      <c:valAx>
        <c:axId val="96906624"/>
        <c:scaling>
          <c:orientation val="minMax"/>
          <c:max val="7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6905088"/>
        <c:crosses val="autoZero"/>
        <c:crossBetween val="between"/>
      </c:valAx>
      <c:serAx>
        <c:axId val="94615744"/>
        <c:scaling>
          <c:orientation val="minMax"/>
        </c:scaling>
        <c:delete val="1"/>
        <c:axPos val="b"/>
        <c:majorTickMark val="out"/>
        <c:minorTickMark val="none"/>
        <c:tickLblPos val="none"/>
        <c:crossAx val="96906624"/>
        <c:crosses val="autoZero"/>
      </c:serAx>
      <c:spPr>
        <a:noFill/>
        <a:ln w="25400">
          <a:noFill/>
        </a:ln>
      </c:spPr>
    </c:plotArea>
    <c:legend>
      <c:legendPos val="tr"/>
      <c:layout>
        <c:manualLayout>
          <c:xMode val="edge"/>
          <c:yMode val="edge"/>
          <c:x val="0.5767626859142605"/>
          <c:y val="0.15174496937882767"/>
          <c:w val="0.4077051745777287"/>
          <c:h val="7.0491206715102686E-2"/>
        </c:manualLayout>
      </c:layout>
      <c:overlay val="0"/>
      <c:txPr>
        <a:bodyPr/>
        <a:lstStyle/>
        <a:p>
          <a:pPr>
            <a:defRPr sz="1600" baseline="0"/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9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5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Безвозмездные поступления (тыс. руб.)</a:t>
            </a:r>
          </a:p>
        </c:rich>
      </c:tx>
      <c:layout>
        <c:manualLayout>
          <c:xMode val="edge"/>
          <c:yMode val="edge"/>
          <c:x val="0.31765740924983676"/>
          <c:y val="1.492275291935813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365521794775462E-2"/>
          <c:y val="6.9361277445109809E-2"/>
          <c:w val="0.92085061183070271"/>
          <c:h val="0.820252886420838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'4Безвозмездные поступления'!$B$4</c:f>
              <c:strCache>
                <c:ptCount val="1"/>
                <c:pt idx="0">
                  <c:v>Исполнено 2020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4.4621609798775157E-3"/>
                  <c:y val="9.315106445027697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5A5-49B9-A446-9C35EE089773}"/>
                </c:ext>
              </c:extLst>
            </c:dLbl>
            <c:dLbl>
              <c:idx val="1"/>
              <c:layout>
                <c:manualLayout>
                  <c:x val="-2.0457282323477283E-2"/>
                  <c:y val="2.395209580838323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5A5-49B9-A446-9C35EE089773}"/>
                </c:ext>
              </c:extLst>
            </c:dLbl>
            <c:dLbl>
              <c:idx val="2"/>
              <c:layout>
                <c:manualLayout>
                  <c:x val="-1.7512133476540362E-2"/>
                  <c:y val="8.962075848303399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5A5-49B9-A446-9C35EE089773}"/>
                </c:ext>
              </c:extLst>
            </c:dLbl>
            <c:dLbl>
              <c:idx val="3"/>
              <c:layout>
                <c:manualLayout>
                  <c:x val="-1.5094779819189275E-2"/>
                  <c:y val="1.443616703600672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5A5-49B9-A446-9C35EE089773}"/>
                </c:ext>
              </c:extLst>
            </c:dLbl>
            <c:dLbl>
              <c:idx val="4"/>
              <c:layout>
                <c:manualLayout>
                  <c:x val="-1.8290003722434424E-2"/>
                  <c:y val="2.280541279645435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5A5-49B9-A446-9C35EE089773}"/>
                </c:ext>
              </c:extLst>
            </c:dLbl>
            <c:dLbl>
              <c:idx val="5"/>
              <c:layout>
                <c:manualLayout>
                  <c:x val="-1.5433217228471238E-2"/>
                  <c:y val="-2.836891351600479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5A5-49B9-A446-9C35EE089773}"/>
                </c:ext>
              </c:extLst>
            </c:dLbl>
            <c:dLbl>
              <c:idx val="6"/>
              <c:layout>
                <c:manualLayout>
                  <c:x val="-7.1138423017581571E-3"/>
                  <c:y val="-8.620554167256044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5A5-49B9-A446-9C35EE089773}"/>
                </c:ext>
              </c:extLst>
            </c:dLbl>
            <c:dLbl>
              <c:idx val="7"/>
              <c:layout>
                <c:manualLayout>
                  <c:x val="-3.442074788403418E-4"/>
                  <c:y val="-2.285492008109758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5A5-49B9-A446-9C35EE089773}"/>
                </c:ext>
              </c:extLst>
            </c:dLbl>
            <c:dLbl>
              <c:idx val="8"/>
              <c:layout>
                <c:manualLayout>
                  <c:x val="3.8013918124520959E-3"/>
                  <c:y val="-3.541185345843745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5A5-49B9-A446-9C35EE089773}"/>
                </c:ext>
              </c:extLst>
            </c:dLbl>
            <c:dLbl>
              <c:idx val="9"/>
              <c:layout>
                <c:manualLayout>
                  <c:xMode val="edge"/>
                  <c:yMode val="edge"/>
                  <c:x val="0.91588785046728971"/>
                  <c:y val="0.8068862275449101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5A5-49B9-A446-9C35EE089773}"/>
                </c:ext>
              </c:extLst>
            </c:dLbl>
            <c:spPr>
              <a:solidFill>
                <a:schemeClr val="bg1"/>
              </a:solidFill>
              <a:ln w="25400">
                <a:noFill/>
              </a:ln>
            </c:spPr>
            <c:txPr>
              <a:bodyPr rot="-1800000" vert="horz"/>
              <a:lstStyle/>
              <a:p>
                <a:pPr algn="ctr"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'4Безвозмездные поступления'!$A$5:$A$11</c:f>
              <c:strCache>
                <c:ptCount val="7"/>
                <c:pt idx="0">
                  <c:v>Безвозмездные поступления, всего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Дотация на выравн. бюдж. обеспечен.</c:v>
                </c:pt>
                <c:pt idx="4">
                  <c:v>Дотация на обеспеч. сбаланс. бюджета</c:v>
                </c:pt>
                <c:pt idx="5">
                  <c:v>Прочие дотации</c:v>
                </c:pt>
                <c:pt idx="6">
                  <c:v>Иные МБТ</c:v>
                </c:pt>
              </c:strCache>
            </c:strRef>
          </c:cat>
          <c:val>
            <c:numRef>
              <c:f>'4Безвозмездные поступления'!$B$5:$B$11</c:f>
              <c:numCache>
                <c:formatCode>#,##0.00</c:formatCode>
                <c:ptCount val="7"/>
                <c:pt idx="0">
                  <c:v>455975.22</c:v>
                </c:pt>
                <c:pt idx="1">
                  <c:v>111585.73</c:v>
                </c:pt>
                <c:pt idx="2">
                  <c:v>193256.44</c:v>
                </c:pt>
                <c:pt idx="3">
                  <c:v>86280.37</c:v>
                </c:pt>
                <c:pt idx="4">
                  <c:v>37793.07</c:v>
                </c:pt>
                <c:pt idx="5">
                  <c:v>89.19</c:v>
                </c:pt>
                <c:pt idx="6">
                  <c:v>27619.41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5A5-49B9-A446-9C35EE089773}"/>
            </c:ext>
          </c:extLst>
        </c:ser>
        <c:ser>
          <c:idx val="1"/>
          <c:order val="1"/>
          <c:tx>
            <c:strRef>
              <c:f>'4Безвозмездные поступления'!$C$4</c:f>
              <c:strCache>
                <c:ptCount val="1"/>
                <c:pt idx="0">
                  <c:v>Исполнено 2021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0124125109361333E-2"/>
                  <c:y val="1.596267133275007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5A5-49B9-A446-9C35EE089773}"/>
                </c:ext>
              </c:extLst>
            </c:dLbl>
            <c:dLbl>
              <c:idx val="1"/>
              <c:layout>
                <c:manualLayout>
                  <c:x val="1.5204224133229959E-2"/>
                  <c:y val="1.142596696371037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5A5-49B9-A446-9C35EE089773}"/>
                </c:ext>
              </c:extLst>
            </c:dLbl>
            <c:dLbl>
              <c:idx val="2"/>
              <c:layout>
                <c:manualLayout>
                  <c:x val="1.8384653137869963E-2"/>
                  <c:y val="3.527747654297705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5A5-49B9-A446-9C35EE089773}"/>
                </c:ext>
              </c:extLst>
            </c:dLbl>
            <c:dLbl>
              <c:idx val="3"/>
              <c:layout>
                <c:manualLayout>
                  <c:x val="2.9719347412196798E-2"/>
                  <c:y val="5.661275873449950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5A5-49B9-A446-9C35EE089773}"/>
                </c:ext>
              </c:extLst>
            </c:dLbl>
            <c:dLbl>
              <c:idx val="4"/>
              <c:layout>
                <c:manualLayout>
                  <c:x val="2.2555866153587172E-2"/>
                  <c:y val="4.19350275826300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5A5-49B9-A446-9C35EE089773}"/>
                </c:ext>
              </c:extLst>
            </c:dLbl>
            <c:dLbl>
              <c:idx val="5"/>
              <c:layout>
                <c:manualLayout>
                  <c:x val="-9.3529319152112593E-3"/>
                  <c:y val="-1.574960315589302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5A5-49B9-A446-9C35EE089773}"/>
                </c:ext>
              </c:extLst>
            </c:dLbl>
            <c:dLbl>
              <c:idx val="6"/>
              <c:layout>
                <c:manualLayout>
                  <c:x val="1.5750212795216319E-2"/>
                  <c:y val="5.502223898659378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5A5-49B9-A446-9C35EE089773}"/>
                </c:ext>
              </c:extLst>
            </c:dLbl>
            <c:dLbl>
              <c:idx val="7"/>
              <c:layout>
                <c:manualLayout>
                  <c:x val="1.2489980914952903E-2"/>
                  <c:y val="6.810945039055769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A5A5-49B9-A446-9C35EE089773}"/>
                </c:ext>
              </c:extLst>
            </c:dLbl>
            <c:dLbl>
              <c:idx val="8"/>
              <c:layout>
                <c:manualLayout>
                  <c:x val="2.0589666257980858E-2"/>
                  <c:y val="1.810866456064319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A5A5-49B9-A446-9C35EE089773}"/>
                </c:ext>
              </c:extLst>
            </c:dLbl>
            <c:dLbl>
              <c:idx val="9"/>
              <c:layout>
                <c:manualLayout>
                  <c:xMode val="edge"/>
                  <c:yMode val="edge"/>
                  <c:x val="0.94018691588785019"/>
                  <c:y val="0.7724550898203592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A5A5-49B9-A446-9C35EE089773}"/>
                </c:ext>
              </c:extLst>
            </c:dLbl>
            <c:spPr>
              <a:solidFill>
                <a:schemeClr val="bg1"/>
              </a:solidFill>
              <a:ln w="25400">
                <a:noFill/>
              </a:ln>
            </c:spPr>
            <c:txPr>
              <a:bodyPr rot="-1800000" vert="horz"/>
              <a:lstStyle/>
              <a:p>
                <a:pPr algn="ctr"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'4Безвозмездные поступления'!$A$5:$A$11</c:f>
              <c:strCache>
                <c:ptCount val="7"/>
                <c:pt idx="0">
                  <c:v>Безвозмездные поступления, всего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Дотация на выравн. бюдж. обеспечен.</c:v>
                </c:pt>
                <c:pt idx="4">
                  <c:v>Дотация на обеспеч. сбаланс. бюджета</c:v>
                </c:pt>
                <c:pt idx="5">
                  <c:v>Прочие дотации</c:v>
                </c:pt>
                <c:pt idx="6">
                  <c:v>Иные МБТ</c:v>
                </c:pt>
              </c:strCache>
            </c:strRef>
          </c:cat>
          <c:val>
            <c:numRef>
              <c:f>'4Безвозмездные поступления'!$C$5:$C$11</c:f>
              <c:numCache>
                <c:formatCode>#,##0.00</c:formatCode>
                <c:ptCount val="7"/>
                <c:pt idx="0">
                  <c:v>415171.95</c:v>
                </c:pt>
                <c:pt idx="1">
                  <c:v>71966.850000000006</c:v>
                </c:pt>
                <c:pt idx="2">
                  <c:v>199963.97</c:v>
                </c:pt>
                <c:pt idx="3">
                  <c:v>91780.79</c:v>
                </c:pt>
                <c:pt idx="4">
                  <c:v>30345.200000000001</c:v>
                </c:pt>
                <c:pt idx="5">
                  <c:v>0</c:v>
                </c:pt>
                <c:pt idx="6">
                  <c:v>21506.240000000002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A5A5-49B9-A446-9C35EE0897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29028480"/>
        <c:axId val="129070208"/>
      </c:barChart>
      <c:catAx>
        <c:axId val="1290284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29070208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129070208"/>
        <c:scaling>
          <c:orientation val="minMax"/>
          <c:max val="50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9028480"/>
        <c:crosses val="autoZero"/>
        <c:crossBetween val="between"/>
        <c:majorUnit val="50000"/>
      </c:valAx>
      <c:spPr>
        <a:solidFill>
          <a:srgbClr val="CC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1043230533683288"/>
          <c:y val="6.9971128608923891E-2"/>
          <c:w val="0.26653685476815397"/>
          <c:h val="7.3586176727909E-2"/>
        </c:manualLayout>
      </c:layout>
      <c:overlay val="0"/>
      <c:spPr>
        <a:solidFill>
          <a:srgbClr val="CCFFFF"/>
        </a:solidFill>
        <a:ln w="3175">
          <a:noFill/>
          <a:prstDash val="solid"/>
        </a:ln>
      </c:spPr>
      <c:txPr>
        <a:bodyPr/>
        <a:lstStyle/>
        <a:p>
          <a:pPr>
            <a:defRPr sz="154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6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2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 Исполнено </a:t>
            </a:r>
            <a:r>
              <a:rPr lang="ru-RU" sz="165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2021 г.</a:t>
            </a:r>
            <a:r>
              <a:rPr lang="ru-RU" sz="142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</a:p>
        </c:rich>
      </c:tx>
      <c:layout>
        <c:manualLayout>
          <c:xMode val="edge"/>
          <c:yMode val="edge"/>
          <c:x val="0.26497698998387553"/>
          <c:y val="9.7719869706840452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2759540377403895"/>
          <c:y val="0.42723226684028937"/>
          <c:w val="0.64950557849781354"/>
          <c:h val="0.53420195439739415"/>
        </c:manualLayout>
      </c:layout>
      <c:pieChart>
        <c:varyColors val="1"/>
        <c:ser>
          <c:idx val="0"/>
          <c:order val="0"/>
          <c:tx>
            <c:strRef>
              <c:f>'5Структура доходов'!$E$4</c:f>
              <c:strCache>
                <c:ptCount val="1"/>
                <c:pt idx="0">
                  <c:v>исполнено 2021 г.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8EE1-4C91-B2F9-4AB72436BC63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8EE1-4C91-B2F9-4AB72436BC63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8EE1-4C91-B2F9-4AB72436BC63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8EE1-4C91-B2F9-4AB72436BC63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8EE1-4C91-B2F9-4AB72436BC63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8EE1-4C91-B2F9-4AB72436BC63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8EE1-4C91-B2F9-4AB72436BC63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8EE1-4C91-B2F9-4AB72436BC63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8EE1-4C91-B2F9-4AB72436BC63}"/>
              </c:ext>
            </c:extLst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8EE1-4C91-B2F9-4AB72436BC63}"/>
              </c:ext>
            </c:extLst>
          </c:dPt>
          <c:dPt>
            <c:idx val="10"/>
            <c:bubble3D val="0"/>
            <c:spPr>
              <a:solidFill>
                <a:srgbClr val="99CC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8EE1-4C91-B2F9-4AB72436BC63}"/>
              </c:ext>
            </c:extLst>
          </c:dPt>
          <c:dPt>
            <c:idx val="11"/>
            <c:bubble3D val="0"/>
            <c:spPr>
              <a:solidFill>
                <a:srgbClr val="70AD47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8EE1-4C91-B2F9-4AB72436BC63}"/>
              </c:ext>
            </c:extLst>
          </c:dPt>
          <c:dLbls>
            <c:dLbl>
              <c:idx val="0"/>
              <c:layout>
                <c:manualLayout>
                  <c:x val="-8.126509390361257E-2"/>
                  <c:y val="-0.1538919881627758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79,86%</a:t>
                    </a:r>
                  </a:p>
                  <a:p>
                    <a:r>
                      <a:rPr lang="en-US"/>
                      <a:t>( + 2,91%)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EE1-4C91-B2F9-4AB72436BC63}"/>
                </c:ext>
              </c:extLst>
            </c:dLbl>
            <c:dLbl>
              <c:idx val="1"/>
              <c:layout>
                <c:manualLayout>
                  <c:x val="-7.1622141332408129E-2"/>
                  <c:y val="2.287808273167133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5,83%</a:t>
                    </a:r>
                  </a:p>
                  <a:p>
                    <a:r>
                      <a:rPr lang="en-US"/>
                      <a:t>( - 0,04%)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EE1-4C91-B2F9-4AB72436BC63}"/>
                </c:ext>
              </c:extLst>
            </c:dLbl>
            <c:dLbl>
              <c:idx val="2"/>
              <c:layout>
                <c:manualLayout>
                  <c:x val="-0.15407290668203444"/>
                  <c:y val="-1.64631497740098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2,44%</a:t>
                    </a:r>
                  </a:p>
                  <a:p>
                    <a:r>
                      <a:rPr lang="en-US"/>
                      <a:t>( + 1,55%)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EE1-4C91-B2F9-4AB72436BC63}"/>
                </c:ext>
              </c:extLst>
            </c:dLbl>
            <c:dLbl>
              <c:idx val="3"/>
              <c:layout>
                <c:manualLayout>
                  <c:x val="-9.8957619095223284E-2"/>
                  <c:y val="-7.054346641174648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1,02%</a:t>
                    </a:r>
                  </a:p>
                  <a:p>
                    <a:r>
                      <a:rPr lang="en-US"/>
                      <a:t>( - 4,71%)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EE1-4C91-B2F9-4AB72436BC63}"/>
                </c:ext>
              </c:extLst>
            </c:dLbl>
            <c:dLbl>
              <c:idx val="4"/>
              <c:layout>
                <c:manualLayout>
                  <c:x val="-0.11400139956366545"/>
                  <c:y val="-0.1322259398086421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1,15%</a:t>
                    </a:r>
                  </a:p>
                  <a:p>
                    <a:r>
                      <a:rPr lang="en-US" dirty="0"/>
                      <a:t>(- 0,63%)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EE1-4C91-B2F9-4AB72436BC63}"/>
                </c:ext>
              </c:extLst>
            </c:dLbl>
            <c:dLbl>
              <c:idx val="5"/>
              <c:layout>
                <c:manualLayout>
                  <c:x val="-4.2719622705862305E-2"/>
                  <c:y val="-0.19621929846628608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1,46%</a:t>
                    </a:r>
                  </a:p>
                  <a:p>
                    <a:r>
                      <a:rPr lang="en-US"/>
                      <a:t>( + 1,30%)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EE1-4C91-B2F9-4AB72436BC63}"/>
                </c:ext>
              </c:extLst>
            </c:dLbl>
            <c:dLbl>
              <c:idx val="6"/>
              <c:layout>
                <c:manualLayout>
                  <c:x val="1.6683504554462443E-2"/>
                  <c:y val="-0.2643121766328731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1,92%</a:t>
                    </a:r>
                  </a:p>
                  <a:p>
                    <a:r>
                      <a:rPr lang="en-US"/>
                      <a:t>( + 0,31%)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EE1-4C91-B2F9-4AB72436BC63}"/>
                </c:ext>
              </c:extLst>
            </c:dLbl>
            <c:dLbl>
              <c:idx val="7"/>
              <c:layout>
                <c:manualLayout>
                  <c:x val="0.12849311685180509"/>
                  <c:y val="-0.2236629686464911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1,55%</a:t>
                    </a:r>
                  </a:p>
                  <a:p>
                    <a:r>
                      <a:rPr lang="en-US"/>
                      <a:t>( - 0,42%)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EE1-4C91-B2F9-4AB72436BC63}"/>
                </c:ext>
              </c:extLst>
            </c:dLbl>
            <c:dLbl>
              <c:idx val="8"/>
              <c:layout>
                <c:manualLayout>
                  <c:x val="0.19412065650120838"/>
                  <c:y val="-0.1604729440768785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2,09%</a:t>
                    </a:r>
                  </a:p>
                  <a:p>
                    <a:r>
                      <a:rPr lang="en-US"/>
                      <a:t>( - 0,57%)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EE1-4C91-B2F9-4AB72436BC63}"/>
                </c:ext>
              </c:extLst>
            </c:dLbl>
            <c:dLbl>
              <c:idx val="9"/>
              <c:layout>
                <c:manualLayout>
                  <c:x val="0.1753603876438522"/>
                  <c:y val="-6.935238526494093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0,04%</a:t>
                    </a:r>
                  </a:p>
                  <a:p>
                    <a:r>
                      <a:rPr lang="en-US"/>
                      <a:t>( - 0,01%)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EE1-4C91-B2F9-4AB72436BC63}"/>
                </c:ext>
              </c:extLst>
            </c:dLbl>
            <c:dLbl>
              <c:idx val="10"/>
              <c:layout>
                <c:manualLayout>
                  <c:x val="0.22264470488612392"/>
                  <c:y val="-1.277452139568812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2,03%</a:t>
                    </a:r>
                  </a:p>
                  <a:p>
                    <a:r>
                      <a:rPr lang="en-US"/>
                      <a:t>( + 0,19%)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EE1-4C91-B2F9-4AB72436BC63}"/>
                </c:ext>
              </c:extLst>
            </c:dLbl>
            <c:dLbl>
              <c:idx val="11"/>
              <c:layout>
                <c:manualLayout>
                  <c:x val="0.18430536362192973"/>
                  <c:y val="5.597628571188985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0,63%</a:t>
                    </a:r>
                  </a:p>
                  <a:p>
                    <a:r>
                      <a:rPr lang="en-US"/>
                      <a:t>( + 0,52%)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EE1-4C91-B2F9-4AB72436BC6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'5Структура доходов'!$D$5:$D$16</c:f>
              <c:strCache>
                <c:ptCount val="12"/>
                <c:pt idx="0">
                  <c:v>НДФЛ</c:v>
                </c:pt>
                <c:pt idx="1">
                  <c:v>Налоги на товары (акцизы)</c:v>
                </c:pt>
                <c:pt idx="2">
                  <c:v>УСНО</c:v>
                </c:pt>
                <c:pt idx="3">
                  <c:v>ЕНВД</c:v>
                </c:pt>
                <c:pt idx="4">
                  <c:v>Единый сельхозналог</c:v>
                </c:pt>
                <c:pt idx="5">
                  <c:v>Патентная система</c:v>
                </c:pt>
                <c:pt idx="6">
                  <c:v>Госпошлина</c:v>
                </c:pt>
                <c:pt idx="7">
                  <c:v>Доходы от использования имущества </c:v>
                </c:pt>
                <c:pt idx="8">
                  <c:v>Штрафы</c:v>
                </c:pt>
                <c:pt idx="9">
                  <c:v>Платежи при пользовании природными ресурсами  </c:v>
                </c:pt>
                <c:pt idx="10">
                  <c:v>Доходы от оказания платных услуг</c:v>
                </c:pt>
                <c:pt idx="11">
                  <c:v>Доходы от продажи материальных и нематериальных активов </c:v>
                </c:pt>
              </c:strCache>
            </c:strRef>
          </c:cat>
          <c:val>
            <c:numRef>
              <c:f>'5Структура доходов'!$E$5:$E$16</c:f>
              <c:numCache>
                <c:formatCode>0.00%</c:formatCode>
                <c:ptCount val="12"/>
                <c:pt idx="0">
                  <c:v>0.79859999999999998</c:v>
                </c:pt>
                <c:pt idx="1">
                  <c:v>5.8288844065135785E-2</c:v>
                </c:pt>
                <c:pt idx="2">
                  <c:v>2.4413878353308327E-2</c:v>
                </c:pt>
                <c:pt idx="3">
                  <c:v>1.0207158021383828E-2</c:v>
                </c:pt>
                <c:pt idx="4">
                  <c:v>1.1465864968804635E-2</c:v>
                </c:pt>
                <c:pt idx="5">
                  <c:v>1.4645608940456745E-2</c:v>
                </c:pt>
                <c:pt idx="6">
                  <c:v>1.9156208669948674E-2</c:v>
                </c:pt>
                <c:pt idx="7">
                  <c:v>1.5495306080336004E-2</c:v>
                </c:pt>
                <c:pt idx="8">
                  <c:v>2.0854203942302939E-2</c:v>
                </c:pt>
                <c:pt idx="9">
                  <c:v>3.6554064890959861E-4</c:v>
                </c:pt>
                <c:pt idx="10">
                  <c:v>2.0286007077978178E-2</c:v>
                </c:pt>
                <c:pt idx="11">
                  <c:v>6.3045269381373911E-3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EE1-4C91-B2F9-4AB72436BC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5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2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Исполнено </a:t>
            </a:r>
            <a:r>
              <a:rPr lang="ru-RU" sz="165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2020 г.</a:t>
            </a:r>
          </a:p>
        </c:rich>
      </c:tx>
      <c:layout>
        <c:manualLayout>
          <c:xMode val="edge"/>
          <c:yMode val="edge"/>
          <c:x val="0.37607989679256199"/>
          <c:y val="3.8767309116647053E-4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35003514205832548"/>
          <c:y val="0.42098830294486139"/>
          <c:w val="0.62168476023297115"/>
          <c:h val="0.5458239427872571"/>
        </c:manualLayout>
      </c:layout>
      <c:pieChart>
        <c:varyColors val="1"/>
        <c:ser>
          <c:idx val="0"/>
          <c:order val="0"/>
          <c:tx>
            <c:strRef>
              <c:f>'5Структура доходов'!$B$4</c:f>
              <c:strCache>
                <c:ptCount val="1"/>
                <c:pt idx="0">
                  <c:v>исполнено 2020 г.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B9FF-4703-80FD-C7DAF5BF9C64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9FF-4703-80FD-C7DAF5BF9C64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B9FF-4703-80FD-C7DAF5BF9C64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9FF-4703-80FD-C7DAF5BF9C64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B9FF-4703-80FD-C7DAF5BF9C64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9FF-4703-80FD-C7DAF5BF9C64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B9FF-4703-80FD-C7DAF5BF9C64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9FF-4703-80FD-C7DAF5BF9C64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B9FF-4703-80FD-C7DAF5BF9C64}"/>
              </c:ext>
            </c:extLst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B9FF-4703-80FD-C7DAF5BF9C64}"/>
              </c:ext>
            </c:extLst>
          </c:dPt>
          <c:dPt>
            <c:idx val="10"/>
            <c:bubble3D val="0"/>
            <c:spPr>
              <a:solidFill>
                <a:srgbClr val="99CC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B9FF-4703-80FD-C7DAF5BF9C64}"/>
              </c:ext>
            </c:extLst>
          </c:dPt>
          <c:dPt>
            <c:idx val="11"/>
            <c:bubble3D val="0"/>
            <c:spPr>
              <a:solidFill>
                <a:srgbClr val="70AD47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B9FF-4703-80FD-C7DAF5BF9C64}"/>
              </c:ext>
            </c:extLst>
          </c:dPt>
          <c:dLbls>
            <c:dLbl>
              <c:idx val="0"/>
              <c:layout>
                <c:manualLayout>
                  <c:x val="-9.89502012944002E-2"/>
                  <c:y val="-0.1579931052752859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9FF-4703-80FD-C7DAF5BF9C64}"/>
                </c:ext>
              </c:extLst>
            </c:dLbl>
            <c:dLbl>
              <c:idx val="1"/>
              <c:layout>
                <c:manualLayout>
                  <c:x val="2.6038506193015187E-2"/>
                  <c:y val="-1.37364079490063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9FF-4703-80FD-C7DAF5BF9C64}"/>
                </c:ext>
              </c:extLst>
            </c:dLbl>
            <c:dLbl>
              <c:idx val="2"/>
              <c:layout>
                <c:manualLayout>
                  <c:x val="-5.4046451740702238E-2"/>
                  <c:y val="-2.316221835906870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9FF-4703-80FD-C7DAF5BF9C64}"/>
                </c:ext>
              </c:extLst>
            </c:dLbl>
            <c:dLbl>
              <c:idx val="3"/>
              <c:layout>
                <c:manualLayout>
                  <c:x val="-8.7250257239857562E-2"/>
                  <c:y val="-6.354722705116407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9FF-4703-80FD-C7DAF5BF9C64}"/>
                </c:ext>
              </c:extLst>
            </c:dLbl>
            <c:dLbl>
              <c:idx val="4"/>
              <c:layout>
                <c:manualLayout>
                  <c:x val="-0.17235235532665336"/>
                  <c:y val="-0.13733306064014725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9FF-4703-80FD-C7DAF5BF9C64}"/>
                </c:ext>
              </c:extLst>
            </c:dLbl>
            <c:dLbl>
              <c:idx val="5"/>
              <c:layout>
                <c:manualLayout>
                  <c:x val="-0.10368983751244931"/>
                  <c:y val="-0.1776928452125302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9FF-4703-80FD-C7DAF5BF9C64}"/>
                </c:ext>
              </c:extLst>
            </c:dLbl>
            <c:dLbl>
              <c:idx val="6"/>
              <c:layout>
                <c:manualLayout>
                  <c:x val="2.858350253388138E-2"/>
                  <c:y val="-0.1913310836145481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9FF-4703-80FD-C7DAF5BF9C64}"/>
                </c:ext>
              </c:extLst>
            </c:dLbl>
            <c:dLbl>
              <c:idx val="7"/>
              <c:layout>
                <c:manualLayout>
                  <c:x val="0.14208576129241712"/>
                  <c:y val="-0.1906888911613321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9FF-4703-80FD-C7DAF5BF9C64}"/>
                </c:ext>
              </c:extLst>
            </c:dLbl>
            <c:dLbl>
              <c:idx val="8"/>
              <c:layout>
                <c:manualLayout>
                  <c:x val="0.15264013381975058"/>
                  <c:y val="-0.14321795002897375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9FF-4703-80FD-C7DAF5BF9C64}"/>
                </c:ext>
              </c:extLst>
            </c:dLbl>
            <c:dLbl>
              <c:idx val="9"/>
              <c:layout>
                <c:manualLayout>
                  <c:x val="0.12940942130661351"/>
                  <c:y val="-9.766745065957667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9FF-4703-80FD-C7DAF5BF9C64}"/>
                </c:ext>
              </c:extLst>
            </c:dLbl>
            <c:dLbl>
              <c:idx val="10"/>
              <c:layout>
                <c:manualLayout>
                  <c:x val="0.12317711858344751"/>
                  <c:y val="-5.298224085625664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9FF-4703-80FD-C7DAF5BF9C64}"/>
                </c:ext>
              </c:extLst>
            </c:dLbl>
            <c:dLbl>
              <c:idx val="11"/>
              <c:layout>
                <c:manualLayout>
                  <c:x val="0.19955496129021608"/>
                  <c:y val="-3.187851518560181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9FF-4703-80FD-C7DAF5BF9C64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'5Структура доходов'!$A$5:$A$16</c:f>
              <c:strCache>
                <c:ptCount val="12"/>
                <c:pt idx="0">
                  <c:v>НДФЛ</c:v>
                </c:pt>
                <c:pt idx="1">
                  <c:v>Налоги на товары (акцизы)</c:v>
                </c:pt>
                <c:pt idx="2">
                  <c:v>УСНО</c:v>
                </c:pt>
                <c:pt idx="3">
                  <c:v>ЕНВД</c:v>
                </c:pt>
                <c:pt idx="4">
                  <c:v>Единый сельхозналог</c:v>
                </c:pt>
                <c:pt idx="5">
                  <c:v>Патентная система</c:v>
                </c:pt>
                <c:pt idx="6">
                  <c:v>Госпошлина</c:v>
                </c:pt>
                <c:pt idx="7">
                  <c:v>Доходы от использования имущества </c:v>
                </c:pt>
                <c:pt idx="8">
                  <c:v>Штрафы</c:v>
                </c:pt>
                <c:pt idx="9">
                  <c:v>Платежи при пользовании природ. ресурсами  </c:v>
                </c:pt>
                <c:pt idx="10">
                  <c:v>Доходы от оказания платных услуг</c:v>
                </c:pt>
                <c:pt idx="11">
                  <c:v>Доходы от продажи материальных и нематериаль. активов </c:v>
                </c:pt>
              </c:strCache>
            </c:strRef>
          </c:cat>
          <c:val>
            <c:numRef>
              <c:f>'5Структура доходов'!$B$5:$B$16</c:f>
              <c:numCache>
                <c:formatCode>0.00%</c:formatCode>
                <c:ptCount val="12"/>
                <c:pt idx="0">
                  <c:v>0.76949999999999996</c:v>
                </c:pt>
                <c:pt idx="1">
                  <c:v>6.2300000000000001E-2</c:v>
                </c:pt>
                <c:pt idx="2">
                  <c:v>8.8999999999999999E-3</c:v>
                </c:pt>
                <c:pt idx="3">
                  <c:v>5.7299999999999997E-2</c:v>
                </c:pt>
                <c:pt idx="4">
                  <c:v>1.78E-2</c:v>
                </c:pt>
                <c:pt idx="5">
                  <c:v>1.6000000000000001E-3</c:v>
                </c:pt>
                <c:pt idx="6">
                  <c:v>1.61E-2</c:v>
                </c:pt>
                <c:pt idx="7">
                  <c:v>1.9699999999999999E-2</c:v>
                </c:pt>
                <c:pt idx="8">
                  <c:v>2.6599999999999999E-2</c:v>
                </c:pt>
                <c:pt idx="9">
                  <c:v>5.0000000000000001E-4</c:v>
                </c:pt>
                <c:pt idx="10">
                  <c:v>1.84E-2</c:v>
                </c:pt>
                <c:pt idx="11">
                  <c:v>1.1000000000000001E-3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9FF-4703-80FD-C7DAF5BF9C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1.0482236112238547E-2"/>
          <c:y val="1.5692640692640692E-2"/>
          <c:w val="0.23041437346104943"/>
          <c:h val="0.97294440467668863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735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3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Исполнено 2021 год</a:t>
            </a:r>
          </a:p>
        </c:rich>
      </c:tx>
      <c:layout>
        <c:manualLayout>
          <c:xMode val="edge"/>
          <c:yMode val="edge"/>
          <c:x val="0.25968949636012478"/>
          <c:y val="1.758741730765347E-4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1426484425295892E-2"/>
          <c:y val="0.15874323320804876"/>
          <c:w val="0.91361373324726602"/>
          <c:h val="0.77383675798221618"/>
        </c:manualLayout>
      </c:layout>
      <c:pieChart>
        <c:varyColors val="1"/>
        <c:ser>
          <c:idx val="0"/>
          <c:order val="0"/>
          <c:tx>
            <c:strRef>
              <c:f>'6Структура всех доходов '!$C$4</c:f>
              <c:strCache>
                <c:ptCount val="1"/>
                <c:pt idx="0">
                  <c:v>Исполнено 2021 год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3366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6702-439D-ABF7-D40356905A4B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6702-439D-ABF7-D40356905A4B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6702-439D-ABF7-D40356905A4B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6702-439D-ABF7-D40356905A4B}"/>
              </c:ext>
            </c:extLst>
          </c:dPt>
          <c:dPt>
            <c:idx val="4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6702-439D-ABF7-D40356905A4B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6702-439D-ABF7-D40356905A4B}"/>
              </c:ext>
            </c:extLst>
          </c:dPt>
          <c:dPt>
            <c:idx val="6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6702-439D-ABF7-D40356905A4B}"/>
              </c:ext>
            </c:extLst>
          </c:dPt>
          <c:dLbls>
            <c:dLbl>
              <c:idx val="0"/>
              <c:layout>
                <c:manualLayout>
                  <c:x val="-1.8001587510239565E-2"/>
                  <c:y val="-0.1811820124162394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18,20%
( + 2,23%)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702-439D-ABF7-D40356905A4B}"/>
                </c:ext>
              </c:extLst>
            </c:dLbl>
            <c:dLbl>
              <c:idx val="1"/>
              <c:layout>
                <c:manualLayout>
                  <c:x val="-4.4841809235917691E-2"/>
                  <c:y val="1.084465148192966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1,23%
(+ 0,02%)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702-439D-ABF7-D40356905A4B}"/>
                </c:ext>
              </c:extLst>
            </c:dLbl>
            <c:dLbl>
              <c:idx val="2"/>
              <c:layout>
                <c:manualLayout>
                  <c:x val="0.17049324023176349"/>
                  <c:y val="-0.11217082419807674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13,95%
( - 6,32%)</a:t>
                    </a:r>
                  </a:p>
                </c:rich>
              </c:tx>
              <c:spPr>
                <a:solidFill>
                  <a:schemeClr val="bg1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702-439D-ABF7-D40356905A4B}"/>
                </c:ext>
              </c:extLst>
            </c:dLbl>
            <c:dLbl>
              <c:idx val="3"/>
              <c:layout>
                <c:manualLayout>
                  <c:x val="0.20596156514918393"/>
                  <c:y val="0.1190218295883746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38,81%
( + 3,71%)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702-439D-ABF7-D40356905A4B}"/>
                </c:ext>
              </c:extLst>
            </c:dLbl>
            <c:dLbl>
              <c:idx val="4"/>
              <c:layout>
                <c:manualLayout>
                  <c:x val="-0.16509508245431584"/>
                  <c:y val="-3.777207193253678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23,71%
( + 1,16%)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702-439D-ABF7-D40356905A4B}"/>
                </c:ext>
              </c:extLst>
            </c:dLbl>
            <c:dLbl>
              <c:idx val="5"/>
              <c:layout>
                <c:manualLayout>
                  <c:x val="-5.3459119496855348E-2"/>
                  <c:y val="-3.031973526959897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4,18%
(- 0,84%)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702-439D-ABF7-D40356905A4B}"/>
                </c:ext>
              </c:extLst>
            </c:dLbl>
            <c:dLbl>
              <c:idx val="6"/>
              <c:layout>
                <c:manualLayout>
                  <c:x val="2.8855220683621455E-2"/>
                  <c:y val="5.938905086975004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-0,08%
(  0,04%)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702-439D-ABF7-D40356905A4B}"/>
                </c:ext>
              </c:extLst>
            </c:dLbl>
            <c:spPr>
              <a:solidFill>
                <a:srgbClr val="FFFFFF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'6Структура всех доходов '!$C$5:$C$11</c:f>
              <c:numCache>
                <c:formatCode>0.00%</c:formatCode>
                <c:ptCount val="7"/>
                <c:pt idx="0">
                  <c:v>0.182</c:v>
                </c:pt>
                <c:pt idx="1">
                  <c:v>1.23E-2</c:v>
                </c:pt>
                <c:pt idx="2">
                  <c:v>0.13950000000000001</c:v>
                </c:pt>
                <c:pt idx="3">
                  <c:v>0.3881</c:v>
                </c:pt>
                <c:pt idx="4">
                  <c:v>0.23710000000000001</c:v>
                </c:pt>
                <c:pt idx="5">
                  <c:v>4.1799999999999997E-2</c:v>
                </c:pt>
                <c:pt idx="6">
                  <c:v>-8.0000000000000004E-4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702-439D-ABF7-D40356905A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4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4038368598370183"/>
          <c:y val="6.3268501306452216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35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1899266251942257"/>
          <c:y val="0.12860324344690124"/>
          <c:w val="0.67829585736104347"/>
          <c:h val="0.77605405528302518"/>
        </c:manualLayout>
      </c:layout>
      <c:pieChart>
        <c:varyColors val="1"/>
        <c:ser>
          <c:idx val="0"/>
          <c:order val="0"/>
          <c:tx>
            <c:strRef>
              <c:f>'6Структура всех доходов '!$B$4</c:f>
              <c:strCache>
                <c:ptCount val="1"/>
                <c:pt idx="0">
                  <c:v>Исполнено 2020 год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3366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4899-4BF9-83FD-7B875A5D6354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4899-4BF9-83FD-7B875A5D6354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4899-4BF9-83FD-7B875A5D6354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4899-4BF9-83FD-7B875A5D6354}"/>
              </c:ext>
            </c:extLst>
          </c:dPt>
          <c:dPt>
            <c:idx val="4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4899-4BF9-83FD-7B875A5D6354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4899-4BF9-83FD-7B875A5D6354}"/>
              </c:ext>
            </c:extLst>
          </c:dPt>
          <c:dPt>
            <c:idx val="6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4899-4BF9-83FD-7B875A5D6354}"/>
              </c:ext>
            </c:extLst>
          </c:dPt>
          <c:dLbls>
            <c:dLbl>
              <c:idx val="0"/>
              <c:layout>
                <c:manualLayout>
                  <c:x val="4.2409640005119056E-2"/>
                  <c:y val="-0.1587216273756422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899-4BF9-83FD-7B875A5D6354}"/>
                </c:ext>
              </c:extLst>
            </c:dLbl>
            <c:dLbl>
              <c:idx val="1"/>
              <c:layout>
                <c:manualLayout>
                  <c:x val="-4.7407840966358611E-2"/>
                  <c:y val="4.261100615316756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899-4BF9-83FD-7B875A5D6354}"/>
                </c:ext>
              </c:extLst>
            </c:dLbl>
            <c:dLbl>
              <c:idx val="2"/>
              <c:layout>
                <c:manualLayout>
                  <c:x val="0.15396589961138588"/>
                  <c:y val="-0.1032556407167508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899-4BF9-83FD-7B875A5D6354}"/>
                </c:ext>
              </c:extLst>
            </c:dLbl>
            <c:dLbl>
              <c:idx val="3"/>
              <c:layout>
                <c:manualLayout>
                  <c:x val="2.6374900811817148E-2"/>
                  <c:y val="0.1414783129935808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899-4BF9-83FD-7B875A5D6354}"/>
                </c:ext>
              </c:extLst>
            </c:dLbl>
            <c:dLbl>
              <c:idx val="4"/>
              <c:layout>
                <c:manualLayout>
                  <c:x val="-0.12648160059767771"/>
                  <c:y val="-7.948087766495037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899-4BF9-83FD-7B875A5D6354}"/>
                </c:ext>
              </c:extLst>
            </c:dLbl>
            <c:dLbl>
              <c:idx val="5"/>
              <c:layout>
                <c:manualLayout>
                  <c:x val="6.8855903329271939E-2"/>
                  <c:y val="3.813768065284661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899-4BF9-83FD-7B875A5D6354}"/>
                </c:ext>
              </c:extLst>
            </c:dLbl>
            <c:dLbl>
              <c:idx val="6"/>
              <c:layout>
                <c:manualLayout>
                  <c:x val="-7.821752942298732E-2"/>
                  <c:y val="6.652470048216117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899-4BF9-83FD-7B875A5D6354}"/>
                </c:ext>
              </c:extLst>
            </c:dLbl>
            <c:spPr>
              <a:solidFill>
                <a:srgbClr val="FFFFFF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'6Структура всех доходов '!$A$5:$A$11</c:f>
              <c:strCache>
                <c:ptCount val="7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Субсидии</c:v>
                </c:pt>
                <c:pt idx="3">
                  <c:v>Субвенции</c:v>
                </c:pt>
                <c:pt idx="4">
                  <c:v>Дотации</c:v>
                </c:pt>
                <c:pt idx="5">
                  <c:v>Иные МБТ</c:v>
                </c:pt>
                <c:pt idx="6">
                  <c:v>Доходы от возврата отстатков</c:v>
                </c:pt>
              </c:strCache>
            </c:strRef>
          </c:cat>
          <c:val>
            <c:numRef>
              <c:f>'6Структура всех доходов '!$B$5:$B$11</c:f>
              <c:numCache>
                <c:formatCode>0.00%</c:formatCode>
                <c:ptCount val="7"/>
                <c:pt idx="0">
                  <c:v>0.15970000000000001</c:v>
                </c:pt>
                <c:pt idx="1">
                  <c:v>1.21E-2</c:v>
                </c:pt>
                <c:pt idx="2">
                  <c:v>0.20269999999999999</c:v>
                </c:pt>
                <c:pt idx="3">
                  <c:v>0.35099999999999998</c:v>
                </c:pt>
                <c:pt idx="4">
                  <c:v>0.22550000000000001</c:v>
                </c:pt>
                <c:pt idx="5">
                  <c:v>5.0200000000000002E-2</c:v>
                </c:pt>
                <c:pt idx="6">
                  <c:v>-1.1999999999999999E-3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899-4BF9-83FD-7B875A5D63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5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1.9379844961240314E-3"/>
          <c:y val="8.2039911308203997E-2"/>
          <c:w val="0.16860505808866913"/>
          <c:h val="0.7184042460324388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735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55"/>
      <c:rotY val="20"/>
      <c:depthPercent val="100"/>
      <c:rAngAx val="1"/>
    </c:view3D>
    <c:floor>
      <c:thickness val="0"/>
      <c:spPr>
        <a:solidFill>
          <a:srgbClr val="00FFFF"/>
        </a:solidFill>
        <a:ln w="3175">
          <a:solidFill>
            <a:srgbClr val="CCFFFF"/>
          </a:solidFill>
          <a:prstDash val="solid"/>
        </a:ln>
      </c:spPr>
    </c:floor>
    <c:sideWall>
      <c:thickness val="0"/>
      <c:spPr>
        <a:solidFill>
          <a:srgbClr val="CCFFFF"/>
        </a:solidFill>
        <a:ln w="12700">
          <a:solidFill>
            <a:srgbClr val="00FFFF"/>
          </a:solidFill>
          <a:prstDash val="solid"/>
        </a:ln>
      </c:spPr>
    </c:sideWall>
    <c:backWall>
      <c:thickness val="0"/>
      <c:spPr>
        <a:solidFill>
          <a:srgbClr val="CCFFFF"/>
        </a:solidFill>
        <a:ln w="12700">
          <a:solidFill>
            <a:srgbClr val="00FFFF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2004181483733548"/>
          <c:y val="9.7602739726027399E-2"/>
          <c:w val="0.85386264814730806"/>
          <c:h val="0.8613013698630135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'7 Расходы'!$A$4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00FF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AA74-444C-A0DA-9FB7A34BCB65}"/>
              </c:ext>
            </c:extLst>
          </c:dPt>
          <c:dLbls>
            <c:dLbl>
              <c:idx val="0"/>
              <c:layout>
                <c:manualLayout>
                  <c:x val="-4.8420089217987516E-2"/>
                  <c:y val="3.598622946104340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7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A74-444C-A0DA-9FB7A34BCB65}"/>
                </c:ext>
              </c:extLst>
            </c:dLbl>
            <c:dLbl>
              <c:idx val="1"/>
              <c:layout>
                <c:manualLayout>
                  <c:x val="0.11829330708661417"/>
                  <c:y val="5.8597258675998831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7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A74-444C-A0DA-9FB7A34BCB6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'7 Расходы'!$B$3:$C$3</c:f>
              <c:strCache>
                <c:ptCount val="2"/>
                <c:pt idx="0">
                  <c:v>Исполнено 2020 год</c:v>
                </c:pt>
                <c:pt idx="1">
                  <c:v>Исполнено 2021 год</c:v>
                </c:pt>
              </c:strCache>
            </c:strRef>
          </c:cat>
          <c:val>
            <c:numRef>
              <c:f>'7 Расходы'!$B$4:$C$4</c:f>
              <c:numCache>
                <c:formatCode>#,##0.00</c:formatCode>
                <c:ptCount val="2"/>
                <c:pt idx="0">
                  <c:v>550559.89</c:v>
                </c:pt>
                <c:pt idx="1">
                  <c:v>518323.31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A74-444C-A0DA-9FB7A34BCB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shape val="cone"/>
        <c:axId val="80202752"/>
        <c:axId val="94397184"/>
        <c:axId val="0"/>
      </c:bar3DChart>
      <c:catAx>
        <c:axId val="8020275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94397184"/>
        <c:crosses val="autoZero"/>
        <c:auto val="1"/>
        <c:lblAlgn val="ctr"/>
        <c:lblOffset val="100"/>
        <c:noMultiLvlLbl val="0"/>
      </c:catAx>
      <c:valAx>
        <c:axId val="94397184"/>
        <c:scaling>
          <c:orientation val="minMax"/>
          <c:max val="600000"/>
          <c:min val="100000"/>
        </c:scaling>
        <c:delete val="0"/>
        <c:axPos val="l"/>
        <c:majorGridlines>
          <c:spPr>
            <a:ln w="3175">
              <a:solidFill>
                <a:srgbClr val="3366FF"/>
              </a:solidFill>
              <a:prstDash val="sysDash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3366FF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020275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CCFFFF"/>
    </a:solidFill>
    <a:ln w="3175">
      <a:solidFill>
        <a:srgbClr val="000000"/>
      </a:solidFill>
      <a:prstDash val="solid"/>
    </a:ln>
  </c:spPr>
  <c:txPr>
    <a:bodyPr/>
    <a:lstStyle/>
    <a:p>
      <a:pPr>
        <a:defRPr sz="17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7061A9-F8B3-4FF6-B6D6-CF86D559BD1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E59B5B-385B-47D5-B987-EE4EF92FFAA9}">
      <dgm:prSet/>
      <dgm:spPr/>
      <dgm:t>
        <a:bodyPr/>
        <a:lstStyle/>
        <a:p>
          <a:pPr indent="457200" algn="just" rtl="0"/>
          <a:r>
            <a:rPr lang="ru-RU" dirty="0"/>
            <a:t>Общий объем расходов районного бюджета за 2021 год исполнен в сумме 518 323,31 тыс. рублей, что меньше объема расходов 2020 года на 5,86 % или на 32 236,58 тыс. рублей.</a:t>
          </a:r>
        </a:p>
      </dgm:t>
    </dgm:pt>
    <dgm:pt modelId="{7B2254B8-D46B-4EEC-AA46-EDF9024D7897}" type="parTrans" cxnId="{7232E7D4-A32A-4C24-A17D-75869ACDBDE5}">
      <dgm:prSet/>
      <dgm:spPr/>
      <dgm:t>
        <a:bodyPr/>
        <a:lstStyle/>
        <a:p>
          <a:endParaRPr lang="ru-RU"/>
        </a:p>
      </dgm:t>
    </dgm:pt>
    <dgm:pt modelId="{986C3173-AB14-4BDF-B35C-758360F453B8}" type="sibTrans" cxnId="{7232E7D4-A32A-4C24-A17D-75869ACDBDE5}">
      <dgm:prSet/>
      <dgm:spPr/>
      <dgm:t>
        <a:bodyPr/>
        <a:lstStyle/>
        <a:p>
          <a:endParaRPr lang="ru-RU"/>
        </a:p>
      </dgm:t>
    </dgm:pt>
    <dgm:pt modelId="{A015C069-D616-44BC-98DB-BA0F7DD90618}">
      <dgm:prSet/>
      <dgm:spPr/>
      <dgm:t>
        <a:bodyPr/>
        <a:lstStyle/>
        <a:p>
          <a:pPr indent="457200" algn="just" rtl="0"/>
          <a:r>
            <a:rPr lang="ru-RU" dirty="0"/>
            <a:t>Исполнение районного бюджета за 2021 год осуществлялось в соответствии с параметрами, утвержденными решением Крутинского районного Совета от 09 декабря 2020 года № 36 «О районном бюджете на 2021 год и на плановый период 2022 и 2023 годов» с учетом внесенных в течение отчетного периода изменений.</a:t>
          </a:r>
        </a:p>
      </dgm:t>
    </dgm:pt>
    <dgm:pt modelId="{89DFDE5D-6DD3-478F-AA18-6B2E79E59338}" type="parTrans" cxnId="{E4DB5665-9462-41C5-8145-9833A384896E}">
      <dgm:prSet/>
      <dgm:spPr/>
      <dgm:t>
        <a:bodyPr/>
        <a:lstStyle/>
        <a:p>
          <a:endParaRPr lang="ru-RU"/>
        </a:p>
      </dgm:t>
    </dgm:pt>
    <dgm:pt modelId="{5BCC46D2-27D7-45DF-8108-A80CEFE64DF9}" type="sibTrans" cxnId="{E4DB5665-9462-41C5-8145-9833A384896E}">
      <dgm:prSet/>
      <dgm:spPr/>
      <dgm:t>
        <a:bodyPr/>
        <a:lstStyle/>
        <a:p>
          <a:endParaRPr lang="ru-RU"/>
        </a:p>
      </dgm:t>
    </dgm:pt>
    <dgm:pt modelId="{0176E0D3-AEA5-41FF-8E8A-1C0150B2EE86}" type="pres">
      <dgm:prSet presAssocID="{EA7061A9-F8B3-4FF6-B6D6-CF86D559BD17}" presName="linear" presStyleCnt="0">
        <dgm:presLayoutVars>
          <dgm:animLvl val="lvl"/>
          <dgm:resizeHandles val="exact"/>
        </dgm:presLayoutVars>
      </dgm:prSet>
      <dgm:spPr/>
    </dgm:pt>
    <dgm:pt modelId="{7F3B5D33-1F02-4CBF-88EC-55289B34E909}" type="pres">
      <dgm:prSet presAssocID="{C5E59B5B-385B-47D5-B987-EE4EF92FFAA9}" presName="parentText" presStyleLbl="node1" presStyleIdx="0" presStyleCnt="2" custScaleY="75174">
        <dgm:presLayoutVars>
          <dgm:chMax val="0"/>
          <dgm:bulletEnabled val="1"/>
        </dgm:presLayoutVars>
      </dgm:prSet>
      <dgm:spPr/>
    </dgm:pt>
    <dgm:pt modelId="{CA5D44FE-ABD6-415A-BF35-CFB34088554D}" type="pres">
      <dgm:prSet presAssocID="{986C3173-AB14-4BDF-B35C-758360F453B8}" presName="spacer" presStyleCnt="0"/>
      <dgm:spPr/>
    </dgm:pt>
    <dgm:pt modelId="{848A8420-2570-4365-991D-44EC81B89CE5}" type="pres">
      <dgm:prSet presAssocID="{A015C069-D616-44BC-98DB-BA0F7DD90618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82DF2810-677B-499C-9CA1-EC9509CC6E5A}" type="presOf" srcId="{A015C069-D616-44BC-98DB-BA0F7DD90618}" destId="{848A8420-2570-4365-991D-44EC81B89CE5}" srcOrd="0" destOrd="0" presId="urn:microsoft.com/office/officeart/2005/8/layout/vList2"/>
    <dgm:cxn modelId="{E4DB5665-9462-41C5-8145-9833A384896E}" srcId="{EA7061A9-F8B3-4FF6-B6D6-CF86D559BD17}" destId="{A015C069-D616-44BC-98DB-BA0F7DD90618}" srcOrd="1" destOrd="0" parTransId="{89DFDE5D-6DD3-478F-AA18-6B2E79E59338}" sibTransId="{5BCC46D2-27D7-45DF-8108-A80CEFE64DF9}"/>
    <dgm:cxn modelId="{7232E7D4-A32A-4C24-A17D-75869ACDBDE5}" srcId="{EA7061A9-F8B3-4FF6-B6D6-CF86D559BD17}" destId="{C5E59B5B-385B-47D5-B987-EE4EF92FFAA9}" srcOrd="0" destOrd="0" parTransId="{7B2254B8-D46B-4EEC-AA46-EDF9024D7897}" sibTransId="{986C3173-AB14-4BDF-B35C-758360F453B8}"/>
    <dgm:cxn modelId="{F4EC23EE-E07D-4EAC-A776-EF29F9A20B1D}" type="presOf" srcId="{C5E59B5B-385B-47D5-B987-EE4EF92FFAA9}" destId="{7F3B5D33-1F02-4CBF-88EC-55289B34E909}" srcOrd="0" destOrd="0" presId="urn:microsoft.com/office/officeart/2005/8/layout/vList2"/>
    <dgm:cxn modelId="{CF5575F2-83F2-485B-B324-4EDFFA3EE244}" type="presOf" srcId="{EA7061A9-F8B3-4FF6-B6D6-CF86D559BD17}" destId="{0176E0D3-AEA5-41FF-8E8A-1C0150B2EE86}" srcOrd="0" destOrd="0" presId="urn:microsoft.com/office/officeart/2005/8/layout/vList2"/>
    <dgm:cxn modelId="{CBD642B3-F1DF-4A95-B8FF-55204AB85D95}" type="presParOf" srcId="{0176E0D3-AEA5-41FF-8E8A-1C0150B2EE86}" destId="{7F3B5D33-1F02-4CBF-88EC-55289B34E909}" srcOrd="0" destOrd="0" presId="urn:microsoft.com/office/officeart/2005/8/layout/vList2"/>
    <dgm:cxn modelId="{7CCF5FEA-AC3E-48D9-8E0D-302F226C05E2}" type="presParOf" srcId="{0176E0D3-AEA5-41FF-8E8A-1C0150B2EE86}" destId="{CA5D44FE-ABD6-415A-BF35-CFB34088554D}" srcOrd="1" destOrd="0" presId="urn:microsoft.com/office/officeart/2005/8/layout/vList2"/>
    <dgm:cxn modelId="{920F0436-A866-4014-881A-10F5A7A81B02}" type="presParOf" srcId="{0176E0D3-AEA5-41FF-8E8A-1C0150B2EE86}" destId="{848A8420-2570-4365-991D-44EC81B89CE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3B5D33-1F02-4CBF-88EC-55289B34E909}">
      <dsp:nvSpPr>
        <dsp:cNvPr id="0" name=""/>
        <dsp:cNvSpPr/>
      </dsp:nvSpPr>
      <dsp:spPr>
        <a:xfrm>
          <a:off x="0" y="82037"/>
          <a:ext cx="8928992" cy="23992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45720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Общий объем расходов районного бюджета за 2021 год исполнен в сумме 518 323,31 тыс. рублей, что меньше объема расходов 2020 года на 5,86 % или на 32 236,58 тыс. рублей.</a:t>
          </a:r>
        </a:p>
      </dsp:txBody>
      <dsp:txXfrm>
        <a:off x="117121" y="199158"/>
        <a:ext cx="8694750" cy="2164994"/>
      </dsp:txXfrm>
    </dsp:sp>
    <dsp:sp modelId="{848A8420-2570-4365-991D-44EC81B89CE5}">
      <dsp:nvSpPr>
        <dsp:cNvPr id="0" name=""/>
        <dsp:cNvSpPr/>
      </dsp:nvSpPr>
      <dsp:spPr>
        <a:xfrm>
          <a:off x="0" y="2559033"/>
          <a:ext cx="8928992" cy="31915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45720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Исполнение районного бюджета за 2021 год осуществлялось в соответствии с параметрами, утвержденными решением Крутинского районного Совета от 09 декабря 2020 года № 36 «О районном бюджете на 2021 год и на плановый период 2022 и 2023 годов» с учетом внесенных в течение отчетного периода изменений.</a:t>
          </a:r>
        </a:p>
      </dsp:txBody>
      <dsp:txXfrm>
        <a:off x="155800" y="2714833"/>
        <a:ext cx="8617392" cy="28799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0.30952</cdr:x>
      <cdr:y>0.00894</cdr:y>
    </cdr:from>
    <cdr:to>
      <cdr:x>0.689</cdr:x>
      <cdr:y>0.05289</cdr:y>
    </cdr:to>
    <cdr:sp macro="" textlink="">
      <cdr:nvSpPr>
        <cdr:cNvPr id="204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830250" y="61311"/>
          <a:ext cx="3469941" cy="3014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5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Доходы бюджета (тыс. руб</a:t>
          </a:r>
          <a:r>
            <a:rPr lang="ru-RU" sz="1575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.)</a:t>
          </a:r>
        </a:p>
      </cdr:txBody>
    </cdr:sp>
  </cdr:relSizeAnchor>
  <cdr:relSizeAnchor xmlns:cdr="http://schemas.openxmlformats.org/drawingml/2006/chartDrawing">
    <cdr:from>
      <cdr:x>0.22438</cdr:x>
      <cdr:y>0.09051</cdr:y>
    </cdr:from>
    <cdr:to>
      <cdr:x>0.3425</cdr:x>
      <cdr:y>0.164</cdr:y>
    </cdr:to>
    <cdr:sp macro="" textlink="">
      <cdr:nvSpPr>
        <cdr:cNvPr id="1651714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051720" y="620687"/>
          <a:ext cx="1080120" cy="50405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5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15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16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-</a:t>
          </a:r>
          <a:r>
            <a:rPr lang="ru-RU" sz="12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6,41%</a:t>
          </a:r>
        </a:p>
        <a:p xmlns:a="http://schemas.openxmlformats.org/drawingml/2006/main">
          <a:pPr algn="l" rtl="0">
            <a:lnSpc>
              <a:spcPts val="13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( - 35 310,37) </a:t>
          </a:r>
        </a:p>
      </cdr:txBody>
    </cdr:sp>
  </cdr:relSizeAnchor>
  <cdr:relSizeAnchor xmlns:cdr="http://schemas.openxmlformats.org/drawingml/2006/chartDrawing">
    <cdr:from>
      <cdr:x>0.42971</cdr:x>
      <cdr:y>0.6244</cdr:y>
    </cdr:from>
    <cdr:to>
      <cdr:x>0.53937</cdr:x>
      <cdr:y>0.68586</cdr:y>
    </cdr:to>
    <cdr:sp macro="" textlink="">
      <cdr:nvSpPr>
        <cdr:cNvPr id="588803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29268" y="4282135"/>
          <a:ext cx="1002772" cy="4214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3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11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+ 6,60% </a:t>
          </a:r>
        </a:p>
        <a:p xmlns:a="http://schemas.openxmlformats.org/drawingml/2006/main">
          <a:pPr algn="l" rtl="0">
            <a:defRPr sz="1000"/>
          </a:pPr>
          <a:r>
            <a:rPr lang="ru-RU" sz="11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+ 5 803,29)</a:t>
          </a:r>
        </a:p>
      </cdr:txBody>
    </cdr:sp>
  </cdr:relSizeAnchor>
  <cdr:relSizeAnchor xmlns:cdr="http://schemas.openxmlformats.org/drawingml/2006/chartDrawing">
    <cdr:from>
      <cdr:x>0.39571</cdr:x>
      <cdr:y>0.31508</cdr:y>
    </cdr:from>
    <cdr:to>
      <cdr:x>0.49085</cdr:x>
      <cdr:y>0.36866</cdr:y>
    </cdr:to>
    <cdr:sp macro="" textlink="">
      <cdr:nvSpPr>
        <cdr:cNvPr id="2053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07637" y="2321393"/>
          <a:ext cx="939623" cy="3611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endParaRPr lang="ru-RU" sz="15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5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0.80712</cdr:x>
      <cdr:y>0.1955</cdr:y>
    </cdr:from>
    <cdr:to>
      <cdr:x>0.92524</cdr:x>
      <cdr:y>0.25654</cdr:y>
    </cdr:to>
    <cdr:sp macro="" textlink="">
      <cdr:nvSpPr>
        <cdr:cNvPr id="588805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380312" y="1340767"/>
          <a:ext cx="1080120" cy="41861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   - 8,95%</a:t>
          </a:r>
        </a:p>
        <a:p xmlns:a="http://schemas.openxmlformats.org/drawingml/2006/main">
          <a:pPr algn="l" rtl="0">
            <a:defRPr sz="1000"/>
          </a:pPr>
          <a:r>
            <a:rPr lang="ru-RU" sz="11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- 40 803,27)</a:t>
          </a:r>
        </a:p>
      </cdr:txBody>
    </cdr:sp>
  </cdr:relSizeAnchor>
  <cdr:relSizeAnchor xmlns:cdr="http://schemas.openxmlformats.org/drawingml/2006/chartDrawing">
    <cdr:from>
      <cdr:x>0.66034</cdr:x>
      <cdr:y>0.71634</cdr:y>
    </cdr:from>
    <cdr:to>
      <cdr:x>0.75319</cdr:x>
      <cdr:y>0.77346</cdr:y>
    </cdr:to>
    <cdr:sp macro="" textlink="">
      <cdr:nvSpPr>
        <cdr:cNvPr id="588806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06088" y="5451719"/>
          <a:ext cx="971067" cy="4347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- 4,67%</a:t>
          </a:r>
        </a:p>
        <a:p xmlns:a="http://schemas.openxmlformats.org/drawingml/2006/main">
          <a:pPr algn="l" rtl="0">
            <a:defRPr sz="1000"/>
          </a:pPr>
          <a:r>
            <a:rPr lang="ru-RU" sz="11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- 310,39)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0.35825</cdr:x>
      <cdr:y>0.01701</cdr:y>
    </cdr:from>
    <cdr:to>
      <cdr:x>0.73625</cdr:x>
      <cdr:y>0.08659</cdr:y>
    </cdr:to>
    <cdr:sp macro="" textlink="">
      <cdr:nvSpPr>
        <cdr:cNvPr id="5898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75855" y="116632"/>
          <a:ext cx="3456384" cy="4772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5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Налоговые доходы  (тыс.руб.)</a:t>
          </a:r>
        </a:p>
      </cdr:txBody>
    </cdr:sp>
  </cdr:relSizeAnchor>
  <cdr:relSizeAnchor xmlns:cdr="http://schemas.openxmlformats.org/drawingml/2006/chartDrawing">
    <cdr:from>
      <cdr:x>0.2165</cdr:x>
      <cdr:y>0.1535</cdr:y>
    </cdr:from>
    <cdr:to>
      <cdr:x>0.38662</cdr:x>
      <cdr:y>0.193</cdr:y>
    </cdr:to>
    <cdr:sp macro="" textlink="">
      <cdr:nvSpPr>
        <cdr:cNvPr id="58982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79711" y="1052736"/>
          <a:ext cx="1555577" cy="270891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lnSpc>
              <a:spcPts val="1100"/>
            </a:lnSpc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+6,43% (+4 831,03)</a:t>
          </a: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0.52362</cdr:x>
      <cdr:y>0.668</cdr:y>
    </cdr:from>
    <cdr:to>
      <cdr:x>0.60714</cdr:x>
      <cdr:y>0.72849</cdr:y>
    </cdr:to>
    <cdr:sp macro="" textlink="">
      <cdr:nvSpPr>
        <cdr:cNvPr id="1652739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788023" y="4581128"/>
          <a:ext cx="763707" cy="414840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- 73,62% 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- 2 850,16)</a:t>
          </a: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0.65934</cdr:x>
      <cdr:y>0.08998</cdr:y>
    </cdr:from>
    <cdr:to>
      <cdr:x>0.73603</cdr:x>
      <cdr:y>0.1266</cdr:y>
    </cdr:to>
    <cdr:sp macro="" textlink="">
      <cdr:nvSpPr>
        <cdr:cNvPr id="5124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76566" y="616030"/>
          <a:ext cx="641785" cy="17391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endParaRPr lang="ru-RU" sz="1175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75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0.80712</cdr:x>
      <cdr:y>0.668</cdr:y>
    </cdr:from>
    <cdr:to>
      <cdr:x>0.89211</cdr:x>
      <cdr:y>0.73023</cdr:y>
    </cdr:to>
    <cdr:sp macro="" textlink="">
      <cdr:nvSpPr>
        <cdr:cNvPr id="1652741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380311" y="4581128"/>
          <a:ext cx="777144" cy="426773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+ 23,60%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( + 365,99)</a:t>
          </a: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0.90162</cdr:x>
      <cdr:y>0.7205</cdr:y>
    </cdr:from>
    <cdr:to>
      <cdr:x>0.97935</cdr:x>
      <cdr:y>0.78435</cdr:y>
    </cdr:to>
    <cdr:sp macro="" textlink="">
      <cdr:nvSpPr>
        <cdr:cNvPr id="1652742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244407" y="4941168"/>
          <a:ext cx="710763" cy="437883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" pitchFamily="34" charset="0"/>
              <a:cs typeface="Arial" pitchFamily="34" charset="0"/>
            </a:rPr>
            <a:t>- 31,94%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" pitchFamily="34" charset="0"/>
              <a:cs typeface="Arial" pitchFamily="34" charset="0"/>
            </a:rPr>
            <a:t>( - 0,23</a:t>
          </a: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)</a:t>
          </a: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r>
            <a:rPr lang="ru-RU" sz="11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0.61629</cdr:x>
      <cdr:y>0.66978</cdr:y>
    </cdr:from>
    <cdr:to>
      <cdr:x>0.6937</cdr:x>
      <cdr:y>0.74087</cdr:y>
    </cdr:to>
    <cdr:sp macro="" textlink="">
      <cdr:nvSpPr>
        <cdr:cNvPr id="1652743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032532" y="3851207"/>
          <a:ext cx="757730" cy="408762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- 39,09%</a:t>
          </a:r>
        </a:p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( - 736,31)</a:t>
          </a:r>
        </a:p>
      </cdr:txBody>
    </cdr:sp>
  </cdr:relSizeAnchor>
  <cdr:relSizeAnchor xmlns:cdr="http://schemas.openxmlformats.org/drawingml/2006/chartDrawing">
    <cdr:from>
      <cdr:x>0.68878</cdr:x>
      <cdr:y>0.0086</cdr:y>
    </cdr:from>
    <cdr:to>
      <cdr:x>0.72217</cdr:x>
      <cdr:y>0.03614</cdr:y>
    </cdr:to>
    <cdr:sp macro="" textlink="">
      <cdr:nvSpPr>
        <cdr:cNvPr id="5129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522885" y="50800"/>
          <a:ext cx="280216" cy="2692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txBody>
        <a:bodyPr xmlns:a="http://schemas.openxmlformats.org/drawingml/2006/main" vertOverflow="clip" wrap="square" lIns="36576" tIns="27432" rIns="36576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endParaRPr lang="ru-RU" sz="1475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ctr" rtl="0">
            <a:defRPr sz="1000"/>
          </a:pPr>
          <a:endParaRPr lang="ru-RU" sz="1475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0.09051</cdr:x>
      <cdr:y>0.08001</cdr:y>
    </cdr:from>
    <cdr:to>
      <cdr:x>0.24013</cdr:x>
      <cdr:y>0.12219</cdr:y>
    </cdr:to>
    <cdr:sp macro="" textlink="">
      <cdr:nvSpPr>
        <cdr:cNvPr id="1652745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27583" y="548680"/>
          <a:ext cx="1368152" cy="2892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+ 6,60% (+5 803,29)</a:t>
          </a:r>
        </a:p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)</a:t>
          </a:r>
          <a:endParaRPr lang="ru-RU" sz="12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2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0.46094</cdr:x>
      <cdr:y>0.56093</cdr:y>
    </cdr:from>
    <cdr:to>
      <cdr:x>0.47381</cdr:x>
      <cdr:y>0.62681</cdr:y>
    </cdr:to>
    <cdr:sp macro="" textlink="">
      <cdr:nvSpPr>
        <cdr:cNvPr id="5131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613349" y="2853107"/>
          <a:ext cx="106211" cy="31136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txBody>
        <a:bodyPr xmlns:a="http://schemas.openxmlformats.org/drawingml/2006/main" vertOverflow="clip" wrap="square" lIns="36576" tIns="32004" rIns="36576" bIns="32004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650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0.08471</cdr:x>
      <cdr:y>0.87702</cdr:y>
    </cdr:from>
    <cdr:to>
      <cdr:x>0.17819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828674" y="5162550"/>
          <a:ext cx="914400" cy="723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0.09838</cdr:x>
      <cdr:y>0.87987</cdr:y>
    </cdr:from>
    <cdr:to>
      <cdr:x>0.18602</cdr:x>
      <cdr:y>1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899591" y="6034149"/>
          <a:ext cx="801381" cy="8238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/>
            <a:t>Налоговые </a:t>
          </a:r>
        </a:p>
        <a:p xmlns:a="http://schemas.openxmlformats.org/drawingml/2006/main">
          <a:pPr algn="ctr"/>
          <a:r>
            <a:rPr lang="ru-RU" sz="1200" b="1" dirty="0"/>
            <a:t>доходы, </a:t>
          </a:r>
        </a:p>
        <a:p xmlns:a="http://schemas.openxmlformats.org/drawingml/2006/main">
          <a:pPr algn="ctr"/>
          <a:r>
            <a:rPr lang="ru-RU" sz="1200" b="1" dirty="0"/>
            <a:t>всего</a:t>
          </a:r>
        </a:p>
      </cdr:txBody>
    </cdr:sp>
  </cdr:relSizeAnchor>
  <cdr:relSizeAnchor xmlns:cdr="http://schemas.openxmlformats.org/drawingml/2006/chartDrawing">
    <cdr:from>
      <cdr:x>0.27166</cdr:x>
      <cdr:y>0.84416</cdr:y>
    </cdr:from>
    <cdr:to>
      <cdr:x>0.36514</cdr:x>
      <cdr:y>1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2657474" y="5381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0.2165</cdr:x>
      <cdr:y>0.89935</cdr:y>
    </cdr:from>
    <cdr:to>
      <cdr:x>0.2759</cdr:x>
      <cdr:y>1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1979711" y="6167743"/>
          <a:ext cx="543153" cy="6902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/>
            <a:t>НДФЛ</a:t>
          </a:r>
        </a:p>
      </cdr:txBody>
    </cdr:sp>
  </cdr:relSizeAnchor>
  <cdr:relSizeAnchor xmlns:cdr="http://schemas.openxmlformats.org/drawingml/2006/chartDrawing">
    <cdr:from>
      <cdr:x>0.30313</cdr:x>
      <cdr:y>0.88312</cdr:y>
    </cdr:from>
    <cdr:to>
      <cdr:x>0.38395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771799" y="6056437"/>
          <a:ext cx="739018" cy="8015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/>
            <a:t>Налоги на</a:t>
          </a:r>
        </a:p>
        <a:p xmlns:a="http://schemas.openxmlformats.org/drawingml/2006/main">
          <a:pPr algn="ctr"/>
          <a:r>
            <a:rPr lang="ru-RU" sz="1200" b="1" dirty="0"/>
            <a:t>товары</a:t>
          </a:r>
        </a:p>
        <a:p xmlns:a="http://schemas.openxmlformats.org/drawingml/2006/main">
          <a:pPr algn="ctr"/>
          <a:r>
            <a:rPr lang="ru-RU" sz="1200" b="1" dirty="0"/>
            <a:t>(акцизы)</a:t>
          </a:r>
        </a:p>
      </cdr:txBody>
    </cdr:sp>
  </cdr:relSizeAnchor>
  <cdr:relSizeAnchor xmlns:cdr="http://schemas.openxmlformats.org/drawingml/2006/chartDrawing">
    <cdr:from>
      <cdr:x>0.49213</cdr:x>
      <cdr:y>0.88849</cdr:y>
    </cdr:from>
    <cdr:to>
      <cdr:x>0.55736</cdr:x>
      <cdr:y>0.96641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499991" y="6093296"/>
          <a:ext cx="596554" cy="5343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/>
            <a:t>ЕНВД</a:t>
          </a:r>
        </a:p>
      </cdr:txBody>
    </cdr:sp>
  </cdr:relSizeAnchor>
  <cdr:relSizeAnchor xmlns:cdr="http://schemas.openxmlformats.org/drawingml/2006/chartDrawing">
    <cdr:from>
      <cdr:x>0.31888</cdr:x>
      <cdr:y>0.647</cdr:y>
    </cdr:from>
    <cdr:to>
      <cdr:x>0.40379</cdr:x>
      <cdr:y>0.71243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2915815" y="4437112"/>
          <a:ext cx="776471" cy="448703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000" b="1" dirty="0">
              <a:latin typeface="Arial" pitchFamily="34" charset="0"/>
              <a:cs typeface="Arial" pitchFamily="34" charset="0"/>
            </a:rPr>
            <a:t>+ 18,16% </a:t>
          </a:r>
        </a:p>
        <a:p xmlns:a="http://schemas.openxmlformats.org/drawingml/2006/main">
          <a:r>
            <a:rPr lang="ru-RU" sz="1000" b="1" dirty="0">
              <a:latin typeface="Arial" pitchFamily="34" charset="0"/>
              <a:cs typeface="Arial" pitchFamily="34" charset="0"/>
            </a:rPr>
            <a:t>( + 896,40)</a:t>
          </a:r>
        </a:p>
      </cdr:txBody>
    </cdr:sp>
  </cdr:relSizeAnchor>
  <cdr:relSizeAnchor xmlns:cdr="http://schemas.openxmlformats.org/drawingml/2006/chartDrawing">
    <cdr:from>
      <cdr:x>0.5945</cdr:x>
      <cdr:y>0.8675</cdr:y>
    </cdr:from>
    <cdr:to>
      <cdr:x>0.66656</cdr:x>
      <cdr:y>0.98114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5436095" y="5949280"/>
          <a:ext cx="658916" cy="7793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/>
            <a:t>Единый</a:t>
          </a:r>
        </a:p>
        <a:p xmlns:a="http://schemas.openxmlformats.org/drawingml/2006/main">
          <a:pPr algn="ctr"/>
          <a:r>
            <a:rPr lang="ru-RU" sz="1200" b="1" dirty="0"/>
            <a:t>сельхоз-</a:t>
          </a:r>
        </a:p>
        <a:p xmlns:a="http://schemas.openxmlformats.org/drawingml/2006/main">
          <a:pPr algn="ctr"/>
          <a:r>
            <a:rPr lang="ru-RU" sz="1200" b="1" dirty="0"/>
            <a:t>налог</a:t>
          </a:r>
        </a:p>
      </cdr:txBody>
    </cdr:sp>
  </cdr:relSizeAnchor>
  <cdr:relSizeAnchor xmlns:cdr="http://schemas.openxmlformats.org/drawingml/2006/chartDrawing">
    <cdr:from>
      <cdr:x>0.68112</cdr:x>
      <cdr:y>0.87799</cdr:y>
    </cdr:from>
    <cdr:to>
      <cdr:x>0.76389</cdr:x>
      <cdr:y>0.9695</cdr:y>
    </cdr:to>
    <cdr:sp macro="" textlink="">
      <cdr:nvSpPr>
        <cdr:cNvPr id="22" name="TextBox 21"/>
        <cdr:cNvSpPr txBox="1"/>
      </cdr:nvSpPr>
      <cdr:spPr>
        <a:xfrm xmlns:a="http://schemas.openxmlformats.org/drawingml/2006/main">
          <a:off x="6228183" y="6021288"/>
          <a:ext cx="756849" cy="6275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/>
            <a:t>Патентная</a:t>
          </a:r>
        </a:p>
        <a:p xmlns:a="http://schemas.openxmlformats.org/drawingml/2006/main">
          <a:pPr algn="ctr"/>
          <a:r>
            <a:rPr lang="ru-RU" sz="1200" b="1" dirty="0"/>
            <a:t>система</a:t>
          </a:r>
        </a:p>
      </cdr:txBody>
    </cdr:sp>
  </cdr:relSizeAnchor>
  <cdr:relSizeAnchor xmlns:cdr="http://schemas.openxmlformats.org/drawingml/2006/chartDrawing">
    <cdr:from>
      <cdr:x>0.69687</cdr:x>
      <cdr:y>0.689</cdr:y>
    </cdr:from>
    <cdr:to>
      <cdr:x>0.78769</cdr:x>
      <cdr:y>0.75453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6372199" y="4725144"/>
          <a:ext cx="830410" cy="449451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000" b="1" dirty="0">
              <a:latin typeface="Arial" pitchFamily="34" charset="0"/>
              <a:cs typeface="Arial" pitchFamily="34" charset="0"/>
            </a:rPr>
            <a:t>+3 645,49%</a:t>
          </a:r>
        </a:p>
        <a:p xmlns:a="http://schemas.openxmlformats.org/drawingml/2006/main">
          <a:pPr algn="ctr"/>
          <a:r>
            <a:rPr lang="ru-RU" sz="1000" b="1" dirty="0">
              <a:latin typeface="Arial" pitchFamily="34" charset="0"/>
              <a:cs typeface="Arial" pitchFamily="34" charset="0"/>
            </a:rPr>
            <a:t>( +1 426,48)</a:t>
          </a:r>
        </a:p>
      </cdr:txBody>
    </cdr:sp>
  </cdr:relSizeAnchor>
  <cdr:relSizeAnchor xmlns:cdr="http://schemas.openxmlformats.org/drawingml/2006/chartDrawing">
    <cdr:from>
      <cdr:x>0.7835</cdr:x>
      <cdr:y>0.87799</cdr:y>
    </cdr:from>
    <cdr:to>
      <cdr:x>0.85166</cdr:x>
      <cdr:y>0.9689</cdr:y>
    </cdr:to>
    <cdr:sp macro="" textlink="">
      <cdr:nvSpPr>
        <cdr:cNvPr id="24" name="TextBox 23"/>
        <cdr:cNvSpPr txBox="1"/>
      </cdr:nvSpPr>
      <cdr:spPr>
        <a:xfrm xmlns:a="http://schemas.openxmlformats.org/drawingml/2006/main">
          <a:off x="7164287" y="6021288"/>
          <a:ext cx="623255" cy="6234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err="1"/>
            <a:t>Госпош</a:t>
          </a:r>
          <a:endParaRPr lang="ru-RU" sz="1200" b="1" dirty="0"/>
        </a:p>
        <a:p xmlns:a="http://schemas.openxmlformats.org/drawingml/2006/main">
          <a:pPr algn="ctr"/>
          <a:r>
            <a:rPr lang="ru-RU" sz="1200" b="1" dirty="0" err="1"/>
            <a:t>лина</a:t>
          </a:r>
          <a:endParaRPr lang="ru-RU" sz="1200" b="1" dirty="0"/>
        </a:p>
      </cdr:txBody>
    </cdr:sp>
  </cdr:relSizeAnchor>
  <cdr:relSizeAnchor xmlns:cdr="http://schemas.openxmlformats.org/drawingml/2006/chartDrawing">
    <cdr:from>
      <cdr:x>0.86224</cdr:x>
      <cdr:y>0.8675</cdr:y>
    </cdr:from>
    <cdr:to>
      <cdr:x>0.97519</cdr:x>
      <cdr:y>0.98114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7884367" y="5949280"/>
          <a:ext cx="1032815" cy="7793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err="1"/>
            <a:t>Задолж</a:t>
          </a:r>
          <a:r>
            <a:rPr lang="ru-RU" sz="1200" b="1" dirty="0"/>
            <a:t>. по</a:t>
          </a:r>
        </a:p>
        <a:p xmlns:a="http://schemas.openxmlformats.org/drawingml/2006/main">
          <a:pPr algn="ctr"/>
          <a:r>
            <a:rPr lang="ru-RU" sz="1200" b="1" dirty="0"/>
            <a:t>отмен.</a:t>
          </a:r>
          <a:r>
            <a:rPr lang="ru-RU" sz="1200" b="1" baseline="0" dirty="0"/>
            <a:t> налогам</a:t>
          </a:r>
        </a:p>
        <a:p xmlns:a="http://schemas.openxmlformats.org/drawingml/2006/main">
          <a:pPr algn="ctr"/>
          <a:r>
            <a:rPr lang="ru-RU" sz="1200" b="1" baseline="0" dirty="0"/>
            <a:t>и сборам</a:t>
          </a:r>
          <a:endParaRPr lang="ru-RU" sz="1200" b="1" dirty="0"/>
        </a:p>
      </cdr:txBody>
    </cdr:sp>
  </cdr:relSizeAnchor>
  <cdr:relSizeAnchor xmlns:cdr="http://schemas.openxmlformats.org/drawingml/2006/chartDrawing">
    <cdr:from>
      <cdr:x>0</cdr:x>
      <cdr:y>0.0086</cdr:y>
    </cdr:from>
    <cdr:to>
      <cdr:x>0.00249</cdr:x>
      <cdr:y>0.00883</cdr:y>
    </cdr:to>
    <cdr:pic>
      <cdr:nvPicPr>
        <cdr:cNvPr id="26" name="chart">
          <a:extLst xmlns:a="http://schemas.openxmlformats.org/drawingml/2006/main">
            <a:ext uri="{FF2B5EF4-FFF2-40B4-BE49-F238E27FC236}">
              <a16:creationId xmlns:a16="http://schemas.microsoft.com/office/drawing/2014/main" id="{1DA8DD78-E19F-4A80-85CC-FB7DAB7FE2B1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</cdr:x>
      <cdr:y>0.0086</cdr:y>
    </cdr:from>
    <cdr:to>
      <cdr:x>0.00249</cdr:x>
      <cdr:y>0.00883</cdr:y>
    </cdr:to>
    <cdr:pic>
      <cdr:nvPicPr>
        <cdr:cNvPr id="27" name="chart">
          <a:extLst xmlns:a="http://schemas.openxmlformats.org/drawingml/2006/main">
            <a:ext uri="{FF2B5EF4-FFF2-40B4-BE49-F238E27FC236}">
              <a16:creationId xmlns:a16="http://schemas.microsoft.com/office/drawing/2014/main" id="{BFE2274D-5D80-4BA2-B828-30EFA5B0B9C5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0.4055</cdr:x>
      <cdr:y>0.88849</cdr:y>
    </cdr:from>
    <cdr:to>
      <cdr:x>0.47074</cdr:x>
      <cdr:y>0.96641</cdr:y>
    </cdr:to>
    <cdr:sp macro="" textlink="">
      <cdr:nvSpPr>
        <cdr:cNvPr id="30" name="TextBox 29"/>
        <cdr:cNvSpPr txBox="1"/>
      </cdr:nvSpPr>
      <cdr:spPr>
        <a:xfrm xmlns:a="http://schemas.openxmlformats.org/drawingml/2006/main">
          <a:off x="3707903" y="6093296"/>
          <a:ext cx="596555" cy="5343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/>
            <a:t>УСНО</a:t>
          </a:r>
        </a:p>
      </cdr:txBody>
    </cdr:sp>
  </cdr:relSizeAnchor>
  <cdr:relSizeAnchor xmlns:cdr="http://schemas.openxmlformats.org/drawingml/2006/chartDrawing">
    <cdr:from>
      <cdr:x>0.42913</cdr:x>
      <cdr:y>0.6785</cdr:y>
    </cdr:from>
    <cdr:to>
      <cdr:x>0.51347</cdr:x>
      <cdr:y>0.74203</cdr:y>
    </cdr:to>
    <cdr:sp macro="" textlink="">
      <cdr:nvSpPr>
        <cdr:cNvPr id="31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23927" y="4653136"/>
          <a:ext cx="771205" cy="435688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+ 326,36% 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+ 1 870,10)</a:t>
          </a: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0.30445</cdr:x>
      <cdr:y>0.02777</cdr:y>
    </cdr:from>
    <cdr:to>
      <cdr:x>0.71875</cdr:x>
      <cdr:y>0.07396</cdr:y>
    </cdr:to>
    <cdr:sp macro="" textlink="">
      <cdr:nvSpPr>
        <cdr:cNvPr id="59084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24636" y="219007"/>
          <a:ext cx="4388183" cy="3642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2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Неналоговые доходы (тыс. руб.)</a:t>
          </a:r>
        </a:p>
      </cdr:txBody>
    </cdr:sp>
  </cdr:relSizeAnchor>
  <cdr:relSizeAnchor xmlns:cdr="http://schemas.openxmlformats.org/drawingml/2006/chartDrawing">
    <cdr:from>
      <cdr:x>0.26375</cdr:x>
      <cdr:y>0.5315</cdr:y>
    </cdr:from>
    <cdr:to>
      <cdr:x>0.33814</cdr:x>
      <cdr:y>0.58286</cdr:y>
    </cdr:to>
    <cdr:sp macro="" textlink="">
      <cdr:nvSpPr>
        <cdr:cNvPr id="165376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11760" y="3645024"/>
          <a:ext cx="680222" cy="352227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lnSpc>
              <a:spcPts val="1100"/>
            </a:lnSpc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+8,69%</a:t>
          </a:r>
        </a:p>
        <a:p xmlns:a="http://schemas.openxmlformats.org/drawingml/2006/main">
          <a:pPr algn="ctr" rtl="0">
            <a:lnSpc>
              <a:spcPts val="1100"/>
            </a:lnSpc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+123,96 )</a:t>
          </a:r>
        </a:p>
        <a:p xmlns:a="http://schemas.openxmlformats.org/drawingml/2006/main">
          <a:pPr algn="l" rtl="0">
            <a:lnSpc>
              <a:spcPts val="1100"/>
            </a:lnSpc>
            <a:defRPr sz="1000"/>
          </a:pPr>
          <a:endParaRPr lang="ru-RU" sz="10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lnSpc>
              <a:spcPts val="1100"/>
            </a:lnSpc>
            <a:defRPr sz="1000"/>
          </a:pPr>
          <a:endParaRPr lang="ru-RU" sz="10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0.5315</cdr:x>
      <cdr:y>0.4685</cdr:y>
    </cdr:from>
    <cdr:to>
      <cdr:x>0.62461</cdr:x>
      <cdr:y>0.51792</cdr:y>
    </cdr:to>
    <cdr:sp macro="" textlink="">
      <cdr:nvSpPr>
        <cdr:cNvPr id="1653764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60032" y="3212976"/>
          <a:ext cx="851431" cy="3389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lnSpc>
              <a:spcPts val="1100"/>
            </a:lnSpc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-42,94 % </a:t>
          </a:r>
        </a:p>
        <a:p xmlns:a="http://schemas.openxmlformats.org/drawingml/2006/main">
          <a:pPr algn="ctr" rtl="0">
            <a:lnSpc>
              <a:spcPts val="1100"/>
            </a:lnSpc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-1 527,43)</a:t>
          </a:r>
          <a:r>
            <a:rPr lang="ru-RU" sz="10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</a:p>
        <a:p xmlns:a="http://schemas.openxmlformats.org/drawingml/2006/main">
          <a:pPr algn="ctr" rtl="0">
            <a:defRPr sz="1000"/>
          </a:pPr>
          <a:endParaRPr lang="ru-RU" sz="100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0.14563</cdr:x>
      <cdr:y>0.1955</cdr:y>
    </cdr:from>
    <cdr:to>
      <cdr:x>0.248</cdr:x>
      <cdr:y>0.2585</cdr:y>
    </cdr:to>
    <cdr:sp macro="" textlink="">
      <cdr:nvSpPr>
        <cdr:cNvPr id="1653765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31640" y="1340768"/>
          <a:ext cx="936104" cy="43204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-4,67% 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(-310,39 )</a:t>
          </a:r>
          <a:endParaRPr lang="ru-RU" sz="11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0.39763</cdr:x>
      <cdr:y>0.584</cdr:y>
    </cdr:from>
    <cdr:to>
      <cdr:x>0.48545</cdr:x>
      <cdr:y>0.65636</cdr:y>
    </cdr:to>
    <cdr:sp macro="" textlink="">
      <cdr:nvSpPr>
        <cdr:cNvPr id="590854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635929" y="4005064"/>
          <a:ext cx="803026" cy="49625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lnSpc>
              <a:spcPts val="1100"/>
            </a:lnSpc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</a:t>
          </a:r>
        </a:p>
        <a:p xmlns:a="http://schemas.openxmlformats.org/drawingml/2006/main">
          <a:pPr algn="l" rtl="0">
            <a:lnSpc>
              <a:spcPts val="1100"/>
            </a:lnSpc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688,10%</a:t>
          </a:r>
        </a:p>
        <a:p xmlns:a="http://schemas.openxmlformats.org/drawingml/2006/main">
          <a:pPr algn="l" rtl="0">
            <a:lnSpc>
              <a:spcPts val="1000"/>
            </a:lnSpc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 42,80 )</a:t>
          </a:r>
        </a:p>
      </cdr:txBody>
    </cdr:sp>
  </cdr:relSizeAnchor>
  <cdr:relSizeAnchor xmlns:cdr="http://schemas.openxmlformats.org/drawingml/2006/chartDrawing">
    <cdr:from>
      <cdr:x>0.64175</cdr:x>
      <cdr:y>0.5525</cdr:y>
    </cdr:from>
    <cdr:to>
      <cdr:x>0.72018</cdr:x>
      <cdr:y>0.6016</cdr:y>
    </cdr:to>
    <cdr:sp macro="" textlink="">
      <cdr:nvSpPr>
        <cdr:cNvPr id="1653767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868144" y="3789040"/>
          <a:ext cx="717183" cy="33671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2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+430,57%</a:t>
          </a:r>
        </a:p>
        <a:p xmlns:a="http://schemas.openxmlformats.org/drawingml/2006/main">
          <a:pPr algn="l" rtl="0">
            <a:defRPr sz="1000"/>
          </a:pPr>
          <a:r>
            <a:rPr lang="ru-RU" sz="102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+ 511,99)</a:t>
          </a:r>
        </a:p>
        <a:p xmlns:a="http://schemas.openxmlformats.org/drawingml/2006/main">
          <a:pPr algn="l" rtl="0">
            <a:defRPr sz="1000"/>
          </a:pPr>
          <a:endParaRPr lang="ru-RU" sz="102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0.85553</cdr:x>
      <cdr:y>0.12162</cdr:y>
    </cdr:from>
    <cdr:to>
      <cdr:x>0.95364</cdr:x>
      <cdr:y>0.19547</cdr:y>
    </cdr:to>
    <cdr:sp macro="" textlink="">
      <cdr:nvSpPr>
        <cdr:cNvPr id="1653768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072892" y="963514"/>
          <a:ext cx="1040101" cy="5831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0.76211</cdr:x>
      <cdr:y>0.46631</cdr:y>
    </cdr:from>
    <cdr:to>
      <cdr:x>0.83862</cdr:x>
      <cdr:y>0.51204</cdr:y>
    </cdr:to>
    <cdr:sp macro="" textlink="">
      <cdr:nvSpPr>
        <cdr:cNvPr id="10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68734" y="3197954"/>
          <a:ext cx="699610" cy="3136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lnSpc>
              <a:spcPts val="1100"/>
            </a:lnSpc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 +34,79%</a:t>
          </a:r>
        </a:p>
        <a:p xmlns:a="http://schemas.openxmlformats.org/drawingml/2006/main">
          <a:pPr algn="l" rtl="0">
            <a:lnSpc>
              <a:spcPts val="1000"/>
            </a:lnSpc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 +538,37 )</a:t>
          </a:r>
        </a:p>
      </cdr:txBody>
    </cdr:sp>
  </cdr:relSizeAnchor>
  <cdr:relSizeAnchor xmlns:cdr="http://schemas.openxmlformats.org/drawingml/2006/chartDrawing">
    <cdr:from>
      <cdr:x>0</cdr:x>
      <cdr:y>0</cdr:y>
    </cdr:from>
    <cdr:to>
      <cdr:x>0.00219</cdr:x>
      <cdr:y>0.00311</cdr:y>
    </cdr:to>
    <cdr:pic>
      <cdr:nvPicPr>
        <cdr:cNvPr id="11" name="chart">
          <a:extLst xmlns:a="http://schemas.openxmlformats.org/drawingml/2006/main">
            <a:ext uri="{FF2B5EF4-FFF2-40B4-BE49-F238E27FC236}">
              <a16:creationId xmlns:a16="http://schemas.microsoft.com/office/drawing/2014/main" id="{F8FED5F3-0F7B-4D48-840D-9CA6F22B399D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</cdr:x>
      <cdr:y>0</cdr:y>
    </cdr:from>
    <cdr:to>
      <cdr:x>0.00219</cdr:x>
      <cdr:y>0.00311</cdr:y>
    </cdr:to>
    <cdr:pic>
      <cdr:nvPicPr>
        <cdr:cNvPr id="12" name="chart">
          <a:extLst xmlns:a="http://schemas.openxmlformats.org/drawingml/2006/main">
            <a:ext uri="{FF2B5EF4-FFF2-40B4-BE49-F238E27FC236}">
              <a16:creationId xmlns:a16="http://schemas.microsoft.com/office/drawing/2014/main" id="{F22F56AE-71FB-49B6-8275-D4E02BB76EAE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0.05901</cdr:x>
      <cdr:y>0.8255</cdr:y>
    </cdr:from>
    <cdr:to>
      <cdr:x>0.16318</cdr:x>
      <cdr:y>0.90767</cdr:y>
    </cdr:to>
    <cdr:sp macro="" textlink="">
      <cdr:nvSpPr>
        <cdr:cNvPr id="13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9552" y="5661248"/>
          <a:ext cx="952573" cy="5635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Неналоговые 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доходы,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всего</a:t>
          </a:r>
        </a:p>
        <a:p xmlns:a="http://schemas.openxmlformats.org/drawingml/2006/main">
          <a:pPr algn="l" rtl="0">
            <a:defRPr sz="1000"/>
          </a:pPr>
          <a:endParaRPr lang="ru-RU" sz="11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0.185</cdr:x>
      <cdr:y>0.8255</cdr:y>
    </cdr:from>
    <cdr:to>
      <cdr:x>0.30313</cdr:x>
      <cdr:y>0.93049</cdr:y>
    </cdr:to>
    <cdr:sp macro="" textlink="">
      <cdr:nvSpPr>
        <cdr:cNvPr id="14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91680" y="5661248"/>
          <a:ext cx="1080120" cy="72008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Доходы от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использования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имущества</a:t>
          </a:r>
        </a:p>
        <a:p xmlns:a="http://schemas.openxmlformats.org/drawingml/2006/main">
          <a:pPr algn="ctr" rtl="0">
            <a:defRPr sz="1000"/>
          </a:pPr>
          <a:endParaRPr lang="ru-RU" sz="11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0.32675</cdr:x>
      <cdr:y>0.8255</cdr:y>
    </cdr:from>
    <cdr:to>
      <cdr:x>0.44092</cdr:x>
      <cdr:y>0.95149</cdr:y>
    </cdr:to>
    <cdr:sp macro="" textlink="">
      <cdr:nvSpPr>
        <cdr:cNvPr id="15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87824" y="5661248"/>
          <a:ext cx="1043978" cy="86409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Платежи при </a:t>
          </a:r>
          <a:endParaRPr lang="ru-RU" sz="11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пользовании природными ресурсами</a:t>
          </a:r>
        </a:p>
      </cdr:txBody>
    </cdr:sp>
  </cdr:relSizeAnchor>
  <cdr:relSizeAnchor xmlns:cdr="http://schemas.openxmlformats.org/drawingml/2006/chartDrawing">
    <cdr:from>
      <cdr:x>0.46063</cdr:x>
      <cdr:y>0.8255</cdr:y>
    </cdr:from>
    <cdr:to>
      <cdr:x>0.54118</cdr:x>
      <cdr:y>0.91425</cdr:y>
    </cdr:to>
    <cdr:sp macro="" textlink="">
      <cdr:nvSpPr>
        <cdr:cNvPr id="16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211960" y="5661248"/>
          <a:ext cx="736549" cy="60864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Доходы от оказания платных услуг</a:t>
          </a:r>
          <a:endParaRPr lang="ru-RU" sz="11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0.57224</cdr:x>
      <cdr:y>0.82027</cdr:y>
    </cdr:from>
    <cdr:to>
      <cdr:x>0.70475</cdr:x>
      <cdr:y>0.97249</cdr:y>
    </cdr:to>
    <cdr:sp macro="" textlink="">
      <cdr:nvSpPr>
        <cdr:cNvPr id="17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32563" y="5625412"/>
          <a:ext cx="1211645" cy="104394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Доходы от продажи материальных и нематериальных активов</a:t>
          </a:r>
          <a:endParaRPr lang="ru-RU" sz="11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0.71262</cdr:x>
      <cdr:y>0.8255</cdr:y>
    </cdr:from>
    <cdr:to>
      <cdr:x>0.79317</cdr:x>
      <cdr:y>0.86913</cdr:y>
    </cdr:to>
    <cdr:sp macro="" textlink="">
      <cdr:nvSpPr>
        <cdr:cNvPr id="18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516216" y="5661248"/>
          <a:ext cx="736549" cy="29921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Штрафы</a:t>
          </a:r>
          <a:endParaRPr lang="ru-RU" sz="11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0.83075</cdr:x>
      <cdr:y>0.8255</cdr:y>
    </cdr:from>
    <cdr:to>
      <cdr:x>0.9113</cdr:x>
      <cdr:y>0.89726</cdr:y>
    </cdr:to>
    <cdr:sp macro="" textlink="">
      <cdr:nvSpPr>
        <cdr:cNvPr id="19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596336" y="5661248"/>
          <a:ext cx="736549" cy="49213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Прочие неналоговые доходы</a:t>
          </a:r>
          <a:endParaRPr lang="ru-RU" sz="11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0.89374</cdr:x>
      <cdr:y>0.5945</cdr:y>
    </cdr:from>
    <cdr:to>
      <cdr:x>0.98125</cdr:x>
      <cdr:y>0.64392</cdr:y>
    </cdr:to>
    <cdr:sp macro="" textlink="">
      <cdr:nvSpPr>
        <cdr:cNvPr id="2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172400" y="4077072"/>
          <a:ext cx="800176" cy="3389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lnSpc>
              <a:spcPts val="1100"/>
            </a:lnSpc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-100,00 % </a:t>
          </a:r>
        </a:p>
        <a:p xmlns:a="http://schemas.openxmlformats.org/drawingml/2006/main">
          <a:pPr algn="ctr" rtl="0">
            <a:lnSpc>
              <a:spcPts val="1100"/>
            </a:lnSpc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- 0,08 )</a:t>
          </a:r>
          <a:r>
            <a:rPr lang="ru-RU" sz="10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</a:p>
        <a:p xmlns:a="http://schemas.openxmlformats.org/drawingml/2006/main">
          <a:pPr algn="ctr" rtl="0">
            <a:defRPr sz="1000"/>
          </a:pPr>
          <a:endParaRPr lang="ru-RU" sz="100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</cdr:x>
      <cdr:y>0</cdr:y>
    </cdr:from>
    <cdr:to>
      <cdr:x>0.08055</cdr:x>
      <cdr:y>0.04363</cdr:y>
    </cdr:to>
    <cdr:sp macro="" textlink="">
      <cdr:nvSpPr>
        <cdr:cNvPr id="21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0" y="0"/>
          <a:ext cx="895427" cy="34256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endParaRPr lang="ru-RU" sz="10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0.42344</cdr:x>
      <cdr:y>0.2825</cdr:y>
    </cdr:from>
    <cdr:to>
      <cdr:x>0.65956</cdr:x>
      <cdr:y>0.17669</cdr:y>
    </cdr:to>
    <cdr:sp macro="" textlink="">
      <cdr:nvSpPr>
        <cdr:cNvPr id="1024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504652" y="1733110"/>
          <a:ext cx="2528792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675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Безвозмездные поступления (тыс. руб.)</a:t>
          </a:r>
        </a:p>
      </cdr:txBody>
    </cdr:sp>
  </cdr:relSizeAnchor>
  <cdr:relSizeAnchor xmlns:cdr="http://schemas.openxmlformats.org/drawingml/2006/chartDrawing">
    <cdr:from>
      <cdr:x>0.72433</cdr:x>
      <cdr:y>0.04329</cdr:y>
    </cdr:from>
    <cdr:to>
      <cdr:x>0.7942</cdr:x>
      <cdr:y>0.03837</cdr:y>
    </cdr:to>
    <cdr:sp macro="" textlink="">
      <cdr:nvSpPr>
        <cdr:cNvPr id="1024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7492" y="1124868"/>
          <a:ext cx="720242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0.23092</cdr:x>
      <cdr:y>0.18874</cdr:y>
    </cdr:from>
    <cdr:to>
      <cdr:x>0.25198</cdr:x>
      <cdr:y>0.1858</cdr:y>
    </cdr:to>
    <cdr:sp macro="" textlink="">
      <cdr:nvSpPr>
        <cdr:cNvPr id="1024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31307" y="1179758"/>
          <a:ext cx="227724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( 36,6 % )</a:t>
          </a:r>
          <a:r>
            <a:rPr lang="ru-RU" sz="1675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0.25893</cdr:x>
      <cdr:y>0.06573</cdr:y>
    </cdr:from>
    <cdr:to>
      <cdr:x>0.27552</cdr:x>
      <cdr:y>0.05069</cdr:y>
    </cdr:to>
    <cdr:sp macro="" textlink="">
      <cdr:nvSpPr>
        <cdr:cNvPr id="10244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25230" y="381625"/>
          <a:ext cx="18006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0.31095</cdr:x>
      <cdr:y>0.17423</cdr:y>
    </cdr:from>
    <cdr:to>
      <cdr:x>0.33028</cdr:x>
      <cdr:y>0.16955</cdr:y>
    </cdr:to>
    <cdr:sp macro="" textlink="">
      <cdr:nvSpPr>
        <cdr:cNvPr id="10245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91891" y="1078878"/>
          <a:ext cx="209188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 -15,4% )</a:t>
          </a:r>
        </a:p>
      </cdr:txBody>
    </cdr:sp>
  </cdr:relSizeAnchor>
  <cdr:relSizeAnchor xmlns:cdr="http://schemas.openxmlformats.org/drawingml/2006/chartDrawing">
    <cdr:from>
      <cdr:x>0.27163</cdr:x>
      <cdr:y>0.605</cdr:y>
    </cdr:from>
    <cdr:to>
      <cdr:x>0.34057</cdr:x>
      <cdr:y>0.647</cdr:y>
    </cdr:to>
    <cdr:sp macro="" textlink="">
      <cdr:nvSpPr>
        <cdr:cNvPr id="10247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83768" y="4149080"/>
          <a:ext cx="630387" cy="28803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- 35,51%</a:t>
          </a:r>
        </a:p>
      </cdr:txBody>
    </cdr:sp>
  </cdr:relSizeAnchor>
  <cdr:relSizeAnchor xmlns:cdr="http://schemas.openxmlformats.org/drawingml/2006/chartDrawing">
    <cdr:from>
      <cdr:x>0.70144</cdr:x>
      <cdr:y>0.40084</cdr:y>
    </cdr:from>
    <cdr:to>
      <cdr:x>0.77329</cdr:x>
      <cdr:y>0.4225</cdr:y>
    </cdr:to>
    <cdr:sp macro="" textlink="">
      <cdr:nvSpPr>
        <cdr:cNvPr id="10248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488892" y="2443716"/>
          <a:ext cx="765257" cy="12758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0.38975</cdr:x>
      <cdr:y>0.479</cdr:y>
    </cdr:from>
    <cdr:to>
      <cdr:x>0.47595</cdr:x>
      <cdr:y>0.50954</cdr:y>
    </cdr:to>
    <cdr:sp macro="" textlink="">
      <cdr:nvSpPr>
        <cdr:cNvPr id="591880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63888" y="3284984"/>
          <a:ext cx="788212" cy="20944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+ 3,47%</a:t>
          </a:r>
        </a:p>
      </cdr:txBody>
    </cdr:sp>
  </cdr:relSizeAnchor>
  <cdr:relSizeAnchor xmlns:cdr="http://schemas.openxmlformats.org/drawingml/2006/chartDrawing">
    <cdr:from>
      <cdr:x>0.76775</cdr:x>
      <cdr:y>0.773</cdr:y>
    </cdr:from>
    <cdr:to>
      <cdr:x>0.84176</cdr:x>
      <cdr:y>0.81443</cdr:y>
    </cdr:to>
    <cdr:sp macro="" textlink="">
      <cdr:nvSpPr>
        <cdr:cNvPr id="1654794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20272" y="5301208"/>
          <a:ext cx="676740" cy="28416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- 100,00%</a:t>
          </a:r>
        </a:p>
      </cdr:txBody>
    </cdr:sp>
  </cdr:relSizeAnchor>
  <cdr:relSizeAnchor xmlns:cdr="http://schemas.openxmlformats.org/drawingml/2006/chartDrawing">
    <cdr:from>
      <cdr:x>0.52362</cdr:x>
      <cdr:y>0.647</cdr:y>
    </cdr:from>
    <cdr:to>
      <cdr:x>0.5965</cdr:x>
      <cdr:y>0.68136</cdr:y>
    </cdr:to>
    <cdr:sp macro="" textlink="">
      <cdr:nvSpPr>
        <cdr:cNvPr id="1654795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788024" y="4437112"/>
          <a:ext cx="666415" cy="2356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+ 6,38%</a:t>
          </a:r>
        </a:p>
      </cdr:txBody>
    </cdr:sp>
  </cdr:relSizeAnchor>
  <cdr:relSizeAnchor xmlns:cdr="http://schemas.openxmlformats.org/drawingml/2006/chartDrawing">
    <cdr:from>
      <cdr:x>0.16138</cdr:x>
      <cdr:y>0.08001</cdr:y>
    </cdr:from>
    <cdr:to>
      <cdr:x>0.222</cdr:x>
      <cdr:y>0.11899</cdr:y>
    </cdr:to>
    <cdr:sp macro="" textlink="">
      <cdr:nvSpPr>
        <cdr:cNvPr id="591884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75656" y="548680"/>
          <a:ext cx="554309" cy="267324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-8,95%</a:t>
          </a:r>
        </a:p>
      </cdr:txBody>
    </cdr:sp>
  </cdr:relSizeAnchor>
  <cdr:relSizeAnchor xmlns:cdr="http://schemas.openxmlformats.org/drawingml/2006/chartDrawing">
    <cdr:from>
      <cdr:x>0.66271</cdr:x>
      <cdr:y>0.80527</cdr:y>
    </cdr:from>
    <cdr:to>
      <cdr:x>0.72302</cdr:x>
      <cdr:y>0.84418</cdr:y>
    </cdr:to>
    <cdr:sp macro="" textlink="">
      <cdr:nvSpPr>
        <cdr:cNvPr id="1654797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94025" y="5230149"/>
          <a:ext cx="625976" cy="2553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0.92147</cdr:x>
      <cdr:y>0.79079</cdr:y>
    </cdr:from>
    <cdr:to>
      <cdr:x>0.98014</cdr:x>
      <cdr:y>0.82821</cdr:y>
    </cdr:to>
    <cdr:sp macro="" textlink="">
      <cdr:nvSpPr>
        <cdr:cNvPr id="1654798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724903" y="5127002"/>
          <a:ext cx="619247" cy="2506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0.50198</cdr:x>
      <cdr:y>0.48548</cdr:y>
    </cdr:from>
    <cdr:to>
      <cdr:x>0.51189</cdr:x>
      <cdr:y>0.53494</cdr:y>
    </cdr:to>
    <cdr:sp macro="" textlink="">
      <cdr:nvSpPr>
        <cdr:cNvPr id="10256" name="Text Box 1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46700" y="2952563"/>
          <a:ext cx="105918" cy="2878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txBody>
        <a:bodyPr xmlns:a="http://schemas.openxmlformats.org/drawingml/2006/main" vertOverflow="clip" wrap="square" lIns="36576" tIns="32004" rIns="36576" bIns="32004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575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0.6575</cdr:x>
      <cdr:y>0.731</cdr:y>
    </cdr:from>
    <cdr:to>
      <cdr:x>0.73194</cdr:x>
      <cdr:y>0.76645</cdr:y>
    </cdr:to>
    <cdr:sp macro="" textlink="">
      <cdr:nvSpPr>
        <cdr:cNvPr id="17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012160" y="5013176"/>
          <a:ext cx="680680" cy="2431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- 19,71%</a:t>
          </a:r>
        </a:p>
      </cdr:txBody>
    </cdr:sp>
  </cdr:relSizeAnchor>
  <cdr:relSizeAnchor xmlns:cdr="http://schemas.openxmlformats.org/drawingml/2006/chartDrawing">
    <cdr:from>
      <cdr:x>0.91737</cdr:x>
      <cdr:y>0.731</cdr:y>
    </cdr:from>
    <cdr:to>
      <cdr:x>0.98326</cdr:x>
      <cdr:y>0.76701</cdr:y>
    </cdr:to>
    <cdr:sp macro="" textlink="">
      <cdr:nvSpPr>
        <cdr:cNvPr id="18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388424" y="5013176"/>
          <a:ext cx="602466" cy="2469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- 22,13%</a:t>
          </a:r>
        </a:p>
      </cdr:txBody>
    </cdr:sp>
  </cdr:relSizeAnchor>
  <cdr:relSizeAnchor xmlns:cdr="http://schemas.openxmlformats.org/drawingml/2006/chartDrawing">
    <cdr:from>
      <cdr:x>0.07209</cdr:x>
      <cdr:y>0.90749</cdr:y>
    </cdr:from>
    <cdr:to>
      <cdr:x>0.18728</cdr:x>
      <cdr:y>0.9881</cdr:y>
    </cdr:to>
    <cdr:sp macro="" textlink="">
      <cdr:nvSpPr>
        <cdr:cNvPr id="19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62000" y="5905996"/>
          <a:ext cx="1217544" cy="5246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Безвозмездные поступления, всего</a:t>
          </a:r>
        </a:p>
      </cdr:txBody>
    </cdr:sp>
  </cdr:relSizeAnchor>
  <cdr:relSizeAnchor xmlns:cdr="http://schemas.openxmlformats.org/drawingml/2006/chartDrawing">
    <cdr:from>
      <cdr:x>0.22019</cdr:x>
      <cdr:y>0.91393</cdr:y>
    </cdr:from>
    <cdr:to>
      <cdr:x>0.30952</cdr:x>
      <cdr:y>0.95291</cdr:y>
    </cdr:to>
    <cdr:sp macro="" textlink="">
      <cdr:nvSpPr>
        <cdr:cNvPr id="20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27413" y="5947920"/>
          <a:ext cx="944217" cy="2536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Субсидии</a:t>
          </a:r>
        </a:p>
      </cdr:txBody>
    </cdr:sp>
  </cdr:relSizeAnchor>
  <cdr:relSizeAnchor xmlns:cdr="http://schemas.openxmlformats.org/drawingml/2006/chartDrawing">
    <cdr:from>
      <cdr:x>0.35811</cdr:x>
      <cdr:y>0.91648</cdr:y>
    </cdr:from>
    <cdr:to>
      <cdr:x>0.44822</cdr:x>
      <cdr:y>0.95546</cdr:y>
    </cdr:to>
    <cdr:sp macro="" textlink="">
      <cdr:nvSpPr>
        <cdr:cNvPr id="21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785152" y="5964485"/>
          <a:ext cx="952500" cy="2536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Субвенции</a:t>
          </a:r>
        </a:p>
      </cdr:txBody>
    </cdr:sp>
  </cdr:relSizeAnchor>
  <cdr:relSizeAnchor xmlns:cdr="http://schemas.openxmlformats.org/drawingml/2006/chartDrawing">
    <cdr:from>
      <cdr:x>0.4685</cdr:x>
      <cdr:y>0.89866</cdr:y>
    </cdr:from>
    <cdr:to>
      <cdr:x>0.58662</cdr:x>
      <cdr:y>0.99574</cdr:y>
    </cdr:to>
    <cdr:sp macro="" textlink="">
      <cdr:nvSpPr>
        <cdr:cNvPr id="22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283964" y="6163010"/>
          <a:ext cx="1080124" cy="6657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Дотации на выравнивание бюджетной обеспеченности</a:t>
          </a:r>
        </a:p>
      </cdr:txBody>
    </cdr:sp>
  </cdr:relSizeAnchor>
  <cdr:relSizeAnchor xmlns:cdr="http://schemas.openxmlformats.org/drawingml/2006/chartDrawing">
    <cdr:from>
      <cdr:x>0.59946</cdr:x>
      <cdr:y>0.90029</cdr:y>
    </cdr:from>
    <cdr:to>
      <cdr:x>0.73581</cdr:x>
      <cdr:y>0.99828</cdr:y>
    </cdr:to>
    <cdr:sp macro="" textlink="">
      <cdr:nvSpPr>
        <cdr:cNvPr id="23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36196" y="5859118"/>
          <a:ext cx="1441173" cy="63776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Дотации на обеспечение сбалансированности бюджета</a:t>
          </a:r>
        </a:p>
      </cdr:txBody>
    </cdr:sp>
  </cdr:relSizeAnchor>
  <cdr:relSizeAnchor xmlns:cdr="http://schemas.openxmlformats.org/drawingml/2006/chartDrawing">
    <cdr:from>
      <cdr:x>0.76624</cdr:x>
      <cdr:y>0.91556</cdr:y>
    </cdr:from>
    <cdr:to>
      <cdr:x>0.82686</cdr:x>
      <cdr:y>0.99065</cdr:y>
    </cdr:to>
    <cdr:sp macro="" textlink="">
      <cdr:nvSpPr>
        <cdr:cNvPr id="24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099090" y="5958509"/>
          <a:ext cx="640744" cy="48867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Прочие дотации</a:t>
          </a:r>
        </a:p>
      </cdr:txBody>
    </cdr:sp>
  </cdr:relSizeAnchor>
  <cdr:relSizeAnchor xmlns:cdr="http://schemas.openxmlformats.org/drawingml/2006/chartDrawing">
    <cdr:from>
      <cdr:x>0.88391</cdr:x>
      <cdr:y>0.90996</cdr:y>
    </cdr:from>
    <cdr:to>
      <cdr:x>0.97794</cdr:x>
      <cdr:y>0.94894</cdr:y>
    </cdr:to>
    <cdr:sp macro="" textlink="">
      <cdr:nvSpPr>
        <cdr:cNvPr id="25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342782" y="5922065"/>
          <a:ext cx="993913" cy="2536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Иные МБТ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0.41338</cdr:x>
      <cdr:y>0.19724</cdr:y>
    </cdr:from>
    <cdr:to>
      <cdr:x>0.6844</cdr:x>
      <cdr:y>0.31091</cdr:y>
    </cdr:to>
    <cdr:sp macro="" textlink="">
      <cdr:nvSpPr>
        <cdr:cNvPr id="165990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01952" y="892696"/>
          <a:ext cx="2230386" cy="5144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6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- 5,86%</a:t>
          </a:r>
          <a:r>
            <a:rPr lang="ru-RU" sz="19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 </a:t>
          </a:r>
          <a:r>
            <a:rPr lang="ru-RU" sz="152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- 32 236,58)</a:t>
          </a:r>
        </a:p>
      </cdr:txBody>
    </cdr:sp>
  </cdr:relSizeAnchor>
  <cdr:relSizeAnchor xmlns:cdr="http://schemas.openxmlformats.org/drawingml/2006/chartDrawing">
    <cdr:from>
      <cdr:x>0.31399</cdr:x>
      <cdr:y>0.88911</cdr:y>
    </cdr:from>
    <cdr:to>
      <cdr:x>0.39711</cdr:x>
      <cdr:y>0.94489</cdr:y>
    </cdr:to>
    <cdr:sp macro="" textlink="">
      <cdr:nvSpPr>
        <cdr:cNvPr id="596994" name="Text Box 102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22000" y="4945779"/>
          <a:ext cx="773509" cy="31028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6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2020 г.</a:t>
          </a:r>
        </a:p>
      </cdr:txBody>
    </cdr:sp>
  </cdr:relSizeAnchor>
  <cdr:relSizeAnchor xmlns:cdr="http://schemas.openxmlformats.org/drawingml/2006/chartDrawing">
    <cdr:from>
      <cdr:x>0.67755</cdr:x>
      <cdr:y>0.89</cdr:y>
    </cdr:from>
    <cdr:to>
      <cdr:x>0.77453</cdr:x>
      <cdr:y>0.94578</cdr:y>
    </cdr:to>
    <cdr:sp macro="" textlink="">
      <cdr:nvSpPr>
        <cdr:cNvPr id="596995" name="Text Box 102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05202" y="4950718"/>
          <a:ext cx="902489" cy="31028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6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2021 г.</a:t>
          </a:r>
        </a:p>
      </cdr:txBody>
    </cdr:sp>
  </cdr:relSizeAnchor>
  <cdr:relSizeAnchor xmlns:cdr="http://schemas.openxmlformats.org/drawingml/2006/chartDrawing">
    <cdr:from>
      <cdr:x>0.395</cdr:x>
      <cdr:y>0.27679</cdr:y>
    </cdr:from>
    <cdr:to>
      <cdr:x>0.71875</cdr:x>
      <cdr:y>0.32452</cdr:y>
    </cdr:to>
    <cdr:sp macro="" textlink="">
      <cdr:nvSpPr>
        <cdr:cNvPr id="596996" name="Line 1028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250705" y="1252737"/>
          <a:ext cx="2664296" cy="216024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rgbClr val="0000FF"/>
          </a:solidFill>
          <a:round/>
          <a:headEnd type="diamond" w="med" len="med"/>
          <a:tailEnd type="stealth" w="med" len="lg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0.10626</cdr:x>
      <cdr:y>0.689</cdr:y>
    </cdr:from>
    <cdr:to>
      <cdr:x>0.16411</cdr:x>
      <cdr:y>0.72934</cdr:y>
    </cdr:to>
    <cdr:sp macro="" textlink="">
      <cdr:nvSpPr>
        <cdr:cNvPr id="59801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71601" y="4725144"/>
          <a:ext cx="528980" cy="27665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- 4,68%</a:t>
          </a:r>
        </a:p>
      </cdr:txBody>
    </cdr:sp>
  </cdr:relSizeAnchor>
  <cdr:relSizeAnchor xmlns:cdr="http://schemas.openxmlformats.org/drawingml/2006/chartDrawing">
    <cdr:from>
      <cdr:x>0.00863</cdr:x>
      <cdr:y>0.9916</cdr:y>
    </cdr:from>
    <cdr:to>
      <cdr:x>0.01555</cdr:x>
      <cdr:y>0.9916</cdr:y>
    </cdr:to>
    <cdr:sp macro="" textlink="">
      <cdr:nvSpPr>
        <cdr:cNvPr id="2969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9094" y="5622925"/>
          <a:ext cx="60941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(+13,3%)</a:t>
          </a:r>
        </a:p>
      </cdr:txBody>
    </cdr:sp>
  </cdr:relSizeAnchor>
  <cdr:relSizeAnchor xmlns:cdr="http://schemas.openxmlformats.org/drawingml/2006/chartDrawing">
    <cdr:from>
      <cdr:x>0.01729</cdr:x>
      <cdr:y>0.99111</cdr:y>
    </cdr:from>
    <cdr:to>
      <cdr:x>0.03484</cdr:x>
      <cdr:y>0.99111</cdr:y>
    </cdr:to>
    <cdr:sp macro="" textlink="">
      <cdr:nvSpPr>
        <cdr:cNvPr id="29699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9623" y="5622925"/>
          <a:ext cx="176294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(+37,1%)</a:t>
          </a:r>
        </a:p>
      </cdr:txBody>
    </cdr:sp>
  </cdr:relSizeAnchor>
  <cdr:relSizeAnchor xmlns:cdr="http://schemas.openxmlformats.org/drawingml/2006/chartDrawing">
    <cdr:from>
      <cdr:x>0.04325</cdr:x>
      <cdr:y>0.99111</cdr:y>
    </cdr:from>
    <cdr:to>
      <cdr:x>0.24751</cdr:x>
      <cdr:y>0.99111</cdr:y>
    </cdr:to>
    <cdr:sp macro="" textlink="">
      <cdr:nvSpPr>
        <cdr:cNvPr id="2970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20799" y="5622925"/>
          <a:ext cx="1802111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(+0,6%)</a:t>
          </a:r>
        </a:p>
      </cdr:txBody>
    </cdr:sp>
  </cdr:relSizeAnchor>
  <cdr:relSizeAnchor xmlns:cdr="http://schemas.openxmlformats.org/drawingml/2006/chartDrawing">
    <cdr:from>
      <cdr:x>0.39786</cdr:x>
      <cdr:y>0.99111</cdr:y>
    </cdr:from>
    <cdr:to>
      <cdr:x>0.51434</cdr:x>
      <cdr:y>0.99111</cdr:y>
    </cdr:to>
    <cdr:sp macro="" textlink="">
      <cdr:nvSpPr>
        <cdr:cNvPr id="29701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39669" y="5622925"/>
          <a:ext cx="1016408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(+5,9%)</a:t>
          </a:r>
        </a:p>
      </cdr:txBody>
    </cdr:sp>
  </cdr:relSizeAnchor>
  <cdr:relSizeAnchor xmlns:cdr="http://schemas.openxmlformats.org/drawingml/2006/chartDrawing">
    <cdr:from>
      <cdr:x>0.49213</cdr:x>
      <cdr:y>0.12201</cdr:y>
    </cdr:from>
    <cdr:to>
      <cdr:x>0.56923</cdr:x>
      <cdr:y>0.15725</cdr:y>
    </cdr:to>
    <cdr:sp macro="" textlink="">
      <cdr:nvSpPr>
        <cdr:cNvPr id="598022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499993" y="836712"/>
          <a:ext cx="705082" cy="24167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+ 9,94%</a:t>
          </a:r>
        </a:p>
      </cdr:txBody>
    </cdr:sp>
  </cdr:relSizeAnchor>
  <cdr:relSizeAnchor xmlns:cdr="http://schemas.openxmlformats.org/drawingml/2006/chartDrawing">
    <cdr:from>
      <cdr:x>0.70303</cdr:x>
      <cdr:y>0.99111</cdr:y>
    </cdr:from>
    <cdr:to>
      <cdr:x>0.82</cdr:x>
      <cdr:y>0.99111</cdr:y>
    </cdr:to>
    <cdr:sp macro="" textlink="">
      <cdr:nvSpPr>
        <cdr:cNvPr id="29703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05836" y="5622925"/>
          <a:ext cx="1022937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(-52,0%)</a:t>
          </a:r>
        </a:p>
      </cdr:txBody>
    </cdr:sp>
  </cdr:relSizeAnchor>
  <cdr:relSizeAnchor xmlns:cdr="http://schemas.openxmlformats.org/drawingml/2006/chartDrawing">
    <cdr:from>
      <cdr:x>0.59496</cdr:x>
      <cdr:y>0.56024</cdr:y>
    </cdr:from>
    <cdr:to>
      <cdr:x>0.67607</cdr:x>
      <cdr:y>0.60203</cdr:y>
    </cdr:to>
    <cdr:sp macro="" textlink="">
      <cdr:nvSpPr>
        <cdr:cNvPr id="29704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61251" y="3271488"/>
          <a:ext cx="707351" cy="24656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0.33011</cdr:x>
      <cdr:y>0.99111</cdr:y>
    </cdr:from>
    <cdr:to>
      <cdr:x>0.38797</cdr:x>
      <cdr:y>0.99111</cdr:y>
    </cdr:to>
    <cdr:sp macro="" textlink="">
      <cdr:nvSpPr>
        <cdr:cNvPr id="29705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45495" y="5622925"/>
          <a:ext cx="507116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-17,2%</a:t>
          </a:r>
        </a:p>
      </cdr:txBody>
    </cdr:sp>
  </cdr:relSizeAnchor>
  <cdr:relSizeAnchor xmlns:cdr="http://schemas.openxmlformats.org/drawingml/2006/chartDrawing">
    <cdr:from>
      <cdr:x>0.38797</cdr:x>
      <cdr:y>0.99111</cdr:y>
    </cdr:from>
    <cdr:to>
      <cdr:x>0.45969</cdr:x>
      <cdr:y>0.99111</cdr:y>
    </cdr:to>
    <cdr:sp macro="" textlink="">
      <cdr:nvSpPr>
        <cdr:cNvPr id="29706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52611" y="5622925"/>
          <a:ext cx="626821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-58,9%</a:t>
          </a:r>
        </a:p>
      </cdr:txBody>
    </cdr:sp>
  </cdr:relSizeAnchor>
  <cdr:relSizeAnchor xmlns:cdr="http://schemas.openxmlformats.org/drawingml/2006/chartDrawing">
    <cdr:from>
      <cdr:x>0.69687</cdr:x>
      <cdr:y>0.773</cdr:y>
    </cdr:from>
    <cdr:to>
      <cdr:x>0.76264</cdr:x>
      <cdr:y>0.80376</cdr:y>
    </cdr:to>
    <cdr:sp macro="" textlink="">
      <cdr:nvSpPr>
        <cdr:cNvPr id="29707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72201" y="5301208"/>
          <a:ext cx="601401" cy="21095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- 3,93%</a:t>
          </a:r>
        </a:p>
      </cdr:txBody>
    </cdr:sp>
  </cdr:relSizeAnchor>
  <cdr:relSizeAnchor xmlns:cdr="http://schemas.openxmlformats.org/drawingml/2006/chartDrawing">
    <cdr:from>
      <cdr:x>0.9021</cdr:x>
      <cdr:y>0.96628</cdr:y>
    </cdr:from>
    <cdr:to>
      <cdr:x>0.96566</cdr:x>
      <cdr:y>0.97145</cdr:y>
    </cdr:to>
    <cdr:sp macro="" textlink="">
      <cdr:nvSpPr>
        <cdr:cNvPr id="29708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944829" y="5508696"/>
          <a:ext cx="554998" cy="250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187,6%</a:t>
          </a:r>
        </a:p>
      </cdr:txBody>
    </cdr:sp>
  </cdr:relSizeAnchor>
  <cdr:relSizeAnchor xmlns:cdr="http://schemas.openxmlformats.org/drawingml/2006/chartDrawing">
    <cdr:from>
      <cdr:x>0.81209</cdr:x>
      <cdr:y>0.9916</cdr:y>
    </cdr:from>
    <cdr:to>
      <cdr:x>0.86426</cdr:x>
      <cdr:y>0.9916</cdr:y>
    </cdr:to>
    <cdr:sp macro="" textlink="">
      <cdr:nvSpPr>
        <cdr:cNvPr id="29709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150421" y="5622925"/>
          <a:ext cx="459233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90,7%</a:t>
          </a:r>
        </a:p>
      </cdr:txBody>
    </cdr:sp>
  </cdr:relSizeAnchor>
  <cdr:relSizeAnchor xmlns:cdr="http://schemas.openxmlformats.org/drawingml/2006/chartDrawing">
    <cdr:from>
      <cdr:x>0.40801</cdr:x>
      <cdr:y>0.99111</cdr:y>
    </cdr:from>
    <cdr:to>
      <cdr:x>0.47156</cdr:x>
      <cdr:y>0.99111</cdr:y>
    </cdr:to>
    <cdr:sp macro="" textlink="">
      <cdr:nvSpPr>
        <cdr:cNvPr id="29710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626728" y="5622925"/>
          <a:ext cx="554998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-60,4%</a:t>
          </a:r>
        </a:p>
      </cdr:txBody>
    </cdr:sp>
  </cdr:relSizeAnchor>
  <cdr:relSizeAnchor xmlns:cdr="http://schemas.openxmlformats.org/drawingml/2006/chartDrawing">
    <cdr:from>
      <cdr:x>0.81209</cdr:x>
      <cdr:y>0.9916</cdr:y>
    </cdr:from>
    <cdr:to>
      <cdr:x>0.86352</cdr:x>
      <cdr:y>0.9916</cdr:y>
    </cdr:to>
    <cdr:sp macro="" textlink="">
      <cdr:nvSpPr>
        <cdr:cNvPr id="29711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150421" y="5622925"/>
          <a:ext cx="452704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91,9%</a:t>
          </a:r>
        </a:p>
      </cdr:txBody>
    </cdr:sp>
  </cdr:relSizeAnchor>
  <cdr:relSizeAnchor xmlns:cdr="http://schemas.openxmlformats.org/drawingml/2006/chartDrawing">
    <cdr:from>
      <cdr:x>0.33463</cdr:x>
      <cdr:y>0.71</cdr:y>
    </cdr:from>
    <cdr:to>
      <cdr:x>0.39893</cdr:x>
      <cdr:y>0.74788</cdr:y>
    </cdr:to>
    <cdr:sp macro="" textlink="">
      <cdr:nvSpPr>
        <cdr:cNvPr id="29713" name="Text Box 1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059833" y="4869160"/>
          <a:ext cx="587959" cy="259781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- 73,64%</a:t>
          </a:r>
        </a:p>
      </cdr:txBody>
    </cdr:sp>
  </cdr:relSizeAnchor>
  <cdr:relSizeAnchor xmlns:cdr="http://schemas.openxmlformats.org/drawingml/2006/chartDrawing">
    <cdr:from>
      <cdr:x>0.41338</cdr:x>
      <cdr:y>0.752</cdr:y>
    </cdr:from>
    <cdr:to>
      <cdr:x>0.47842</cdr:x>
      <cdr:y>0.78128</cdr:y>
    </cdr:to>
    <cdr:sp macro="" textlink="">
      <cdr:nvSpPr>
        <cdr:cNvPr id="29714" name="Text Box 1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779913" y="5157192"/>
          <a:ext cx="594725" cy="2008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+ 46,15%</a:t>
          </a:r>
        </a:p>
      </cdr:txBody>
    </cdr:sp>
  </cdr:relSizeAnchor>
  <cdr:relSizeAnchor xmlns:cdr="http://schemas.openxmlformats.org/drawingml/2006/chartDrawing">
    <cdr:from>
      <cdr:x>0.78958</cdr:x>
      <cdr:y>0.60198</cdr:y>
    </cdr:from>
    <cdr:to>
      <cdr:x>0.86302</cdr:x>
      <cdr:y>0.6327</cdr:y>
    </cdr:to>
    <cdr:sp macro="" textlink="">
      <cdr:nvSpPr>
        <cdr:cNvPr id="29715" name="Text Box 1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52363" y="4448600"/>
          <a:ext cx="642056" cy="18527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0.90949</cdr:x>
      <cdr:y>0.7415</cdr:y>
    </cdr:from>
    <cdr:to>
      <cdr:x>0.97131</cdr:x>
      <cdr:y>0.77126</cdr:y>
    </cdr:to>
    <cdr:sp macro="" textlink="">
      <cdr:nvSpPr>
        <cdr:cNvPr id="29716" name="Text Box 2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316417" y="5085184"/>
          <a:ext cx="565282" cy="20409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- 14,24%</a:t>
          </a:r>
        </a:p>
      </cdr:txBody>
    </cdr:sp>
  </cdr:relSizeAnchor>
  <cdr:relSizeAnchor xmlns:cdr="http://schemas.openxmlformats.org/drawingml/2006/chartDrawing">
    <cdr:from>
      <cdr:x>0.60237</cdr:x>
      <cdr:y>0.647</cdr:y>
    </cdr:from>
    <cdr:to>
      <cdr:x>0.6588</cdr:x>
      <cdr:y>0.67466</cdr:y>
    </cdr:to>
    <cdr:sp macro="" textlink="">
      <cdr:nvSpPr>
        <cdr:cNvPr id="1660949" name="Text Box 1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08105" y="4437112"/>
          <a:ext cx="515996" cy="1896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- 0,26%</a:t>
          </a:r>
        </a:p>
      </cdr:txBody>
    </cdr:sp>
  </cdr:relSizeAnchor>
  <cdr:relSizeAnchor xmlns:cdr="http://schemas.openxmlformats.org/drawingml/2006/chartDrawing">
    <cdr:from>
      <cdr:x>0.79925</cdr:x>
      <cdr:y>0.815</cdr:y>
    </cdr:from>
    <cdr:to>
      <cdr:x>0.86022</cdr:x>
      <cdr:y>0.85817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7308305" y="5589240"/>
          <a:ext cx="557510" cy="2960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900" b="1" dirty="0">
              <a:latin typeface="Arial" pitchFamily="34" charset="0"/>
              <a:cs typeface="Arial" pitchFamily="34" charset="0"/>
            </a:rPr>
            <a:t>+0,07%</a:t>
          </a:r>
        </a:p>
      </cdr:txBody>
    </cdr:sp>
  </cdr:relSizeAnchor>
  <cdr:relSizeAnchor xmlns:cdr="http://schemas.openxmlformats.org/drawingml/2006/chartDrawing">
    <cdr:from>
      <cdr:x>0.20075</cdr:x>
      <cdr:y>0.815</cdr:y>
    </cdr:from>
    <cdr:to>
      <cdr:x>0.27113</cdr:x>
      <cdr:y>0.85534</cdr:y>
    </cdr:to>
    <cdr:sp macro="" textlink="">
      <cdr:nvSpPr>
        <cdr:cNvPr id="24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35697" y="5589240"/>
          <a:ext cx="643561" cy="27665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- 100,00%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0.50393</cdr:x>
      <cdr:y>0.50147</cdr:y>
    </cdr:from>
    <cdr:to>
      <cdr:x>0.51768</cdr:x>
      <cdr:y>0.53342</cdr:y>
    </cdr:to>
    <cdr:sp macro="" textlink="">
      <cdr:nvSpPr>
        <cdr:cNvPr id="12492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650144" y="2818665"/>
          <a:ext cx="73566" cy="1761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875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 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EB000-FF89-49F4-BCE0-872ED23B4A8D}" type="datetimeFigureOut">
              <a:rPr lang="ru-RU" smtClean="0"/>
              <a:t>09.06.2022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14912-1D48-41A6-8737-A79431F6D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6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703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836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299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460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86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rutin.omskportal.ru/ru/municipal/localAuthList/3-52-226-1/officialsite/photo/3-52-226-1-Photo/018/imageBig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" y="0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903" y="1484784"/>
            <a:ext cx="8946740" cy="4032448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Комитет финансов и контроля администрации </a:t>
            </a:r>
            <a:r>
              <a:rPr lang="ru-RU" sz="1800" b="1" i="1" cap="all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крутинского</a:t>
            </a:r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омской области</a:t>
            </a:r>
            <a:b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8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b="1" i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b="1" i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 Проекту РЕШЕНИЯ КРУТИНСКОГО РАЙОННОГО СОВЕТА «ОБ ИСПОЛНЕНИИ РАЙОННОГО БЮДЖЕТА ЗА 2021 ГОД»</a:t>
            </a:r>
            <a:endParaRPr lang="ru-RU" sz="2800" dirty="0">
              <a:solidFill>
                <a:srgbClr val="0000CC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169465"/>
            <a:ext cx="8229600" cy="17130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/>
        </p:nvGraphicFramePr>
        <p:xfrm>
          <a:off x="1" y="0"/>
          <a:ext cx="9144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65145AA5-2F85-4CAD-A065-C534C95CB3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075759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52032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20688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4648200" y="908720"/>
          <a:ext cx="4388296" cy="5217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0" y="836712"/>
          <a:ext cx="4644008" cy="5289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Структура всех доходов бюджета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4932040" y="1556792"/>
          <a:ext cx="410445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0" y="1196752"/>
          <a:ext cx="5148064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273050"/>
            <a:ext cx="4330824" cy="632430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rgbClr val="660066"/>
                </a:solidFill>
              </a:rPr>
              <a:t>РАЗДЕЛЫ РАСХОДОВ РАЙОННОГО БЮДЖЕТА</a:t>
            </a:r>
          </a:p>
          <a:p>
            <a:pPr marL="0" indent="0" algn="ctr">
              <a:buNone/>
            </a:pPr>
            <a:endParaRPr lang="ru-RU" sz="2800" dirty="0">
              <a:solidFill>
                <a:srgbClr val="660066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097" y="2959754"/>
            <a:ext cx="3912369" cy="337508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800" b="1" dirty="0">
                <a:solidFill>
                  <a:srgbClr val="002060"/>
                </a:solidFill>
              </a:rPr>
              <a:t>РАСХОДЫ БЮДЖЕТА </a:t>
            </a:r>
            <a:r>
              <a:rPr lang="ru-RU" sz="1800" dirty="0">
                <a:solidFill>
                  <a:srgbClr val="002060"/>
                </a:solidFill>
              </a:rPr>
              <a:t>– это выплачиваемые из бюджета денежные средства.</a:t>
            </a:r>
          </a:p>
          <a:p>
            <a:pPr indent="457200" algn="just"/>
            <a:r>
              <a:rPr lang="ru-RU" sz="1800" dirty="0">
                <a:solidFill>
                  <a:srgbClr val="002060"/>
                </a:solidFill>
              </a:rPr>
              <a:t>Расходы бюджета выражают экономические отношения, складывающиеся в процессе распределения и использования денежных средств соответствующих бюджетов бюджетной системы Российской Федерации. </a:t>
            </a:r>
          </a:p>
          <a:p>
            <a:pPr indent="457200" algn="just"/>
            <a:r>
              <a:rPr lang="ru-RU" sz="1800" dirty="0">
                <a:solidFill>
                  <a:srgbClr val="002060"/>
                </a:solidFill>
              </a:rPr>
              <a:t>Расходы районного бюджета в 2020 году состояли из 9 разделов.</a:t>
            </a:r>
          </a:p>
        </p:txBody>
      </p:sp>
      <p:pic>
        <p:nvPicPr>
          <p:cNvPr id="2052" name="Picture 4" descr="ÐÐ°ÑÑÐ¸Ð½ÐºÐ¸ Ð¿Ð¾ Ð·Ð°Ð¿ÑÐ¾ÑÑ ÐºÐ°ÑÑÐ¸Ð½ÐºÐ¸ Ð¿ÑÐ¾ ÑÐ°ÑÑ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984377" cy="252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0809" y="1862014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660066"/>
                </a:solidFill>
              </a:rPr>
              <a:t>ЧТО ТАКОЕ РАСХОДЫ БЮДЖЕТА ?</a:t>
            </a:r>
          </a:p>
          <a:p>
            <a:pPr algn="ctr"/>
            <a:endParaRPr lang="ru-RU" sz="2400" b="1" dirty="0">
              <a:solidFill>
                <a:srgbClr val="660066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102466" y="1376771"/>
            <a:ext cx="2952328" cy="720670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Общегосударственные вопросы</a:t>
            </a:r>
          </a:p>
        </p:txBody>
      </p:sp>
      <p:sp>
        <p:nvSpPr>
          <p:cNvPr id="7" name="Овал 6"/>
          <p:cNvSpPr/>
          <p:nvPr/>
        </p:nvSpPr>
        <p:spPr>
          <a:xfrm>
            <a:off x="7122231" y="1500111"/>
            <a:ext cx="1867036" cy="9542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Национальная экономика</a:t>
            </a:r>
          </a:p>
        </p:txBody>
      </p:sp>
      <p:sp>
        <p:nvSpPr>
          <p:cNvPr id="8" name="Овал 7"/>
          <p:cNvSpPr/>
          <p:nvPr/>
        </p:nvSpPr>
        <p:spPr>
          <a:xfrm>
            <a:off x="4932040" y="2338319"/>
            <a:ext cx="1728192" cy="1008112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Жилищно-коммунальное хозяйство</a:t>
            </a:r>
          </a:p>
        </p:txBody>
      </p:sp>
      <p:sp>
        <p:nvSpPr>
          <p:cNvPr id="9" name="Овал 8"/>
          <p:cNvSpPr/>
          <p:nvPr/>
        </p:nvSpPr>
        <p:spPr>
          <a:xfrm>
            <a:off x="6924327" y="2643368"/>
            <a:ext cx="1584176" cy="1008112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Образование</a:t>
            </a:r>
          </a:p>
        </p:txBody>
      </p:sp>
      <p:sp>
        <p:nvSpPr>
          <p:cNvPr id="10" name="Овал 9"/>
          <p:cNvSpPr/>
          <p:nvPr/>
        </p:nvSpPr>
        <p:spPr>
          <a:xfrm>
            <a:off x="5876682" y="5720854"/>
            <a:ext cx="1839733" cy="86409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Национальность безопасность</a:t>
            </a:r>
          </a:p>
        </p:txBody>
      </p:sp>
      <p:sp>
        <p:nvSpPr>
          <p:cNvPr id="11" name="Овал 10"/>
          <p:cNvSpPr/>
          <p:nvPr/>
        </p:nvSpPr>
        <p:spPr>
          <a:xfrm>
            <a:off x="6521388" y="3825428"/>
            <a:ext cx="1831032" cy="93610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Социальная политика</a:t>
            </a:r>
          </a:p>
        </p:txBody>
      </p:sp>
      <p:sp>
        <p:nvSpPr>
          <p:cNvPr id="12" name="Овал 11"/>
          <p:cNvSpPr/>
          <p:nvPr/>
        </p:nvSpPr>
        <p:spPr>
          <a:xfrm>
            <a:off x="4565226" y="4794511"/>
            <a:ext cx="1512168" cy="102051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Физическая культура и спорт</a:t>
            </a:r>
          </a:p>
        </p:txBody>
      </p:sp>
      <p:sp>
        <p:nvSpPr>
          <p:cNvPr id="13" name="Овал 12"/>
          <p:cNvSpPr/>
          <p:nvPr/>
        </p:nvSpPr>
        <p:spPr>
          <a:xfrm>
            <a:off x="7203580" y="4858789"/>
            <a:ext cx="1858615" cy="93610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Межбюджетные трансферты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9F4F8417-6BDC-44A1-9BA5-A9863C4E1373}"/>
              </a:ext>
            </a:extLst>
          </p:cNvPr>
          <p:cNvSpPr/>
          <p:nvPr/>
        </p:nvSpPr>
        <p:spPr>
          <a:xfrm>
            <a:off x="4390061" y="3683612"/>
            <a:ext cx="1839733" cy="86409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Культура, кинематография</a:t>
            </a:r>
          </a:p>
        </p:txBody>
      </p:sp>
    </p:spTree>
    <p:extLst>
      <p:ext uri="{BB962C8B-B14F-4D97-AF65-F5344CB8AC3E}">
        <p14:creationId xmlns:p14="http://schemas.microsoft.com/office/powerpoint/2010/main" val="2502138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18058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0000CC"/>
                </a:solidFill>
              </a:rPr>
              <a:t>РАСХОДЫ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1692987"/>
              </p:ext>
            </p:extLst>
          </p:nvPr>
        </p:nvGraphicFramePr>
        <p:xfrm>
          <a:off x="107504" y="692696"/>
          <a:ext cx="8928992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13599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661A61-1629-4D61-A2F2-4B1558872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b="1" dirty="0"/>
              <a:t>Расходы бюджета (тыс. руб.)</a:t>
            </a:r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13E16764-BAE0-487A-96E0-F82EE23FB5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629964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04779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66"/>
            <a:ext cx="8229600" cy="49006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0000CC"/>
                </a:solidFill>
              </a:rPr>
              <a:t>РАСХОДЫ ПО РАЗДЕЛАМ БЮДЖЕТА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4207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В 2021 году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«Общегосударственные вопросы»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бюджетные ассигнования исполнены в объеме 51 037,36 тыс. рублей.  По данному разделу расходы уменьшились на -4,68 % или на -2 504,65 тыс. рублей к уровню 2020 года. Увеличены расходы на содержание аппарата управления Администрации (+1 012,53 тыс. рублей) и на обеспечение деятельности Комитета финансов и контроля (+440,44 тыс. рублей). </a:t>
            </a:r>
          </a:p>
          <a:p>
            <a:pPr marL="0" indent="0">
              <a:buNone/>
            </a:pPr>
            <a:r>
              <a:rPr lang="ru-RU" sz="1200" dirty="0"/>
              <a:t>По другим общегосударственным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вопросам, на основании решения Крутинского районного Совета, увеличение расходов произошло на 201,29 тыс. рублей (+876,33 тыс. рублей расходы на содержание КМУ «Хозяйственное управление»; + 96,26 тыс. рублей на проведение Всероссийской переписи населения).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    Общий объем расходов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«Национальная экономика»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исполнен в сумме 21 320,92 тыс. рублей, что на -73,64 % ниже уровня 2020 года (- 59 548,75 тыс. рублей). В том числе на  реконструкцию автомобильной дороги «Подъезд к с. </a:t>
            </a:r>
            <a:r>
              <a:rPr lang="ru-RU" sz="1200" dirty="0" err="1">
                <a:solidFill>
                  <a:schemeClr val="tx2">
                    <a:lumMod val="75000"/>
                  </a:schemeClr>
                </a:solidFill>
              </a:rPr>
              <a:t>Зимино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 Крутинского района Омской области» (+2 522,25 тыс. рублей), на содержание автомобильных дорог местного значения (+ 2 730,97 тыс. рублей).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 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«Жилищно-коммунальное хозяйство»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исполнение составило 17 119,17 тыс. рублей, что на 46,15 % выше исполнения 2020 года (+5 405,41 тыс. рублей). Увеличение  расходов по данному разделу произошло за счет: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193 150,59 руб. направлено на обеспечение мероприятий по капитальному ремонту многоквартирных домов;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46 000,00 руб. направлено </a:t>
            </a:r>
            <a:r>
              <a:rPr lang="ru-RU" sz="1200" dirty="0" err="1">
                <a:solidFill>
                  <a:schemeClr val="tx2">
                    <a:lumMod val="75000"/>
                  </a:schemeClr>
                </a:solidFill>
              </a:rPr>
              <a:t>Оглухинскому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 сельскому поселению на ремонт водопроводной	 сети, соединяющей </a:t>
            </a:r>
            <a:r>
              <a:rPr lang="ru-RU" sz="1200" dirty="0" err="1">
                <a:solidFill>
                  <a:schemeClr val="tx2">
                    <a:lumMod val="75000"/>
                  </a:schemeClr>
                </a:solidFill>
              </a:rPr>
              <a:t>Оглухинскую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 школу с центральным водопроводом, с цель предупреждения срыва подачи воды в учреждении образования (иные межбюджетные трансферты за счет средств резервного фонда Администрации);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1 068 969,04 руб. на приобретение приборов учета тепловой энергии для котельных;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1 169 024,79 руб. на приобретение и установку технологического оборудования теплотехнического назначения (термоблок ТГУ) для отопления здания школы по адресу: Омская область, Крутинский район, с. Паново, ул. Советская, № 4;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1 029 909,74 руб. на приобретение и установку технологического оборудования теплотехнического назначения (термоблок ТГУ) для отопления здания дома культуры по адресу: Омская область, Крутинский район, с. </a:t>
            </a:r>
            <a:r>
              <a:rPr lang="ru-RU" sz="1200" dirty="0" err="1">
                <a:solidFill>
                  <a:schemeClr val="tx2">
                    <a:lumMod val="75000"/>
                  </a:schemeClr>
                </a:solidFill>
              </a:rPr>
              <a:t>Зимино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, ул. Центральная, № 3;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061 448,00 руб. на оплату строительства теплотрассы от ТГУ-Норд 350М до точки подключения к существующей теплосети по адресу: Омская область, Крутинский район, с Паново, ул. Советская;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1 756 302,40 руб. на возмещение части затрат в сфере организации в границах поселения водоснабжения населения.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541 261,76 руб. на возмещение части затрат в сфере организации в границах Крутинского городского поселения.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Кроме того, 300 280,55 руб.  было направлено на приобретение и установку технологического оборудования теплотехнического назначения (термоблок ТГУ) для отопления здания школы по адресу: Омская область, Крутинский район, с. </a:t>
            </a:r>
            <a:r>
              <a:rPr lang="ru-RU" sz="1200" dirty="0" err="1">
                <a:solidFill>
                  <a:schemeClr val="tx2">
                    <a:lumMod val="75000"/>
                  </a:schemeClr>
                </a:solidFill>
              </a:rPr>
              <a:t>Зимино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, ул. Рабочая, № 12А;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205 106,21 руб. на приобретение и установку технологического оборудования теплотехнического назначения (термоблок ТГУ) для отопления здания детского сада по адресу: Омская область, Крутинский район, с. </a:t>
            </a:r>
            <a:r>
              <a:rPr lang="ru-RU" sz="1200" dirty="0" err="1">
                <a:solidFill>
                  <a:schemeClr val="tx2">
                    <a:lumMod val="75000"/>
                  </a:schemeClr>
                </a:solidFill>
              </a:rPr>
              <a:t>Зимино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, ул. Комсомольская, 3;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-на приобретение оборудования для водоподготовки в котельных 283 104,00 руб.;</a:t>
            </a:r>
          </a:p>
        </p:txBody>
      </p:sp>
    </p:spTree>
    <p:extLst>
      <p:ext uri="{BB962C8B-B14F-4D97-AF65-F5344CB8AC3E}">
        <p14:creationId xmlns:p14="http://schemas.microsoft.com/office/powerpoint/2010/main" val="26169909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712968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-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4 532 448,79 на приобретение и установку технологического оборудования теплотехнического назначения (термоблок ТГУ) для отопления здания детского сада по адресу: Омская область, Крутинский район, с. </a:t>
            </a:r>
            <a:r>
              <a:rPr lang="ru-RU" sz="1200" dirty="0" err="1">
                <a:solidFill>
                  <a:schemeClr val="tx2">
                    <a:lumMod val="75000"/>
                  </a:schemeClr>
                </a:solidFill>
              </a:rPr>
              <a:t>Зимино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, ул. Комсомольская, № 7;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-4 848 164,42 на приобретение и установку технологического оборудования теплотехнического назначения (термоблок ТГУ) для отопления здания школы по адресу: Омская область, Крутинский район, с. </a:t>
            </a:r>
            <a:r>
              <a:rPr lang="ru-RU" sz="1200" dirty="0" err="1">
                <a:solidFill>
                  <a:schemeClr val="tx2">
                    <a:lumMod val="75000"/>
                  </a:schemeClr>
                </a:solidFill>
              </a:rPr>
              <a:t>Зимино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, ул. Рабочая, № 12А;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-84 000,00 руб. на создание мест (площадок) накопления твердых коммунальных отходов и организацию сбора, вывоза бытовых отходов и мусора.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Расходы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«Образование»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за 2021 год составили 322 593,77 тыс. рублей, что на 9,94 % выше объема расходов за 2020 год (+29 172,40 тыс. рублей). Повышение произошло за счет увеличения расходов в области: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- молодежной политики  5 699,45 тыс. рублей (+2 509,83 тыс. рублей);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     Расходы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«Культура»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исполнены в сумме 69 296,68 тыс. рублей, что на 0,26 % или на -178,04 тыс. рублей меньше исполнения 2020 года.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Оплата труда увеличилась за счет повышения уровня минимального размера оплаты труда и роста средней заработной платы культработников и педагогов установленной Министерством культуры, на </a:t>
            </a:r>
            <a:r>
              <a:rPr lang="ru-RU" sz="1200" dirty="0"/>
              <a:t>980,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04 тыс. рублей.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Средняя заработная плата культработников в 2020 году составила 23,70 тыс. рублей, в 2021 году увеличилась до размера 25,46 тыс. рублей.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Расходы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«Социальная политика»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исполнены в объеме 12 017,97 тыс. рублей, что ниже расходов 2020 года на 3,93 % (-492,13 тыс. рублей).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    Объем расходов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«Физическая культура и спорт»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составил 600,13 тыс. рублей, что на 0,07% выше уровня 2020 года (+0,43 тыс. рублей).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    Расходы по разделу 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«Межбюджетные трансферты» 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составили 24 337,31 тыс. рублей, что на 14,24 % ниже уровня 2020 года (-4 041,25 тыс. рублей). Дотация на выравнивание бюджетной обеспеченности увеличена на 677,45  тыс. рублей, </a:t>
            </a: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дотация на поддержку мер по обеспечению сбалансированности бюджетов поселений Крутинского муниципального района уменьшена на 453,53 тыс. рублей. В 2021 году было выделено 202,23 тыс. рублей на поощрение органов местного самоуправления поселений за достижение значений показателей эффективности деятельности органов местного самоуправления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ru-RU" sz="1300" dirty="0">
              <a:solidFill>
                <a:srgbClr val="00006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254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3528392" cy="1067718"/>
          </a:xfrm>
        </p:spPr>
        <p:txBody>
          <a:bodyPr>
            <a:noAutofit/>
          </a:bodyPr>
          <a:lstStyle/>
          <a:p>
            <a:pPr algn="ctr"/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r>
              <a:rPr lang="ru-RU" sz="3200" i="1" dirty="0">
                <a:solidFill>
                  <a:srgbClr val="0000CC"/>
                </a:solidFill>
              </a:rPr>
              <a:t>Что такое бюджет: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484784"/>
            <a:ext cx="3672408" cy="4641379"/>
          </a:xfrm>
        </p:spPr>
        <p:txBody>
          <a:bodyPr>
            <a:normAutofit/>
          </a:bodyPr>
          <a:lstStyle/>
          <a:p>
            <a:pPr indent="457200" algn="just"/>
            <a:endParaRPr lang="ru-RU" sz="2000" b="1" dirty="0"/>
          </a:p>
          <a:p>
            <a:pPr indent="457200" algn="just"/>
            <a:r>
              <a:rPr lang="ru-RU" sz="2000" b="1" dirty="0">
                <a:solidFill>
                  <a:srgbClr val="000066"/>
                </a:solidFill>
              </a:rPr>
              <a:t>Бюджет</a:t>
            </a:r>
            <a:r>
              <a:rPr lang="ru-RU" sz="2000" dirty="0">
                <a:solidFill>
                  <a:srgbClr val="000066"/>
                </a:solidFill>
              </a:rPr>
              <a:t> 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indent="457200" algn="just"/>
            <a:endParaRPr lang="ru-RU" sz="2000" dirty="0">
              <a:solidFill>
                <a:srgbClr val="000066"/>
              </a:solidFill>
            </a:endParaRPr>
          </a:p>
          <a:p>
            <a:pPr indent="457200" algn="just"/>
            <a:r>
              <a:rPr lang="ru-RU" sz="2000" b="1" dirty="0">
                <a:solidFill>
                  <a:srgbClr val="000066"/>
                </a:solidFill>
              </a:rPr>
              <a:t>Бюджет</a:t>
            </a:r>
            <a:r>
              <a:rPr lang="ru-RU" sz="2000" dirty="0">
                <a:solidFill>
                  <a:srgbClr val="000066"/>
                </a:solidFill>
              </a:rPr>
              <a:t> – это совокупность доходов и расходов на определенный период времени.</a:t>
            </a:r>
          </a:p>
          <a:p>
            <a:pPr indent="457200" algn="just"/>
            <a:endParaRPr lang="ru-RU" sz="1800" dirty="0"/>
          </a:p>
        </p:txBody>
      </p:sp>
      <p:pic>
        <p:nvPicPr>
          <p:cNvPr id="1034" name="Picture 10" descr="ÐÐ°ÑÑÐ¸Ð½ÐºÐ¸ Ð¿Ð¾ Ð·Ð°Ð¿ÑÐ¾ÑÑ ÐºÐ°ÑÑÐ¸Ð½ÐºÐ¸ Ð¿ÑÐ¾ Ð±ÑÐ´Ð¶ÐµÑ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69710"/>
            <a:ext cx="4752528" cy="339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75402" y="4005064"/>
            <a:ext cx="477306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solidFill>
                  <a:srgbClr val="000066"/>
                </a:solidFill>
              </a:rPr>
              <a:t>Один из основополагающих принципов формирования и исполнения бюджета – сбалансированность бюджета. Она призвана обеспечить нормальное функционирование органов власти всех уровней.</a:t>
            </a:r>
          </a:p>
          <a:p>
            <a:pPr indent="457200"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9231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DE01913D-65F8-49F8-8B95-A2AF5391F4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7241862"/>
              </p:ext>
            </p:extLst>
          </p:nvPr>
        </p:nvGraphicFramePr>
        <p:xfrm>
          <a:off x="-1" y="0"/>
          <a:ext cx="9144001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028038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Структура расходов бюджета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97517838"/>
              </p:ext>
            </p:extLst>
          </p:nvPr>
        </p:nvGraphicFramePr>
        <p:xfrm>
          <a:off x="5105400" y="1412776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0" y="1268760"/>
          <a:ext cx="464400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764704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Динамика социальных расходов в бюджете района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80978837"/>
              </p:ext>
            </p:extLst>
          </p:nvPr>
        </p:nvGraphicFramePr>
        <p:xfrm>
          <a:off x="0" y="836712"/>
          <a:ext cx="9144000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0" y="3933056"/>
          <a:ext cx="9144000" cy="278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Основные расходы бюджета  по экономической классификации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4499992" y="1268760"/>
          <a:ext cx="4536504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0" y="1196753"/>
          <a:ext cx="4716016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00CC"/>
                </a:solidFill>
              </a:rPr>
              <a:t>ПОКАЗАТЕЛИ СОЦИАЛЬНО-ЭКОНОМИЧЕСКОГО РАЗВИТИЯ КРУТИНСКОГО МУНИЦИПАЛЬНОГО РАЙОНА ОМСКОЙ ОБЛАСТИ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26811"/>
            <a:ext cx="9144000" cy="604867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sz="1600" dirty="0">
                <a:solidFill>
                  <a:srgbClr val="000066"/>
                </a:solidFill>
              </a:rPr>
              <a:t>Прогноз социально-экономического развития представляет собой сбалансированную систему ожидаемых основных показателей экономического и социального развития района для получения органами государственной власти информации, используемой при выработке управленческих решений.</a:t>
            </a:r>
          </a:p>
          <a:p>
            <a:pPr marL="0" indent="457200" algn="just">
              <a:buNone/>
            </a:pPr>
            <a:r>
              <a:rPr lang="ru-RU" sz="1600" dirty="0">
                <a:solidFill>
                  <a:srgbClr val="000066"/>
                </a:solidFill>
              </a:rPr>
              <a:t>Прогноз социально-экономического развития разрабатывается: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000066"/>
                </a:solidFill>
              </a:rPr>
              <a:t>В двух вариантах, которые формируются в соответствии  с условиями социально-экономического развития на очередной финансовый год и плановый период;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000066"/>
                </a:solidFill>
              </a:rPr>
              <a:t>На период не менее трех лет с выделением очередного финансового года.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511412"/>
              </p:ext>
            </p:extLst>
          </p:nvPr>
        </p:nvGraphicFramePr>
        <p:xfrm>
          <a:off x="179512" y="2902322"/>
          <a:ext cx="8784976" cy="33349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764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1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779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Наименование показателя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>
                          <a:effectLst/>
                        </a:rPr>
                        <a:t>Значение</a:t>
                      </a:r>
                      <a:endParaRPr lang="ru-RU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Ед. измерения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229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доходов местного бюджета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35,53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229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35,75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527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на жилищно-коммунальное хозяйство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2,49</a:t>
                      </a: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623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на образование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22,25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527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на культуру и кинематографию в расчете на 1 жителя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4,78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527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на социальную политику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0,83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527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на физическую культуру и спорт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0,09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72117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302602"/>
              </p:ext>
            </p:extLst>
          </p:nvPr>
        </p:nvGraphicFramePr>
        <p:xfrm>
          <a:off x="107504" y="44622"/>
          <a:ext cx="8856984" cy="6696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23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86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4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2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Число субъектов малого и среднего предпринимательства в расчете на 10 тыс. человек населения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188,24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единиц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1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Доля среднесписочной численности работников (без внешних совместителей) малых и средних предприятий в среднесписочной численности работников (без внешних совместителей) всех предприятий и организаций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27,67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6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Объем инвестиций в основной капитал (за исключением бюджетных средств)в расчете на 1 жителя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6704,20</a:t>
                      </a: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37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площади земельных участков, являющихся объектами налогообложения земельным налогом, в общей площади территории городского округа (муниципального района)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52,00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56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Доля прибыльных сельскохозяйственных организаций (для муниципальных районов)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50,00</a:t>
                      </a: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74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Доля протяженности автомобильных дорог общего пользования местного значения, не отвечающих нормативным требованиям, в общей протяженности автомобильных дорог общего пользования местного значения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29,70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292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населения, проживающего в населенных пунктах, не имеющих регулярного автобусного и (или) железнодорожного сообщения с административным центром городского округа (муниципального района), в общей численности населения городского округа (муниципального района)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16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2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Среднемесячная номинальная начисленная заработная плата работников крупных и средних предприятий и некоммерческих организаций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31350,60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2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Среднемесячная номинальная начисленная заработная плата работников муниципальных дошкольных образовательных учреждений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20398,70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2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Среднемесячная номинальная начисленная заработная плата работников муниципальных общеобразовательных учреждений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29645,40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82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Среднемесячная номинальная начисленная заработная плата работников учителей муниципальных общеобразовательных учреждений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37257,60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2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Среднемесячная номинальная начисленная заработная плата работников муниципальных учреждений культуры и искусства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25458,30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36075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166087"/>
              </p:ext>
            </p:extLst>
          </p:nvPr>
        </p:nvGraphicFramePr>
        <p:xfrm>
          <a:off x="179512" y="44625"/>
          <a:ext cx="8784977" cy="67457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764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1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28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Доля детей в возрасте 1-6 лет, получающих дошкольную образовательную услугу и (или) услугу по их содержанию в муниципальных дошкольных образовательных учреждениях в общей численности детей в возрасте 1 - 6 лет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52,10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56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811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Доля выпускников муниципальных общеобразовательных учреждений, не получивших аттестат о среднем (полном) образовании, в общей численности выпускников муниципальных общеобразовательных учреждений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86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муниципальных общеобразовательных учреждений, соответствующих современным требованиям обучения, в общем количестве муниципальных общеобразовательных учреждений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81,80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11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муниципальных общеобразовательных учреждений, здания которых находятся в аварийном состоянии или требуют капитального ремонта, в общем количестве муниципальных общеобразовательных учреждений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8,33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171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Доля детей первой и второй групп здоровья в общей численности обучающихся в муниципальных общеобразовательных учреждениях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88,70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811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Доля обучающихся в муниципальных общеобразовательных учреждениях, занимающихся во вторую (третью) смену, в общей численности обучающихся в муниципальных общеобразовательных учреждениях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849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Расходы бюджета муниципального образования на общее образование в расчете на 1 обучающегося в муниципальных общеобразовательных учреждениях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21,70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тыс. 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086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детей в возрасте 5 - 18 лет, получающих услуги по дополнительному образованию в организациях различной организационно-правовой формы и формы собственности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78,53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56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4086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муниципальных учреждений культуры, здания которых находятся в аварийном состоянии или требуют капитального ремонта, в общем количестве муниципальных учреждений культуры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6,89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9811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объектов культурного наследия, находящихся в муниципальной собственности и требующих консервации или реставрации, в общем количестве объектов культурного наследия, находящихся в муниципальной собственности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25,00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56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924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населения, систематически занимающегося физической культурой и спортом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46,11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171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Доля обучающихся, систематически занимающихся физической культурой и спортом, в общей численности обучающихся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70,02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91285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138051"/>
              </p:ext>
            </p:extLst>
          </p:nvPr>
        </p:nvGraphicFramePr>
        <p:xfrm>
          <a:off x="179512" y="33806"/>
          <a:ext cx="8784976" cy="67861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76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16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Общая площадь жилых помещений, приходящаяся в среднем на одного жителя, - всего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27,10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кв. метров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7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в том числе введенная в действие за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0,15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кв. метров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Площадь земельных участков, предоставленных для строительства в расчете на 10 тыс. человек населения, - всего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29,80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га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14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в том числе земельных участков, предоставленных для жилищного строительства, индивидуального строительства и комплексного освоения в целях жилищного строительства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29,80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га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7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07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налоговых и неналоговых доходов местного бюджета (за исключением поступлений налоговых доходов по дополнительным нормативам отчислений) в общем объеме собственных доходов бюджета муниципального образования (без учета субвенций)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10,89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4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Расходы бюджета муниципального образования на содержание работников органов местного самоуправления в расчете на одного жителя муниципального образования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2627,29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Удовлетворенность населения деятельностью органов местного самоуправления городского округа (муниципального района)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51,00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7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Среднегодовая численность постоянного населения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14,30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тыс. 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7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Удельная величина потребления энергетических ресурсов в многоквартирных домах электрическая энергия из расчета на одного человека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421,72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кВт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Удельная величина потребления энергетических ресурсов в многоквартирных домах холодная вода из расчета на одного человека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16,20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куб. метров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Удельная величина потребления энергетических ресурсов в многоквартирных домах природный газ из расчета на одного человека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456,00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куб. метров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27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54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Удельная величина потребления энергетических ресурсов муниципальными бюджетными учреждениями электрическая энергия из расчета на одного человека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38,55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кВт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5414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Удельная величина потребления энергетических ресурсов муниципальными бюджетными учреждениями тепловая энергия из расчета на 1 кв. метр общей площади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0,15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Гкал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54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Удельная величина потребления энергетических ресурсов муниципальными бюджетными учреждениями холодная вода из расчета на одного человека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0,23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куб. метров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454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Удельная величина потребления энергетических ресурсов муниципальными бюджетными учреждениями природный газ из расчета на одного человека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1,77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куб. метров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1675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D7254B3-AC68-48CE-9472-98603E41D78E}"/>
              </a:ext>
            </a:extLst>
          </p:cNvPr>
          <p:cNvSpPr/>
          <p:nvPr/>
        </p:nvSpPr>
        <p:spPr>
          <a:xfrm>
            <a:off x="611561" y="3241224"/>
            <a:ext cx="10278034" cy="1036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000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559517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243408"/>
            <a:ext cx="4248472" cy="299695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dirty="0">
                <a:solidFill>
                  <a:srgbClr val="660066"/>
                </a:solidFill>
              </a:rPr>
              <a:t>Бездефицитный бюджет </a:t>
            </a:r>
            <a:r>
              <a:rPr lang="ru-RU" sz="1600" dirty="0">
                <a:solidFill>
                  <a:srgbClr val="660066"/>
                </a:solidFill>
              </a:rPr>
              <a:t>– состояние бюджета, при котором доходы и расходы равны друг другу. </a:t>
            </a: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3929" y="765598"/>
            <a:ext cx="4535686" cy="45827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1600" b="1" dirty="0"/>
          </a:p>
          <a:p>
            <a:pPr marL="0" indent="0" algn="just">
              <a:buNone/>
            </a:pPr>
            <a:endParaRPr lang="ru-RU" sz="1600" b="1" dirty="0"/>
          </a:p>
          <a:p>
            <a:pPr marL="0" indent="0" algn="just">
              <a:buNone/>
            </a:pPr>
            <a:r>
              <a:rPr lang="ru-RU" sz="1600" b="1" dirty="0">
                <a:solidFill>
                  <a:srgbClr val="660066"/>
                </a:solidFill>
              </a:rPr>
              <a:t>Профицит бюджета </a:t>
            </a:r>
            <a:r>
              <a:rPr lang="ru-RU" sz="1400" b="1" dirty="0">
                <a:solidFill>
                  <a:srgbClr val="660066"/>
                </a:solidFill>
              </a:rPr>
              <a:t>– превышение доходов над его расходами.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3447072"/>
            <a:ext cx="4032448" cy="3168352"/>
          </a:xfrm>
        </p:spPr>
        <p:txBody>
          <a:bodyPr/>
          <a:lstStyle/>
          <a:p>
            <a:r>
              <a:rPr lang="ru-RU" sz="1600" b="1" dirty="0">
                <a:solidFill>
                  <a:srgbClr val="660066"/>
                </a:solidFill>
              </a:rPr>
              <a:t>Дефицит бюджета </a:t>
            </a:r>
            <a:r>
              <a:rPr lang="ru-RU" b="1" dirty="0">
                <a:solidFill>
                  <a:srgbClr val="660066"/>
                </a:solidFill>
              </a:rPr>
              <a:t>– превышение расходов бюджета над его доходами.</a:t>
            </a:r>
          </a:p>
          <a:p>
            <a:endParaRPr lang="ru-RU" b="1" dirty="0"/>
          </a:p>
        </p:txBody>
      </p:sp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60" y="670573"/>
            <a:ext cx="3575050" cy="244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ÐÐ°ÑÑÐ¸Ð½ÐºÐ¸ Ð¿Ð¾ Ð·Ð°Ð¿ÑÐ¾ÑÑ Ð²ÐµÑÑ ÐºÐ°ÑÑÐ¸Ð½ÐºÐ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15" y="4077073"/>
            <a:ext cx="3638896" cy="2376264"/>
          </a:xfrm>
          <a:prstGeom prst="rect">
            <a:avLst/>
          </a:prstGeom>
          <a:solidFill>
            <a:schemeClr val="accent6">
              <a:lumMod val="20000"/>
              <a:lumOff val="80000"/>
              <a:alpha val="8000"/>
            </a:schemeClr>
          </a:solidFill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775" y="2347526"/>
            <a:ext cx="4032448" cy="291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558924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Доходы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02274" y="5993527"/>
            <a:ext cx="1059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Расходы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11803" y="5031248"/>
            <a:ext cx="1172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Доходы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08304" y="414908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Расходы</a:t>
            </a:r>
          </a:p>
        </p:txBody>
      </p:sp>
    </p:spTree>
    <p:extLst>
      <p:ext uri="{BB962C8B-B14F-4D97-AF65-F5344CB8AC3E}">
        <p14:creationId xmlns:p14="http://schemas.microsoft.com/office/powerpoint/2010/main" val="2023192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1"/>
            <a:ext cx="7772400" cy="108012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Бюджетная система </a:t>
            </a:r>
            <a:r>
              <a:rPr lang="ru-RU" dirty="0" err="1">
                <a:solidFill>
                  <a:srgbClr val="002060"/>
                </a:solidFill>
              </a:rPr>
              <a:t>Крутинского</a:t>
            </a:r>
            <a:r>
              <a:rPr lang="ru-RU" dirty="0">
                <a:solidFill>
                  <a:srgbClr val="002060"/>
                </a:solidFill>
              </a:rPr>
              <a:t> муниципального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844824"/>
            <a:ext cx="6400800" cy="46805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881336" y="1457413"/>
            <a:ext cx="4958916" cy="15884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Консолидированный бюджет </a:t>
            </a:r>
            <a:r>
              <a:rPr lang="ru-RU" dirty="0" err="1"/>
              <a:t>Крутинского</a:t>
            </a:r>
            <a:r>
              <a:rPr lang="ru-RU" dirty="0"/>
              <a:t> муниципального района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9316" y="3479789"/>
            <a:ext cx="2088232" cy="11440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 муниципального района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85265" y="3369243"/>
            <a:ext cx="2376264" cy="11900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Свод бюджетов городского и сельских поселений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67944" y="5027426"/>
            <a:ext cx="165618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 городского поселения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55533" y="5027426"/>
            <a:ext cx="165618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Бюджеты сельских поселений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940152" y="2924944"/>
            <a:ext cx="900100" cy="360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1979712" y="2924944"/>
            <a:ext cx="720000" cy="4442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5796136" y="4577324"/>
            <a:ext cx="864096" cy="7958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596336" y="4577324"/>
            <a:ext cx="360040" cy="3638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86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129" y="2007915"/>
            <a:ext cx="2638134" cy="7774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0"/>
            <a:ext cx="421196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>
                <a:solidFill>
                  <a:srgbClr val="002060"/>
                </a:solidFill>
              </a:rPr>
              <a:t>Основа составления проекта бюджета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</a:rPr>
              <a:t>Положения Послания Президента Российской Федерации Федеральному Собранию Российской Федерации 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</a:rPr>
              <a:t>Основные направления бюджетной и налоговой политики </a:t>
            </a:r>
            <a:r>
              <a:rPr lang="ru-RU" sz="1400" dirty="0" err="1">
                <a:solidFill>
                  <a:srgbClr val="002060"/>
                </a:solidFill>
              </a:rPr>
              <a:t>Крутинского</a:t>
            </a:r>
            <a:r>
              <a:rPr lang="ru-RU" sz="1400" dirty="0">
                <a:solidFill>
                  <a:srgbClr val="002060"/>
                </a:solidFill>
              </a:rPr>
              <a:t> муниципального района Омской области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</a:rPr>
              <a:t>Прогноз социально-экономического развития </a:t>
            </a:r>
            <a:r>
              <a:rPr lang="ru-RU" sz="1400" dirty="0" err="1">
                <a:solidFill>
                  <a:srgbClr val="002060"/>
                </a:solidFill>
              </a:rPr>
              <a:t>Крутинского</a:t>
            </a:r>
            <a:r>
              <a:rPr lang="ru-RU" sz="1400" dirty="0">
                <a:solidFill>
                  <a:srgbClr val="002060"/>
                </a:solidFill>
              </a:rPr>
              <a:t> муниципального района Омской области 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</a:rPr>
              <a:t>Муниципальные программы </a:t>
            </a:r>
            <a:r>
              <a:rPr lang="ru-RU" sz="1400" dirty="0" err="1">
                <a:solidFill>
                  <a:srgbClr val="002060"/>
                </a:solidFill>
              </a:rPr>
              <a:t>Крутинского</a:t>
            </a:r>
            <a:r>
              <a:rPr lang="ru-RU" sz="1400" dirty="0">
                <a:solidFill>
                  <a:srgbClr val="002060"/>
                </a:solidFill>
              </a:rPr>
              <a:t> муниципального района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</a:rPr>
              <a:t>Бюджетный прогноз </a:t>
            </a:r>
            <a:r>
              <a:rPr lang="ru-RU" sz="1400" dirty="0" err="1">
                <a:solidFill>
                  <a:srgbClr val="002060"/>
                </a:solidFill>
              </a:rPr>
              <a:t>Крутинского</a:t>
            </a:r>
            <a:r>
              <a:rPr lang="ru-RU" sz="1400" dirty="0">
                <a:solidFill>
                  <a:srgbClr val="002060"/>
                </a:solidFill>
              </a:rPr>
              <a:t> муниципального района на долгосрочный период </a:t>
            </a:r>
          </a:p>
          <a:p>
            <a:pPr marL="0" indent="0" algn="ctr" hangingPunct="0">
              <a:buNone/>
            </a:pPr>
            <a:endParaRPr lang="ru-RU" sz="1400" b="1" dirty="0">
              <a:solidFill>
                <a:srgbClr val="002060"/>
              </a:solidFill>
            </a:endParaRPr>
          </a:p>
          <a:p>
            <a:pPr marL="0" indent="0" algn="ctr" hangingPunct="0">
              <a:buNone/>
            </a:pPr>
            <a:r>
              <a:rPr lang="ru-RU" sz="1400" b="1" dirty="0">
                <a:solidFill>
                  <a:srgbClr val="002060"/>
                </a:solidFill>
              </a:rPr>
              <a:t>ЭТАПЫ БЮДЖЕТНОГО ПРОЦЕССА В КРУТИНСКОМ МУНИЦИПАЛЬНОМ РАЙОНЕ ОМСКОЙ ОБЛАСТИ</a:t>
            </a:r>
          </a:p>
          <a:p>
            <a:pPr marL="0" indent="0" algn="ctr" hangingPunct="0">
              <a:buNone/>
            </a:pPr>
            <a:endParaRPr lang="ru-RU" sz="1400" b="1" dirty="0">
              <a:solidFill>
                <a:srgbClr val="002060"/>
              </a:solidFill>
            </a:endParaRP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2060"/>
                </a:solidFill>
              </a:rPr>
              <a:t>Составление проекта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2060"/>
                </a:solidFill>
              </a:rPr>
              <a:t>Рассмотрение и утверждение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2060"/>
                </a:solidFill>
              </a:rPr>
              <a:t>Исполнение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2060"/>
                </a:solidFill>
              </a:rPr>
              <a:t>Рассмотрение и утверждение отчета об исполнении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2060"/>
                </a:solidFill>
              </a:rPr>
              <a:t>Контроль за исполнением бюджета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3102" y="2738243"/>
            <a:ext cx="4680520" cy="386140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600" b="1" dirty="0">
                <a:solidFill>
                  <a:srgbClr val="002060"/>
                </a:solidFill>
              </a:rPr>
              <a:t>Бюджетный процесс </a:t>
            </a:r>
            <a:r>
              <a:rPr lang="ru-RU" dirty="0">
                <a:solidFill>
                  <a:srgbClr val="002060"/>
                </a:solidFill>
              </a:rPr>
              <a:t>- деятельность участников бюджетного процесса по организации процедур составления и рассмотрения проекта бюджета, его утверждения, исполнения и контроля за его исполнением.</a:t>
            </a:r>
          </a:p>
          <a:p>
            <a:pPr algn="ctr"/>
            <a:endParaRPr lang="ru-RU" sz="1600" b="1" dirty="0">
              <a:solidFill>
                <a:srgbClr val="002060"/>
              </a:solidFill>
            </a:endParaRPr>
          </a:p>
          <a:p>
            <a:pPr algn="ctr"/>
            <a:r>
              <a:rPr lang="ru-RU" sz="1600" b="1" dirty="0">
                <a:solidFill>
                  <a:srgbClr val="002060"/>
                </a:solidFill>
              </a:rPr>
              <a:t>Участники бюджетного процесса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Глава </a:t>
            </a:r>
            <a:r>
              <a:rPr lang="ru-RU" dirty="0" err="1">
                <a:solidFill>
                  <a:srgbClr val="002060"/>
                </a:solidFill>
              </a:rPr>
              <a:t>Крутинского</a:t>
            </a:r>
            <a:r>
              <a:rPr lang="ru-RU" dirty="0">
                <a:solidFill>
                  <a:srgbClr val="002060"/>
                </a:solidFill>
              </a:rPr>
              <a:t> муниципального района Омской области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err="1">
                <a:solidFill>
                  <a:srgbClr val="002060"/>
                </a:solidFill>
              </a:rPr>
              <a:t>Крутинский</a:t>
            </a:r>
            <a:r>
              <a:rPr lang="ru-RU" dirty="0">
                <a:solidFill>
                  <a:srgbClr val="002060"/>
                </a:solidFill>
              </a:rPr>
              <a:t> районный Совет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Комитет финансов и контроля Администрации </a:t>
            </a:r>
            <a:r>
              <a:rPr lang="ru-RU" dirty="0" err="1">
                <a:solidFill>
                  <a:srgbClr val="002060"/>
                </a:solidFill>
              </a:rPr>
              <a:t>Крутинского</a:t>
            </a:r>
            <a:r>
              <a:rPr lang="ru-RU" dirty="0">
                <a:solidFill>
                  <a:srgbClr val="002060"/>
                </a:solidFill>
              </a:rPr>
              <a:t> муниципального района Омской области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Администрации муниципальных образований </a:t>
            </a:r>
            <a:r>
              <a:rPr lang="ru-RU" dirty="0" err="1">
                <a:solidFill>
                  <a:srgbClr val="002060"/>
                </a:solidFill>
              </a:rPr>
              <a:t>Крутинского</a:t>
            </a:r>
            <a:r>
              <a:rPr lang="ru-RU" dirty="0">
                <a:solidFill>
                  <a:srgbClr val="002060"/>
                </a:solidFill>
              </a:rPr>
              <a:t> муниципального района Омской области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Главные администраторы средств районного бюджета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Главные администраторы доходов районного бюджета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Главные администраторы источников финансирования дефицита районного бюджета</a:t>
            </a:r>
          </a:p>
          <a:p>
            <a:pPr algn="just"/>
            <a:endParaRPr lang="ru-RU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2" name="Picture 4" descr="ÐÐ°ÑÑÐ¸Ð½ÐºÐ¸ Ð¿Ð¾ Ð·Ð°Ð¿ÑÐ¾ÑÑ ÐºÐ°ÑÑÐ¸Ð½ÐºÐ¸ Ð±ÑÐ´Ð¶ÐµÑÐ¸ÑÐ¾Ð²Ð°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2" y="94456"/>
            <a:ext cx="4762500" cy="239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15503" y="94456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Бюджетный процесс</a:t>
            </a:r>
          </a:p>
        </p:txBody>
      </p:sp>
    </p:spTree>
    <p:extLst>
      <p:ext uri="{BB962C8B-B14F-4D97-AF65-F5344CB8AC3E}">
        <p14:creationId xmlns:p14="http://schemas.microsoft.com/office/powerpoint/2010/main" val="385190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6632"/>
            <a:ext cx="835292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CC"/>
                </a:solidFill>
              </a:rPr>
              <a:t>РАССМОТРЕНИЕ И УТВЕРЖДЕНИЕ РАЙОННОГО БЮДЖЕТА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Администрация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 Омской области вносит на рассмотрение в </a:t>
            </a:r>
            <a:r>
              <a:rPr lang="ru-RU" sz="1600" dirty="0" err="1">
                <a:solidFill>
                  <a:srgbClr val="000066"/>
                </a:solidFill>
              </a:rPr>
              <a:t>Крутинский</a:t>
            </a:r>
            <a:r>
              <a:rPr lang="ru-RU" sz="1600" dirty="0">
                <a:solidFill>
                  <a:srgbClr val="000066"/>
                </a:solidFill>
              </a:rPr>
              <a:t> районный Совет Омской области проект решения о районном бюджете не позднее 15 ноября текущего года.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По проекту решения о районном бюджете проводятся публичный слушания.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Проект решения о районном бюджете рассматривается поэтапно в двух чтениях.</a:t>
            </a:r>
          </a:p>
          <a:p>
            <a:pPr indent="457200" algn="just"/>
            <a:endParaRPr lang="ru-RU" sz="1400" dirty="0"/>
          </a:p>
          <a:p>
            <a:pPr indent="457200" algn="ctr"/>
            <a:r>
              <a:rPr lang="ru-RU" b="1" dirty="0">
                <a:solidFill>
                  <a:srgbClr val="0000CC"/>
                </a:solidFill>
              </a:rPr>
              <a:t>ИСПОЛНЕНИЕ РАЙОННОГО БЮДЖЕТА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Исполнение районного бюджета обеспечивается Администрацией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Организация исполнения районного бюджета возлагается на Комитет финансов и контроля Администрации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 Омской области.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Исполнение районного бюджета организуется на основе сводной бюджетной росписи районного бюджета и кассового плана исполнения районного бюджета.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Ежеквартальные отчеты об исполнении районного бюджета утверждаются Администрацией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 Омской области и направляются в </a:t>
            </a:r>
            <a:r>
              <a:rPr lang="ru-RU" sz="1600" dirty="0" err="1">
                <a:solidFill>
                  <a:srgbClr val="000066"/>
                </a:solidFill>
              </a:rPr>
              <a:t>Крутинский</a:t>
            </a:r>
            <a:r>
              <a:rPr lang="ru-RU" sz="1600" dirty="0">
                <a:solidFill>
                  <a:srgbClr val="000066"/>
                </a:solidFill>
              </a:rPr>
              <a:t> районный Совет Омской области.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Годовой отчет об исполнении районного бюджета подлежит утверждению решением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районного Совета Омской области.</a:t>
            </a:r>
          </a:p>
          <a:p>
            <a:pPr indent="457200" algn="just"/>
            <a:endParaRPr lang="ru-RU" sz="1400" dirty="0"/>
          </a:p>
          <a:p>
            <a:pPr indent="457200" algn="ctr"/>
            <a:r>
              <a:rPr lang="ru-RU" b="1" dirty="0">
                <a:solidFill>
                  <a:srgbClr val="0000CC"/>
                </a:solidFill>
              </a:rPr>
              <a:t>КОНТРОЛЬ ЗА ИСПОЛНЕНИЕМ РАЙОННОГО БЮДЖЕТА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Контроль за исполнением районного бюджета осуществляет:</a:t>
            </a:r>
          </a:p>
          <a:p>
            <a:pPr marL="342900" indent="-342900" algn="just">
              <a:buAutoNum type="arabicPeriod"/>
            </a:pPr>
            <a:r>
              <a:rPr lang="ru-RU" sz="1600" dirty="0">
                <a:solidFill>
                  <a:srgbClr val="000066"/>
                </a:solidFill>
              </a:rPr>
              <a:t>Контрольная комиссия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 Омской области.</a:t>
            </a:r>
          </a:p>
          <a:p>
            <a:pPr marL="342900" indent="-342900" algn="just">
              <a:buAutoNum type="arabicPeriod"/>
            </a:pPr>
            <a:r>
              <a:rPr lang="ru-RU" sz="1600" dirty="0">
                <a:solidFill>
                  <a:srgbClr val="000066"/>
                </a:solidFill>
              </a:rPr>
              <a:t>Комитет финансов и контроля Администрации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района.</a:t>
            </a:r>
          </a:p>
          <a:p>
            <a:pPr marL="342900" indent="-342900" algn="just">
              <a:buAutoNum type="arabicPeriod"/>
            </a:pPr>
            <a:r>
              <a:rPr lang="ru-RU" sz="1600" dirty="0">
                <a:solidFill>
                  <a:srgbClr val="000066"/>
                </a:solidFill>
              </a:rPr>
              <a:t>Органы местного самоуправления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района.</a:t>
            </a:r>
          </a:p>
          <a:p>
            <a:pPr indent="457200" algn="just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68668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3527969"/>
            <a:ext cx="4307650" cy="1701232"/>
          </a:xfrm>
        </p:spPr>
        <p:txBody>
          <a:bodyPr>
            <a:noAutofit/>
          </a:bodyPr>
          <a:lstStyle/>
          <a:p>
            <a:pPr marL="360000" indent="457200" algn="l"/>
            <a:r>
              <a:rPr lang="ru-RU" sz="1400" b="1" dirty="0">
                <a:solidFill>
                  <a:srgbClr val="0000CC"/>
                </a:solidFill>
              </a:rPr>
              <a:t>Основные направления бюджетной и налоговой политики Крутинского муниципального района на 2020 год и на плановый период 2021 и 2022 годов определены Постановлением Администрации Крутинского муниципального района Омской области от 27 августа 2019 года № 310-п </a:t>
            </a:r>
            <a:br>
              <a:rPr lang="ru-RU" sz="1400" b="1" dirty="0"/>
            </a:br>
            <a:br>
              <a:rPr lang="ru-RU" sz="1400" b="1" dirty="0"/>
            </a:br>
            <a:r>
              <a:rPr lang="ru-RU" sz="2000" b="1" dirty="0">
                <a:solidFill>
                  <a:srgbClr val="0000CC"/>
                </a:solidFill>
              </a:rPr>
              <a:t>Цели</a:t>
            </a:r>
            <a:r>
              <a:rPr lang="ru-RU" sz="2400" b="1" dirty="0">
                <a:solidFill>
                  <a:srgbClr val="0000CC"/>
                </a:solidFill>
              </a:rPr>
              <a:t> </a:t>
            </a:r>
            <a:br>
              <a:rPr lang="ru-RU" sz="1400" b="1" dirty="0"/>
            </a:br>
            <a:r>
              <a:rPr lang="ru-RU" sz="1400" b="1" i="1" dirty="0">
                <a:solidFill>
                  <a:srgbClr val="660066"/>
                </a:solidFill>
              </a:rPr>
              <a:t>- </a:t>
            </a:r>
            <a:r>
              <a:rPr lang="ru-RU" sz="1400" i="1" dirty="0">
                <a:solidFill>
                  <a:srgbClr val="660066"/>
                </a:solidFill>
              </a:rPr>
              <a:t>определение условий, принимаемых для составления проекта районного бюджета на 2021 - 2023 годы</a:t>
            </a:r>
            <a:br>
              <a:rPr lang="ru-RU" sz="1400" i="1" dirty="0">
                <a:solidFill>
                  <a:srgbClr val="660066"/>
                </a:solidFill>
              </a:rPr>
            </a:br>
            <a:r>
              <a:rPr lang="ru-RU" sz="1400" i="1" dirty="0">
                <a:solidFill>
                  <a:srgbClr val="660066"/>
                </a:solidFill>
              </a:rPr>
              <a:t>- обеспечение преемственности бюджетной и налоговой политики Крутинского муниципального района </a:t>
            </a:r>
            <a:br>
              <a:rPr lang="ru-RU" sz="1400" i="1" dirty="0">
                <a:solidFill>
                  <a:srgbClr val="660066"/>
                </a:solidFill>
              </a:rPr>
            </a:br>
            <a:r>
              <a:rPr lang="ru-RU" sz="1400" i="1" dirty="0">
                <a:solidFill>
                  <a:srgbClr val="660066"/>
                </a:solidFill>
              </a:rPr>
              <a:t>- увеличение налоговых доходов районного бюджета                                                                      </a:t>
            </a:r>
            <a:br>
              <a:rPr lang="ru-RU" sz="1400" b="1" i="1" dirty="0">
                <a:solidFill>
                  <a:srgbClr val="660066"/>
                </a:solidFill>
              </a:rPr>
            </a:br>
            <a:endParaRPr lang="ru-RU" sz="1400" b="1" i="1" dirty="0">
              <a:solidFill>
                <a:srgbClr val="66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0"/>
            <a:ext cx="4968552" cy="674136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бюджетной политики </a:t>
            </a:r>
            <a:r>
              <a:rPr lang="ru-RU" sz="1400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Крутинского</a:t>
            </a:r>
            <a:r>
              <a:rPr lang="ru-RU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обеспечение финансовой устойчивости и долгосрочной сбалансированности районного бюджета;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сдерживание роста расходов районного бюджета, повышение их эффективности;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исполнение действующих расходных обязательств;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привлечение средств областного бюджета на </a:t>
            </a:r>
            <a:r>
              <a:rPr lang="ru-RU" sz="1200" dirty="0" err="1">
                <a:solidFill>
                  <a:srgbClr val="660066"/>
                </a:solidFill>
              </a:rPr>
              <a:t>софинансирование</a:t>
            </a:r>
            <a:r>
              <a:rPr lang="ru-RU" sz="1200" dirty="0">
                <a:solidFill>
                  <a:srgbClr val="660066"/>
                </a:solidFill>
              </a:rPr>
              <a:t> расходных обязательств;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повышение оплаты труда работников бюджетной сферы в соответствии с указами Президента Российской Федерации от 07 мая 2012 года № 597 «О мероприятиях по реализации государственной социальной политики», от 1 июня 2012 года № 761 «О Национальной стратегии действий в интересах детей на 2012 – 2017 годы»;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соблюдение норматива формирования расходов на содержание органов местного самоуправления;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повышение эффективности внутреннего финансового контроля и внутреннего финансового аудита;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развитие современной и эффективной дорожной инфраструктуры;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соблюдение получателями целевых межбюджетных трансфертов условий, целей и порядка, установленных при их предоставлении.</a:t>
            </a:r>
          </a:p>
          <a:p>
            <a:pPr marL="0" indent="0" algn="ctr">
              <a:buNone/>
            </a:pPr>
            <a:r>
              <a:rPr lang="ru-RU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налоговой политики </a:t>
            </a:r>
            <a:r>
              <a:rPr lang="ru-RU" sz="1400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Крутинского</a:t>
            </a:r>
            <a:r>
              <a:rPr lang="ru-RU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разработка и реализация мер по сохранению и увеличению налоговых доходов консолидированного бюджета </a:t>
            </a:r>
            <a:r>
              <a:rPr lang="ru-RU" sz="1200" dirty="0" err="1">
                <a:solidFill>
                  <a:srgbClr val="660066"/>
                </a:solidFill>
              </a:rPr>
              <a:t>Крутинского</a:t>
            </a:r>
            <a:r>
              <a:rPr lang="ru-RU" sz="1200" dirty="0">
                <a:solidFill>
                  <a:srgbClr val="660066"/>
                </a:solidFill>
              </a:rPr>
              <a:t> муниципального района;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содействие повышению предпринимательской активности и развитию субъектов малого и среднего предпринимательства на территории </a:t>
            </a:r>
            <a:r>
              <a:rPr lang="ru-RU" sz="1200" dirty="0" err="1">
                <a:solidFill>
                  <a:srgbClr val="660066"/>
                </a:solidFill>
              </a:rPr>
              <a:t>Крутинского</a:t>
            </a:r>
            <a:r>
              <a:rPr lang="ru-RU" sz="1200" dirty="0">
                <a:solidFill>
                  <a:srgbClr val="660066"/>
                </a:solidFill>
              </a:rPr>
              <a:t> муниципального района;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укрепление доходной базы консолидированного бюджета </a:t>
            </a:r>
            <a:r>
              <a:rPr lang="ru-RU" sz="1200" dirty="0" err="1">
                <a:solidFill>
                  <a:srgbClr val="660066"/>
                </a:solidFill>
              </a:rPr>
              <a:t>Крутинского</a:t>
            </a:r>
            <a:r>
              <a:rPr lang="ru-RU" sz="1200" dirty="0">
                <a:solidFill>
                  <a:srgbClr val="660066"/>
                </a:solidFill>
              </a:rPr>
              <a:t> муниципального района с учетом изменения параметров налоговой системы;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проведение мониторинга изменений в налоговом законодательстве Российской Федерации, при необходимости приведение в соответствие с ними муниципальных правовых актов.</a:t>
            </a:r>
            <a:endParaRPr lang="ru-RU" sz="12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ru-RU" sz="1400" dirty="0"/>
          </a:p>
          <a:p>
            <a:pPr algn="just">
              <a:buFont typeface="Wingdings" panose="05000000000000000000" pitchFamily="2" charset="2"/>
              <a:buChar char="ü"/>
            </a:pPr>
            <a:endParaRPr lang="ru-RU" sz="1400" dirty="0"/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ÐÐ°ÑÑÐ¸Ð½ÐºÐ¸ Ð¿Ð¾ Ð·Ð°Ð¿ÑÐ¾ÑÑ ÐºÐ°ÑÑÐ¸Ð½ÐºÐ¸ Ð±ÑÐ´Ð¶ÐµÑÐ¸ÑÐ¾Ð²Ð°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7931"/>
            <a:ext cx="3751312" cy="211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00880" y="1484784"/>
            <a:ext cx="2614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CC"/>
                </a:solidFill>
              </a:rPr>
              <a:t>БЮДЖЕТНАЯ И НАЛОГОВАЯ ПОЛИТИКА</a:t>
            </a:r>
          </a:p>
        </p:txBody>
      </p:sp>
    </p:spTree>
    <p:extLst>
      <p:ext uri="{BB962C8B-B14F-4D97-AF65-F5344CB8AC3E}">
        <p14:creationId xmlns:p14="http://schemas.microsoft.com/office/powerpoint/2010/main" val="529705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245664"/>
            <a:ext cx="1700245" cy="13912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0"/>
            <a:ext cx="4608512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660066"/>
                </a:solidFill>
              </a:rPr>
              <a:t>ВИДЫ ДОХОДОВ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4872" y="2852936"/>
            <a:ext cx="3895080" cy="362691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600" b="1" dirty="0">
                <a:solidFill>
                  <a:srgbClr val="660066"/>
                </a:solidFill>
              </a:rPr>
              <a:t>Доходы бюджета</a:t>
            </a:r>
            <a:r>
              <a:rPr lang="ru-RU" b="1" dirty="0">
                <a:solidFill>
                  <a:srgbClr val="660066"/>
                </a:solidFill>
              </a:rPr>
              <a:t> </a:t>
            </a:r>
            <a:r>
              <a:rPr lang="ru-RU" dirty="0">
                <a:solidFill>
                  <a:srgbClr val="660066"/>
                </a:solidFill>
              </a:rPr>
              <a:t>– </a:t>
            </a:r>
            <a:r>
              <a:rPr lang="ru-RU" b="1" dirty="0">
                <a:solidFill>
                  <a:srgbClr val="660066"/>
                </a:solidFill>
              </a:rPr>
              <a:t>это поступающие в бюджет денежные средства, за исключением средств, являющихся источниками финансирования дефицита бюджета.</a:t>
            </a:r>
          </a:p>
          <a:p>
            <a:pPr algn="just"/>
            <a:endParaRPr lang="ru-RU" b="1" dirty="0">
              <a:solidFill>
                <a:srgbClr val="660066"/>
              </a:solidFill>
            </a:endParaRPr>
          </a:p>
          <a:p>
            <a:pPr indent="457200" algn="just">
              <a:lnSpc>
                <a:spcPct val="110000"/>
              </a:lnSpc>
            </a:pPr>
            <a:r>
              <a:rPr lang="ru-RU" b="1" i="1" dirty="0">
                <a:solidFill>
                  <a:srgbClr val="660066"/>
                </a:solidFill>
              </a:rPr>
              <a:t>Доходы бюджета выражают экономические отношения, возникающие между государством и предприятиями, организациями и гражданами в процессе формирования бюджета страны.</a:t>
            </a:r>
          </a:p>
          <a:p>
            <a:pPr indent="457200" algn="just">
              <a:lnSpc>
                <a:spcPct val="110000"/>
              </a:lnSpc>
            </a:pPr>
            <a:endParaRPr lang="ru-RU" b="1" i="1" dirty="0">
              <a:solidFill>
                <a:srgbClr val="660066"/>
              </a:solidFill>
            </a:endParaRPr>
          </a:p>
          <a:p>
            <a:pPr indent="457200" algn="just">
              <a:lnSpc>
                <a:spcPct val="110000"/>
              </a:lnSpc>
            </a:pPr>
            <a:r>
              <a:rPr lang="ru-RU" b="1" dirty="0">
                <a:solidFill>
                  <a:srgbClr val="660066"/>
                </a:solidFill>
              </a:rPr>
              <a:t>Доходы бюджета формируются в соответствии с бюджетным законодательством о налогах и сборах и законодательством об иных обязательным платежах.</a:t>
            </a:r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4" y="122686"/>
            <a:ext cx="4179416" cy="273024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5" name="TextBox 4"/>
          <p:cNvSpPr txBox="1"/>
          <p:nvPr/>
        </p:nvSpPr>
        <p:spPr>
          <a:xfrm>
            <a:off x="263600" y="27305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660066"/>
                </a:solidFill>
              </a:rPr>
              <a:t>ЧТО ТАКОЕ ДОХОДЫ БЮДЖЕТА?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681908"/>
            <a:ext cx="3024336" cy="191564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НАЛОГОВЫЕ ДОХОДЫ</a:t>
            </a:r>
          </a:p>
          <a:p>
            <a:pPr algn="ctr"/>
            <a:r>
              <a:rPr lang="ru-RU" sz="1200" dirty="0"/>
              <a:t>доходы от предусмотренных законодательством Российской Федерации о налогах и сборах федеральных налогов и сборов, региональных  и местных налогов, а также пеней и штрафов по ним. Например, НАЛОГ НА ИМУЩЕСТВО ФИЗИЧЕСКИХ ЛИЦ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2852935"/>
            <a:ext cx="3240360" cy="208823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НЕНАЛОГОВЫЕ ДОХОДЫ</a:t>
            </a:r>
          </a:p>
          <a:p>
            <a:pPr algn="ctr"/>
            <a:r>
              <a:rPr lang="ru-RU" sz="1200" dirty="0"/>
              <a:t>поступления  от уплаты других пошлин и сборов, установленных законодательством Российской Федерации, аренды, продажи имущества, а также штрафов за нарушение законодательства. Например, ДОХОДЫ ОТ ИСПОЛЬЗОВАНИЯ ИМУЩЕСТВА, НАХОДЯЩЕГОСЯ В ГОСУДАРСТВЕННОЙ И МУНИЦИПАЛЬНОЙ СОБСТВЕННОСТИ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5157192"/>
            <a:ext cx="3312368" cy="1512168"/>
          </a:xfrm>
          <a:prstGeom prst="rect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БЕЗВОМЕЗДНЫЕ ПОСТУПЛЕНИЯ</a:t>
            </a:r>
          </a:p>
          <a:p>
            <a:pPr algn="ctr"/>
            <a:r>
              <a:rPr lang="ru-RU" sz="1200" dirty="0"/>
              <a:t>поступления от бюджетов других уровней. Например, ДОТАЦИИ</a:t>
            </a:r>
          </a:p>
        </p:txBody>
      </p:sp>
    </p:spTree>
    <p:extLst>
      <p:ext uri="{BB962C8B-B14F-4D97-AF65-F5344CB8AC3E}">
        <p14:creationId xmlns:p14="http://schemas.microsoft.com/office/powerpoint/2010/main" val="977172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3971</TotalTime>
  <Words>3888</Words>
  <Application>Microsoft Office PowerPoint</Application>
  <PresentationFormat>Экран (4:3)</PresentationFormat>
  <Paragraphs>577</Paragraphs>
  <Slides>28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Arial Cyr</vt:lpstr>
      <vt:lpstr>Calibri</vt:lpstr>
      <vt:lpstr>Times New Roman</vt:lpstr>
      <vt:lpstr>Wingdings</vt:lpstr>
      <vt:lpstr>Тема Office</vt:lpstr>
      <vt:lpstr>Комитет финансов и контроля администрации крутинского муниципального района омской области    бюджет для граждан        К Проекту РЕШЕНИЯ КРУТИНСКОГО РАЙОННОГО СОВЕТА «ОБ ИСПОЛНЕНИИ РАЙОННОГО БЮДЖЕТА ЗА 2021 ГОД»</vt:lpstr>
      <vt:lpstr>               Что такое бюджет:</vt:lpstr>
      <vt:lpstr>Бездефицитный бюджет – состояние бюджета, при котором доходы и расходы равны друг другу.           </vt:lpstr>
      <vt:lpstr>Бюджетная система Крутинского муниципального района</vt:lpstr>
      <vt:lpstr>Презентация PowerPoint</vt:lpstr>
      <vt:lpstr>Презентация PowerPoint</vt:lpstr>
      <vt:lpstr>Основные направления бюджетной и налоговой политики Крутинского муниципального района на 2020 год и на плановый период 2021 и 2022 годов определены Постановлением Администрации Крутинского муниципального района Омской области от 27 августа 2019 года № 310-п   Цели  - определение условий, принимаемых для составления проекта районного бюджета на 2021 - 2023 годы - обеспечение преемственности бюджетной и налоговой политики Крутинского муниципального района  - увеличение налоговых доходов районного бюджета                            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налоговых и неналоговых доходов</vt:lpstr>
      <vt:lpstr>Структура всех доходов бюджета</vt:lpstr>
      <vt:lpstr>Презентация PowerPoint</vt:lpstr>
      <vt:lpstr>РАСХОДЫ</vt:lpstr>
      <vt:lpstr>Расходы бюджета (тыс. руб.)</vt:lpstr>
      <vt:lpstr>РАСХОДЫ ПО РАЗДЕЛАМ БЮДЖЕТА</vt:lpstr>
      <vt:lpstr>Презентация PowerPoint</vt:lpstr>
      <vt:lpstr>Презентация PowerPoint</vt:lpstr>
      <vt:lpstr>Структура расходов бюджета</vt:lpstr>
      <vt:lpstr>Динамика социальных расходов в бюджете района</vt:lpstr>
      <vt:lpstr>Основные расходы бюджета  по экономической классификации</vt:lpstr>
      <vt:lpstr>ПОКАЗАТЕЛИ СОЦИАЛЬНО-ЭКОНОМИЧЕСКОГО РАЗВИТИЯ КРУТИНСКОГО МУНИЦИПАЛЬНОГО РАЙОНА ОМСКОЙ ОБЛАСТИ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RuhlovaN</cp:lastModifiedBy>
  <cp:revision>245</cp:revision>
  <cp:lastPrinted>2022-05-26T08:36:25Z</cp:lastPrinted>
  <dcterms:created xsi:type="dcterms:W3CDTF">2018-11-14T10:17:57Z</dcterms:created>
  <dcterms:modified xsi:type="dcterms:W3CDTF">2022-06-09T03:40:46Z</dcterms:modified>
</cp:coreProperties>
</file>