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5.xml" ContentType="application/vnd.openxmlformats-officedocument.drawingml.chart+xml"/>
  <Override PartName="/ppt/drawings/drawing6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6.xml" ContentType="application/vnd.openxmlformats-officedocument.drawingml.chart+xml"/>
  <Override PartName="/ppt/drawings/drawing7.xml" ContentType="application/vnd.openxmlformats-officedocument.drawingml.chartshapes+xml"/>
  <Override PartName="/ppt/charts/chart17.xml" ContentType="application/vnd.openxmlformats-officedocument.drawingml.chart+xml"/>
  <Override PartName="/ppt/drawings/drawing8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drawings/drawing9.xml" ContentType="application/vnd.openxmlformats-officedocument.drawingml.chartshapes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drawings/drawing10.xml" ContentType="application/vnd.openxmlformats-officedocument.drawingml.chartshape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9" r:id="rId2"/>
    <p:sldId id="281" r:id="rId3"/>
    <p:sldId id="282" r:id="rId4"/>
    <p:sldId id="272" r:id="rId5"/>
    <p:sldId id="273" r:id="rId6"/>
    <p:sldId id="284" r:id="rId7"/>
    <p:sldId id="274" r:id="rId8"/>
    <p:sldId id="275" r:id="rId9"/>
    <p:sldId id="286" r:id="rId10"/>
    <p:sldId id="302" r:id="rId11"/>
    <p:sldId id="303" r:id="rId12"/>
    <p:sldId id="304" r:id="rId13"/>
    <p:sldId id="289" r:id="rId14"/>
    <p:sldId id="290" r:id="rId15"/>
    <p:sldId id="276" r:id="rId16"/>
    <p:sldId id="278" r:id="rId17"/>
    <p:sldId id="291" r:id="rId18"/>
    <p:sldId id="279" r:id="rId19"/>
    <p:sldId id="280" r:id="rId20"/>
    <p:sldId id="30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66"/>
    <a:srgbClr val="0000CC"/>
    <a:srgbClr val="660066"/>
    <a:srgbClr val="FF99FF"/>
    <a:srgbClr val="993366"/>
    <a:srgbClr val="FF7C80"/>
    <a:srgbClr val="00CC00"/>
    <a:srgbClr val="66FF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8" autoAdjust="0"/>
  </p:normalViewPr>
  <p:slideViewPr>
    <p:cSldViewPr>
      <p:cViewPr varScale="1">
        <p:scale>
          <a:sx n="98" d="100"/>
          <a:sy n="98" d="100"/>
        </p:scale>
        <p:origin x="18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../embeddings/oleObject6.bin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../embeddings/oleObject7.bin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9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0.bin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1.bin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../embeddings/oleObject12.bin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3.bin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Microsoft_Excel_Worksheet1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59;&#1041;&#1051;&#1048;&#1063;&#1053;&#1067;&#1045;%20&#1079;&#1072;%202018%20&#1075;&#1086;&#1076;\&#1055;&#1091;&#1073;&#1083;&#1080;&#1095;&#1085;&#1099;&#1077;%20&#1089;&#1083;&#1091;&#1096;&#1072;&#1085;&#1080;&#1103;%20&#1086;&#1073;%20&#1048;&#1089;&#1087;.%20&#1088;&#1072;&#1081;&#1086;&#1085;&#1085;&#1086;&#1075;&#1086;%20&#1073;&#1102;&#1076;&#1078;&#1077;&#1090;&#1072;%202018%20&#1075;&#1086;&#1076;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842840000191263E-2"/>
          <c:y val="8.6357947434293078E-2"/>
          <c:w val="0.89071117471323469"/>
          <c:h val="0.823529915036566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'1Доходы всего'!$B$4</c:f>
              <c:strCache>
                <c:ptCount val="1"/>
                <c:pt idx="0">
                  <c:v>Исполнено 2019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9190415405724557E-2"/>
                  <c:y val="2.01549837559416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B0-4A76-A5F6-BA06771668CE}"/>
                </c:ext>
              </c:extLst>
            </c:dLbl>
            <c:dLbl>
              <c:idx val="1"/>
              <c:layout>
                <c:manualLayout>
                  <c:x val="-1.0734164384653081E-2"/>
                  <c:y val="8.4611071344879111E-3"/>
                </c:manualLayout>
              </c:layout>
              <c:numFmt formatCode="#,##0.00" sourceLinked="0"/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B0-4A76-A5F6-BA06771668CE}"/>
                </c:ext>
              </c:extLst>
            </c:dLbl>
            <c:dLbl>
              <c:idx val="2"/>
              <c:layout>
                <c:manualLayout>
                  <c:x val="2.4959585242785277E-2"/>
                  <c:y val="-1.64393654027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B0-4A76-A5F6-BA06771668CE}"/>
                </c:ext>
              </c:extLst>
            </c:dLbl>
            <c:dLbl>
              <c:idx val="3"/>
              <c:layout>
                <c:manualLayout>
                  <c:x val="-3.7914031237898542E-2"/>
                  <c:y val="2.8699391299491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B0-4A76-A5F6-BA06771668CE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93B0-4A76-A5F6-BA06771668CE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'1Доходы всего'!$A$5:$A$8</c:f>
              <c:strCache>
                <c:ptCount val="4"/>
                <c:pt idx="0">
                  <c:v>Доходы всего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'1Доходы всего'!$B$5:$B$8</c:f>
              <c:numCache>
                <c:formatCode>#,##0.00</c:formatCode>
                <c:ptCount val="4"/>
                <c:pt idx="0">
                  <c:v>464326.77999999997</c:v>
                </c:pt>
                <c:pt idx="1">
                  <c:v>80625.59</c:v>
                </c:pt>
                <c:pt idx="2">
                  <c:v>5733.1500000000024</c:v>
                </c:pt>
                <c:pt idx="3">
                  <c:v>377968.04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93B0-4A76-A5F6-BA06771668CE}"/>
            </c:ext>
          </c:extLst>
        </c:ser>
        <c:ser>
          <c:idx val="1"/>
          <c:order val="1"/>
          <c:tx>
            <c:strRef>
              <c:f>'1Доходы всего'!$C$4</c:f>
              <c:strCache>
                <c:ptCount val="1"/>
                <c:pt idx="0">
                  <c:v>Исполнено 2020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3.2432148167271517E-2"/>
                  <c:y val="3.438169102454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3B0-4A76-A5F6-BA06771668CE}"/>
                </c:ext>
              </c:extLst>
            </c:dLbl>
            <c:dLbl>
              <c:idx val="1"/>
              <c:layout>
                <c:manualLayout>
                  <c:x val="2.9341441609416343E-2"/>
                  <c:y val="-2.6808444939376348E-2"/>
                </c:manualLayout>
              </c:layout>
              <c:numFmt formatCode="#,##0.00" sourceLinked="0"/>
              <c:spPr>
                <a:solidFill>
                  <a:srgbClr val="CCFFFF"/>
                </a:solidFill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3B0-4A76-A5F6-BA06771668CE}"/>
                </c:ext>
              </c:extLst>
            </c:dLbl>
            <c:dLbl>
              <c:idx val="2"/>
              <c:layout>
                <c:manualLayout>
                  <c:x val="3.8477403439324223E-2"/>
                  <c:y val="-2.9061917948616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3B0-4A76-A5F6-BA06771668CE}"/>
                </c:ext>
              </c:extLst>
            </c:dLbl>
            <c:dLbl>
              <c:idx val="3"/>
              <c:layout>
                <c:manualLayout>
                  <c:x val="7.7292570935169308E-2"/>
                  <c:y val="6.2545986763411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3B0-4A76-A5F6-BA06771668CE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93B0-4A76-A5F6-BA06771668CE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520000" vert="horz"/>
              <a:lstStyle/>
              <a:p>
                <a:pPr algn="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'1Доходы всего'!$A$5:$A$8</c:f>
              <c:strCache>
                <c:ptCount val="4"/>
                <c:pt idx="0">
                  <c:v>Доходы всего</c:v>
                </c:pt>
                <c:pt idx="1">
                  <c:v>Налоговые доходы</c:v>
                </c:pt>
                <c:pt idx="2">
                  <c:v>Неналоговые доходы</c:v>
                </c:pt>
                <c:pt idx="3">
                  <c:v>Безвозмездные поступления</c:v>
                </c:pt>
              </c:strCache>
            </c:strRef>
          </c:cat>
          <c:val>
            <c:numRef>
              <c:f>'1Доходы всего'!$C$5:$C$8</c:f>
              <c:numCache>
                <c:formatCode>#,##0.00</c:formatCode>
                <c:ptCount val="4"/>
                <c:pt idx="0">
                  <c:v>550553.26999999932</c:v>
                </c:pt>
                <c:pt idx="1">
                  <c:v>87933.620000000024</c:v>
                </c:pt>
                <c:pt idx="2">
                  <c:v>6644.4299999999994</c:v>
                </c:pt>
                <c:pt idx="3">
                  <c:v>455975.2200000002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B-93B0-4A76-A5F6-BA0677166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3037184"/>
        <c:axId val="38458496"/>
        <c:axId val="0"/>
      </c:bar3DChart>
      <c:catAx>
        <c:axId val="8303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8458496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38458496"/>
        <c:scaling>
          <c:orientation val="minMax"/>
          <c:max val="57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0371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7905320578097138"/>
          <c:y val="9.1364205256570727E-2"/>
          <c:w val="0.46903499084472394"/>
          <c:h val="4.7559449311639551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5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23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2022 г.</a:t>
            </a: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26497684740626931"/>
          <c:y val="9.7720236893465238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0594079318223352"/>
          <c:y val="0.34690553745928338"/>
          <c:w val="0.64950557849781332"/>
          <c:h val="0.53420195439739415"/>
        </c:manualLayout>
      </c:layout>
      <c:pieChart>
        <c:varyColors val="1"/>
        <c:ser>
          <c:idx val="0"/>
          <c:order val="0"/>
          <c:tx>
            <c:strRef>
              <c:f>'5Структура доходов'!$E$4</c:f>
              <c:strCache>
                <c:ptCount val="1"/>
                <c:pt idx="0">
                  <c:v>исполнено 2022 г.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C63-4FC0-A737-A9B153AB93B2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C63-4FC0-A737-A9B153AB93B2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C63-4FC0-A737-A9B153AB93B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DC63-4FC0-A737-A9B153AB93B2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DC63-4FC0-A737-A9B153AB93B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DC63-4FC0-A737-A9B153AB93B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DC63-4FC0-A737-A9B153AB93B2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63-4FC0-A737-A9B153AB93B2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63-4FC0-A737-A9B153AB93B2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63-4FC0-A737-A9B153AB93B2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DC63-4FC0-A737-A9B153AB93B2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DC63-4FC0-A737-A9B153AB93B2}"/>
              </c:ext>
            </c:extLst>
          </c:dPt>
          <c:dPt>
            <c:idx val="12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DC63-4FC0-A737-A9B153AB93B2}"/>
              </c:ext>
            </c:extLst>
          </c:dPt>
          <c:dLbls>
            <c:dLbl>
              <c:idx val="0"/>
              <c:layout>
                <c:manualLayout>
                  <c:x val="-6.9758215706907545E-2"/>
                  <c:y val="-0.15358041156907498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81,02%
( +1,64%)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63-4FC0-A737-A9B153AB93B2}"/>
                </c:ext>
              </c:extLst>
            </c:dLbl>
            <c:dLbl>
              <c:idx val="1"/>
              <c:layout>
                <c:manualLayout>
                  <c:x val="-0.13254416465268573"/>
                  <c:y val="2.5961852488308668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5,70%
( + 0,48%)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63-4FC0-A737-A9B153AB93B2}"/>
                </c:ext>
              </c:extLst>
            </c:dLbl>
            <c:dLbl>
              <c:idx val="2"/>
              <c:layout>
                <c:manualLayout>
                  <c:x val="-0.31011730464385023"/>
                  <c:y val="-1.095454273427548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4,00%
( +3,39%)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C63-4FC0-A737-A9B153AB93B2}"/>
                </c:ext>
              </c:extLst>
            </c:dLbl>
            <c:dLbl>
              <c:idx val="3"/>
              <c:layout>
                <c:manualLayout>
                  <c:x val="-0.32876837920012475"/>
                  <c:y val="-6.850068822830371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-0,02%
 ( -4,11%)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C63-4FC0-A737-A9B153AB93B2}"/>
                </c:ext>
              </c:extLst>
            </c:dLbl>
            <c:dLbl>
              <c:idx val="4"/>
              <c:layout>
                <c:manualLayout>
                  <c:x val="-0.31553917961799566"/>
                  <c:y val="-0.137349081364829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1,53%
( -0,46%) 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C63-4FC0-A737-A9B153AB93B2}"/>
                </c:ext>
              </c:extLst>
            </c:dLbl>
            <c:dLbl>
              <c:idx val="5"/>
              <c:layout>
                <c:manualLayout>
                  <c:x val="-0.29235622774875913"/>
                  <c:y val="-0.2167091572836782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1,69%
( + 1,65%) 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C63-4FC0-A737-A9B153AB93B2}"/>
                </c:ext>
              </c:extLst>
            </c:dLbl>
            <c:dLbl>
              <c:idx val="6"/>
              <c:layout>
                <c:manualLayout>
                  <c:x val="-0.14706811153556301"/>
                  <c:y val="-0.2167091572836782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1,85%
(+0,21%)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C63-4FC0-A737-A9B153AB93B2}"/>
                </c:ext>
              </c:extLst>
            </c:dLbl>
            <c:dLbl>
              <c:idx val="7"/>
              <c:layout>
                <c:manualLayout>
                  <c:x val="1.3320651750214392E-2"/>
                  <c:y val="-0.2150804927885643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0,00%
(-0,49%)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C63-4FC0-A737-A9B153AB93B2}"/>
                </c:ext>
              </c:extLst>
            </c:dLbl>
            <c:dLbl>
              <c:idx val="8"/>
              <c:layout>
                <c:manualLayout>
                  <c:x val="0.14196285308638917"/>
                  <c:y val="-0.2022283511105255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1,42% 
(  -0,09%)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C63-4FC0-A737-A9B153AB93B2}"/>
                </c:ext>
              </c:extLst>
            </c:dLbl>
            <c:dLbl>
              <c:idx val="9"/>
              <c:layout>
                <c:manualLayout>
                  <c:x val="0.14533174883560851"/>
                  <c:y val="-0.11918605599854208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1,08%
( -1,02%)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C63-4FC0-A737-A9B153AB93B2}"/>
                </c:ext>
              </c:extLst>
            </c:dLbl>
            <c:dLbl>
              <c:idx val="10"/>
              <c:layout>
                <c:manualLayout>
                  <c:x val="0.1822855595893984"/>
                  <c:y val="-5.132504049743961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0,00%
( +0,01%)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C63-4FC0-A737-A9B153AB93B2}"/>
                </c:ext>
              </c:extLst>
            </c:dLbl>
            <c:dLbl>
              <c:idx val="11"/>
              <c:layout>
                <c:manualLayout>
                  <c:x val="0.23126938701703748"/>
                  <c:y val="-3.2447762983442213E-3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0,84%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-2,92%)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C63-4FC0-A737-A9B153AB93B2}"/>
                </c:ext>
              </c:extLst>
            </c:dLbl>
            <c:dLbl>
              <c:idx val="12"/>
              <c:layout>
                <c:manualLayout>
                  <c:x val="0.19443626554888968"/>
                  <c:y val="5.745320357892418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0,83%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+0,71%)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C63-4FC0-A737-A9B153AB93B2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0,00%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DC63-4FC0-A737-A9B153AB93B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доходов'!$D$5:$D$17</c:f>
              <c:strCache>
                <c:ptCount val="13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Задолженность и перерасчеты по отмененным налогам</c:v>
                </c:pt>
                <c:pt idx="8">
                  <c:v>Доходы от использования имущества </c:v>
                </c:pt>
                <c:pt idx="9">
                  <c:v>Штрафы</c:v>
                </c:pt>
                <c:pt idx="10">
                  <c:v>Платежи при пользовании природными ресурсами  </c:v>
                </c:pt>
                <c:pt idx="11">
                  <c:v>Доходы от оказания платных услуг</c:v>
                </c:pt>
                <c:pt idx="12">
                  <c:v>Доходы от продажи материальных и нематериальных активов </c:v>
                </c:pt>
              </c:strCache>
            </c:strRef>
          </c:cat>
          <c:val>
            <c:numRef>
              <c:f>'5Структура доходов'!$E$5:$E$17</c:f>
              <c:numCache>
                <c:formatCode>0.00%</c:formatCode>
                <c:ptCount val="13"/>
                <c:pt idx="0">
                  <c:v>0.81022890226435107</c:v>
                </c:pt>
                <c:pt idx="1">
                  <c:v>5.696790206661087E-2</c:v>
                </c:pt>
                <c:pt idx="2">
                  <c:v>0.04</c:v>
                </c:pt>
                <c:pt idx="3">
                  <c:v>-2.1345245217085489E-4</c:v>
                </c:pt>
                <c:pt idx="4">
                  <c:v>1.5328042320082733E-2</c:v>
                </c:pt>
                <c:pt idx="5">
                  <c:v>1.6899999999999998E-2</c:v>
                </c:pt>
                <c:pt idx="6">
                  <c:v>1.8517459892417959E-2</c:v>
                </c:pt>
                <c:pt idx="7">
                  <c:v>-5.014544686864249E-7</c:v>
                </c:pt>
                <c:pt idx="8">
                  <c:v>1.4228185518763842E-2</c:v>
                </c:pt>
                <c:pt idx="9">
                  <c:v>1.0828742099793785E-2</c:v>
                </c:pt>
                <c:pt idx="10">
                  <c:v>4.8223204738677864E-5</c:v>
                </c:pt>
                <c:pt idx="11">
                  <c:v>8.4236828922289089E-3</c:v>
                </c:pt>
                <c:pt idx="12">
                  <c:v>8.3463753283064199E-3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C63-4FC0-A737-A9B153AB9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г.</a:t>
            </a:r>
          </a:p>
        </c:rich>
      </c:tx>
      <c:layout>
        <c:manualLayout>
          <c:xMode val="edge"/>
          <c:yMode val="edge"/>
          <c:x val="0.36478038792868733"/>
          <c:y val="8.1168607917620518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2285181401462187"/>
          <c:y val="0.34415611695613474"/>
          <c:w val="0.66457159118594233"/>
          <c:h val="0.5146107975240316"/>
        </c:manualLayout>
      </c:layout>
      <c:pieChart>
        <c:varyColors val="1"/>
        <c:ser>
          <c:idx val="0"/>
          <c:order val="0"/>
          <c:tx>
            <c:strRef>
              <c:f>'5Структура доходов'!$B$4</c:f>
              <c:strCache>
                <c:ptCount val="1"/>
                <c:pt idx="0">
                  <c:v>исполнено 2021 г.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4DB6-434F-BC38-4CED5601872D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4DB6-434F-BC38-4CED5601872D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4DB6-434F-BC38-4CED5601872D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4DB6-434F-BC38-4CED5601872D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4DB6-434F-BC38-4CED5601872D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4DB6-434F-BC38-4CED5601872D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4DB6-434F-BC38-4CED5601872D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4DB6-434F-BC38-4CED5601872D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4DB6-434F-BC38-4CED5601872D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4DB6-434F-BC38-4CED5601872D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4DB6-434F-BC38-4CED5601872D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4DB6-434F-BC38-4CED5601872D}"/>
              </c:ext>
            </c:extLst>
          </c:dPt>
          <c:dPt>
            <c:idx val="12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4DB6-434F-BC38-4CED5601872D}"/>
              </c:ext>
            </c:extLst>
          </c:dPt>
          <c:dLbls>
            <c:dLbl>
              <c:idx val="0"/>
              <c:layout>
                <c:manualLayout>
                  <c:x val="-9.8950201294400131E-2"/>
                  <c:y val="-0.15799310527528587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79,38%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6-434F-BC38-4CED5601872D}"/>
                </c:ext>
              </c:extLst>
            </c:dLbl>
            <c:dLbl>
              <c:idx val="1"/>
              <c:layout>
                <c:manualLayout>
                  <c:x val="2.603850619301518E-2"/>
                  <c:y val="-1.373640794900637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6-434F-BC38-4CED5601872D}"/>
                </c:ext>
              </c:extLst>
            </c:dLbl>
            <c:dLbl>
              <c:idx val="2"/>
              <c:layout>
                <c:manualLayout>
                  <c:x val="-5.4046451740702224E-2"/>
                  <c:y val="-2.316221835906871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DB6-434F-BC38-4CED5601872D}"/>
                </c:ext>
              </c:extLst>
            </c:dLbl>
            <c:dLbl>
              <c:idx val="3"/>
              <c:layout>
                <c:manualLayout>
                  <c:x val="-8.725025723985759E-2"/>
                  <c:y val="-6.354722705116405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DB6-434F-BC38-4CED5601872D}"/>
                </c:ext>
              </c:extLst>
            </c:dLbl>
            <c:dLbl>
              <c:idx val="4"/>
              <c:layout>
                <c:manualLayout>
                  <c:x val="-9.2832154205596429E-2"/>
                  <c:y val="-0.11945718141699165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1,99%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DB6-434F-BC38-4CED5601872D}"/>
                </c:ext>
              </c:extLst>
            </c:dLbl>
            <c:dLbl>
              <c:idx val="5"/>
              <c:layout>
                <c:manualLayout>
                  <c:x val="-0.10368983751244931"/>
                  <c:y val="-0.1776928452125302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DB6-434F-BC38-4CED5601872D}"/>
                </c:ext>
              </c:extLst>
            </c:dLbl>
            <c:dLbl>
              <c:idx val="6"/>
              <c:layout>
                <c:manualLayout>
                  <c:x val="4.0922834819469012E-2"/>
                  <c:y val="-0.1808158365062411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1,64%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DB6-434F-BC38-4CED5601872D}"/>
                </c:ext>
              </c:extLst>
            </c:dLbl>
            <c:dLbl>
              <c:idx val="7"/>
              <c:layout>
                <c:manualLayout>
                  <c:x val="0.14208576129241707"/>
                  <c:y val="-0.1906888911613321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0,49%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DB6-434F-BC38-4CED5601872D}"/>
                </c:ext>
              </c:extLst>
            </c:dLbl>
            <c:dLbl>
              <c:idx val="8"/>
              <c:layout>
                <c:manualLayout>
                  <c:x val="0.15264013381975053"/>
                  <c:y val="-0.14321795002897367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1,51%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DB6-434F-BC38-4CED5601872D}"/>
                </c:ext>
              </c:extLst>
            </c:dLbl>
            <c:dLbl>
              <c:idx val="9"/>
              <c:layout>
                <c:manualLayout>
                  <c:x val="0.12940942130661351"/>
                  <c:y val="-9.7667450659576646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1,64%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DB6-434F-BC38-4CED5601872D}"/>
                </c:ext>
              </c:extLst>
            </c:dLbl>
            <c:dLbl>
              <c:idx val="10"/>
              <c:layout>
                <c:manualLayout>
                  <c:x val="0.12317711858344751"/>
                  <c:y val="-5.298224085625660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DB6-434F-BC38-4CED5601872D}"/>
                </c:ext>
              </c:extLst>
            </c:dLbl>
            <c:dLbl>
              <c:idx val="11"/>
              <c:layout>
                <c:manualLayout>
                  <c:x val="0.19955496129021608"/>
                  <c:y val="-3.1878515185601801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3,76%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DB6-434F-BC38-4CED5601872D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0,13%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DB6-434F-BC38-4CED5601872D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доходов'!$A$5:$A$17</c:f>
              <c:strCache>
                <c:ptCount val="13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Задолженность и перерасчеты по отмененным налогам</c:v>
                </c:pt>
                <c:pt idx="8">
                  <c:v>Доходы от использования имущества </c:v>
                </c:pt>
                <c:pt idx="9">
                  <c:v>Штрафы</c:v>
                </c:pt>
                <c:pt idx="10">
                  <c:v>Платежи при пользовании природ. ресурсами  </c:v>
                </c:pt>
                <c:pt idx="11">
                  <c:v>Доходы от оказания платных услуг</c:v>
                </c:pt>
                <c:pt idx="12">
                  <c:v>Доходы от продажи материальных и нематериаль. активов </c:v>
                </c:pt>
              </c:strCache>
            </c:strRef>
          </c:cat>
          <c:val>
            <c:numRef>
              <c:f>'5Структура доходов'!$B$5:$B$17</c:f>
              <c:numCache>
                <c:formatCode>0.00%</c:formatCode>
                <c:ptCount val="13"/>
                <c:pt idx="0">
                  <c:v>0.79381875604328911</c:v>
                </c:pt>
                <c:pt idx="1">
                  <c:v>5.2196254839257099E-2</c:v>
                </c:pt>
                <c:pt idx="2">
                  <c:v>6.0586996665716831E-3</c:v>
                </c:pt>
                <c:pt idx="3">
                  <c:v>4.0935502476525991E-2</c:v>
                </c:pt>
                <c:pt idx="4">
                  <c:v>1.9916989195696042E-2</c:v>
                </c:pt>
                <c:pt idx="5">
                  <c:v>4.1373236179007711E-4</c:v>
                </c:pt>
                <c:pt idx="6">
                  <c:v>1.6399048193529046E-2</c:v>
                </c:pt>
                <c:pt idx="7">
                  <c:v>4.8999999999999998E-3</c:v>
                </c:pt>
                <c:pt idx="8">
                  <c:v>1.5084472559965024E-2</c:v>
                </c:pt>
                <c:pt idx="9">
                  <c:v>1.6362464652210529E-2</c:v>
                </c:pt>
                <c:pt idx="10">
                  <c:v>-6.576578815063325E-5</c:v>
                </c:pt>
                <c:pt idx="11">
                  <c:v>3.7614118709362265E-2</c:v>
                </c:pt>
                <c:pt idx="12">
                  <c:v>1.2572684676835691E-3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4DB6-434F-BC38-4CED560187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0482133716687903E-2"/>
          <c:y val="1.5692686976428265E-2"/>
          <c:w val="0.23576567451890093"/>
          <c:h val="0.97294441229990014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dirty="0"/>
              <a:t>Исполнено 2018 год</a:t>
            </a:r>
          </a:p>
        </c:rich>
      </c:tx>
      <c:layout>
        <c:manualLayout>
          <c:xMode val="edge"/>
          <c:yMode val="edge"/>
          <c:x val="0.25025553409597379"/>
          <c:y val="1.7587417307653473E-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8795848325845072E-2"/>
          <c:y val="0.14190702725175311"/>
          <c:w val="0.91361373324726591"/>
          <c:h val="0.77383675798221618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4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Исполнено 2021 год</a:t>
            </a:r>
          </a:p>
        </c:rich>
      </c:tx>
      <c:layout>
        <c:manualLayout>
          <c:xMode val="edge"/>
          <c:yMode val="edge"/>
          <c:x val="0.34038368598370228"/>
          <c:y val="5.231429371162450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1899266251942284"/>
          <c:y val="0.12860324344690124"/>
          <c:w val="0.67829585736104447"/>
          <c:h val="0.77605405528302585"/>
        </c:manualLayout>
      </c:layout>
      <c:pieChart>
        <c:varyColors val="1"/>
        <c:ser>
          <c:idx val="0"/>
          <c:order val="0"/>
          <c:tx>
            <c:strRef>
              <c:f>'6Структура всех доходов '!$B$4</c:f>
              <c:strCache>
                <c:ptCount val="1"/>
                <c:pt idx="0">
                  <c:v>Исполнено 2019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33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12C6-4E77-88D9-CAA42E2345C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12C6-4E77-88D9-CAA42E2345C0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12C6-4E77-88D9-CAA42E2345C0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12C6-4E77-88D9-CAA42E2345C0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12C6-4E77-88D9-CAA42E2345C0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12C6-4E77-88D9-CAA42E2345C0}"/>
              </c:ext>
            </c:extLst>
          </c:dPt>
          <c:dPt>
            <c:idx val="6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12C6-4E77-88D9-CAA42E2345C0}"/>
              </c:ext>
            </c:extLst>
          </c:dPt>
          <c:dLbls>
            <c:dLbl>
              <c:idx val="0"/>
              <c:layout>
                <c:manualLayout>
                  <c:x val="4.2409640005119063E-2"/>
                  <c:y val="-0.1587216273756422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18,19%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C6-4E77-88D9-CAA42E2345C0}"/>
                </c:ext>
              </c:extLst>
            </c:dLbl>
            <c:dLbl>
              <c:idx val="1"/>
              <c:layout>
                <c:manualLayout>
                  <c:x val="-4.7407840966358611E-2"/>
                  <c:y val="4.261100615316756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1,22%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C6-4E77-88D9-CAA42E2345C0}"/>
                </c:ext>
              </c:extLst>
            </c:dLbl>
            <c:dLbl>
              <c:idx val="2"/>
              <c:layout>
                <c:manualLayout>
                  <c:x val="0.15396589961138601"/>
                  <c:y val="-0.1032556407167509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13,96%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2C6-4E77-88D9-CAA42E2345C0}"/>
                </c:ext>
              </c:extLst>
            </c:dLbl>
            <c:dLbl>
              <c:idx val="3"/>
              <c:layout>
                <c:manualLayout>
                  <c:x val="2.6374900811817172E-2"/>
                  <c:y val="0.1414783129935808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38,80%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2C6-4E77-88D9-CAA42E2345C0}"/>
                </c:ext>
              </c:extLst>
            </c:dLbl>
            <c:dLbl>
              <c:idx val="4"/>
              <c:layout>
                <c:manualLayout>
                  <c:x val="-0.12648160059767771"/>
                  <c:y val="-7.94808776649503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23,70%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2C6-4E77-88D9-CAA42E2345C0}"/>
                </c:ext>
              </c:extLst>
            </c:dLbl>
            <c:dLbl>
              <c:idx val="5"/>
              <c:layout>
                <c:manualLayout>
                  <c:x val="6.8855903329271939E-2"/>
                  <c:y val="3.813768065284661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4,17%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2C6-4E77-88D9-CAA42E2345C0}"/>
                </c:ext>
              </c:extLst>
            </c:dLbl>
            <c:dLbl>
              <c:idx val="6"/>
              <c:layout>
                <c:manualLayout>
                  <c:x val="-7.821752942298732E-2"/>
                  <c:y val="6.65247004821611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-0,07%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2C6-4E77-88D9-CAA42E2345C0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'6Структура всех доходов '!$A$5:$A$11</c:f>
              <c:strCache>
                <c:ptCount val="7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Субсидии</c:v>
                </c:pt>
                <c:pt idx="3">
                  <c:v>Субвенции</c:v>
                </c:pt>
                <c:pt idx="4">
                  <c:v>Дотации</c:v>
                </c:pt>
                <c:pt idx="5">
                  <c:v>Иные МБТ</c:v>
                </c:pt>
                <c:pt idx="6">
                  <c:v>Доходы от возврата отстатков</c:v>
                </c:pt>
              </c:strCache>
            </c:strRef>
          </c:cat>
          <c:val>
            <c:numRef>
              <c:f>'6Структура всех доходов '!$B$5:$B$11</c:f>
              <c:numCache>
                <c:formatCode>0.00%</c:formatCode>
                <c:ptCount val="7"/>
                <c:pt idx="0">
                  <c:v>0.1736</c:v>
                </c:pt>
                <c:pt idx="1">
                  <c:v>1.2300000000000005E-2</c:v>
                </c:pt>
                <c:pt idx="2">
                  <c:v>0.1268</c:v>
                </c:pt>
                <c:pt idx="3">
                  <c:v>0.39850000000000035</c:v>
                </c:pt>
                <c:pt idx="4">
                  <c:v>0.2636</c:v>
                </c:pt>
                <c:pt idx="5">
                  <c:v>2.4799999999999999E-2</c:v>
                </c:pt>
                <c:pt idx="6">
                  <c:v>3.0000000000000024E-4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2C6-4E77-88D9-CAA42E234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9379844961240321E-3"/>
          <c:y val="8.2039911308203997E-2"/>
          <c:w val="0.16860505808866913"/>
          <c:h val="0.7184042460324388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 sz="1350" dirty="0"/>
          </a:p>
          <a:p>
            <a:pPr>
              <a:defRPr sz="13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50" dirty="0"/>
              <a:t>Исполнено 2022 год</a:t>
            </a:r>
          </a:p>
        </c:rich>
      </c:tx>
      <c:layout>
        <c:manualLayout>
          <c:xMode val="edge"/>
          <c:yMode val="edge"/>
          <c:x val="0.25654471743620166"/>
          <c:y val="2.5280902029769124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2.8795848325845072E-2"/>
          <c:y val="0.14190702725175311"/>
          <c:w val="0.91361373324726558"/>
          <c:h val="0.77383675798221618"/>
        </c:manualLayout>
      </c:layout>
      <c:pieChart>
        <c:varyColors val="1"/>
        <c:ser>
          <c:idx val="0"/>
          <c:order val="0"/>
          <c:tx>
            <c:strRef>
              <c:f>'6Структура всех доходов '!$C$4</c:f>
              <c:strCache>
                <c:ptCount val="1"/>
                <c:pt idx="0">
                  <c:v>Исполнено 2020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3366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9DF-4731-A6F1-46E921CEFA02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9DF-4731-A6F1-46E921CEFA02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9DF-4731-A6F1-46E921CEFA02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E9DF-4731-A6F1-46E921CEFA02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E9DF-4731-A6F1-46E921CEFA0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E9DF-4731-A6F1-46E921CEFA02}"/>
              </c:ext>
            </c:extLst>
          </c:dPt>
          <c:dPt>
            <c:idx val="6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E9DF-4731-A6F1-46E921CEFA02}"/>
              </c:ext>
            </c:extLst>
          </c:dPt>
          <c:dLbls>
            <c:dLbl>
              <c:idx val="0"/>
              <c:layout>
                <c:manualLayout>
                  <c:x val="-6.9786448681015564E-2"/>
                  <c:y val="-0.1704694677568709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19,62%
( + 1,43%)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DF-4731-A6F1-46E921CEFA02}"/>
                </c:ext>
              </c:extLst>
            </c:dLbl>
            <c:dLbl>
              <c:idx val="1"/>
              <c:layout>
                <c:manualLayout>
                  <c:x val="-4.4841809235917691E-2"/>
                  <c:y val="1.084465148192966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0,85%
(- 0,37%)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DF-4731-A6F1-46E921CEFA02}"/>
                </c:ext>
              </c:extLst>
            </c:dLbl>
            <c:dLbl>
              <c:idx val="2"/>
              <c:layout>
                <c:manualLayout>
                  <c:x val="8.9264634825103814E-2"/>
                  <c:y val="-0.10017340832018309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15,98%
( + 2,02%)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9DF-4731-A6F1-46E921CEFA02}"/>
                </c:ext>
              </c:extLst>
            </c:dLbl>
            <c:dLbl>
              <c:idx val="3"/>
              <c:layout>
                <c:manualLayout>
                  <c:x val="0.20596156514918393"/>
                  <c:y val="0.1190218295883746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39,46%
( +0,66%)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9DF-4731-A6F1-46E921CEFA02}"/>
                </c:ext>
              </c:extLst>
            </c:dLbl>
            <c:dLbl>
              <c:idx val="4"/>
              <c:layout>
                <c:manualLayout>
                  <c:x val="-0.15446664668668741"/>
                  <c:y val="-1.966411970340705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20,13%
( - 3,57%)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9DF-4731-A6F1-46E921CEFA02}"/>
                </c:ext>
              </c:extLst>
            </c:dLbl>
            <c:dLbl>
              <c:idx val="5"/>
              <c:layout>
                <c:manualLayout>
                  <c:x val="0"/>
                  <c:y val="-2.8985739522272009E-3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3,97%
( -0,20%)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9DF-4731-A6F1-46E921CEFA02}"/>
                </c:ext>
              </c:extLst>
            </c:dLbl>
            <c:dLbl>
              <c:idx val="6"/>
              <c:layout>
                <c:manualLayout>
                  <c:x val="2.8855220683621476E-2"/>
                  <c:y val="5.938905086975008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- 0,01%
(  +0,06%)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9DF-4731-A6F1-46E921CEFA02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'6Структура всех доходов '!$C$5:$C$11</c:f>
              <c:numCache>
                <c:formatCode>0.00%</c:formatCode>
                <c:ptCount val="7"/>
                <c:pt idx="0">
                  <c:v>0.15971864085013995</c:v>
                </c:pt>
                <c:pt idx="1">
                  <c:v>1.2068641423199602E-2</c:v>
                </c:pt>
                <c:pt idx="2">
                  <c:v>0.20267926117303778</c:v>
                </c:pt>
                <c:pt idx="3">
                  <c:v>0.35102223623156392</c:v>
                </c:pt>
                <c:pt idx="4">
                  <c:v>0.22552337215252588</c:v>
                </c:pt>
                <c:pt idx="5">
                  <c:v>5.0166644183223225E-2</c:v>
                </c:pt>
                <c:pt idx="6">
                  <c:v>-1.1787960136900113E-3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9DF-4731-A6F1-46E921CEFA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4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бюджета(тыс. руб.)</a:t>
            </a:r>
          </a:p>
        </c:rich>
      </c:tx>
      <c:layout>
        <c:manualLayout>
          <c:xMode val="edge"/>
          <c:yMode val="edge"/>
          <c:x val="0.3110648323514324"/>
          <c:y val="2.7397260273972612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hPercent val="55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CCFFFF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00FFFF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00FFFF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004181483733548"/>
          <c:y val="9.7602739726027399E-2"/>
          <c:w val="0.85386264814730806"/>
          <c:h val="0.861301369863013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'7 Расходы'!$A$4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46E5-4CD4-B610-718F7211EE70}"/>
              </c:ext>
            </c:extLst>
          </c:dPt>
          <c:dLbls>
            <c:dLbl>
              <c:idx val="0"/>
              <c:layout>
                <c:manualLayout>
                  <c:x val="-4.8420089217987516E-2"/>
                  <c:y val="3.5986229461043406E-2"/>
                </c:manualLayout>
              </c:layout>
              <c:tx>
                <c:rich>
                  <a:bodyPr/>
                  <a:lstStyle/>
                  <a:p>
                    <a:pPr>
                      <a:defRPr sz="1475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518 323,31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6E5-4CD4-B610-718F7211EE70}"/>
                </c:ext>
              </c:extLst>
            </c:dLbl>
            <c:dLbl>
              <c:idx val="1"/>
              <c:layout>
                <c:manualLayout>
                  <c:x val="0.10995999449313065"/>
                  <c:y val="3.5489339517491877E-2"/>
                </c:manualLayout>
              </c:layout>
              <c:tx>
                <c:rich>
                  <a:bodyPr/>
                  <a:lstStyle/>
                  <a:p>
                    <a:pPr>
                      <a:defRPr sz="1475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580 479,43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E5-4CD4-B610-718F7211EE7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'7 Расходы'!$B$3:$C$3</c:f>
              <c:strCache>
                <c:ptCount val="2"/>
                <c:pt idx="0">
                  <c:v>Исполнено 2019 год</c:v>
                </c:pt>
                <c:pt idx="1">
                  <c:v>Исполнено 2020 год</c:v>
                </c:pt>
              </c:strCache>
            </c:strRef>
          </c:cat>
          <c:val>
            <c:numRef>
              <c:f>'7 Расходы'!$B$4:$C$4</c:f>
              <c:numCache>
                <c:formatCode>#,##0.00</c:formatCode>
                <c:ptCount val="2"/>
                <c:pt idx="0">
                  <c:v>464198.54</c:v>
                </c:pt>
                <c:pt idx="1">
                  <c:v>550559.89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E5-4CD4-B610-718F7211EE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shape val="cone"/>
        <c:axId val="87922560"/>
        <c:axId val="87581824"/>
        <c:axId val="0"/>
      </c:bar3DChart>
      <c:catAx>
        <c:axId val="8792256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87581824"/>
        <c:crosses val="autoZero"/>
        <c:auto val="1"/>
        <c:lblAlgn val="ctr"/>
        <c:lblOffset val="100"/>
        <c:noMultiLvlLbl val="0"/>
      </c:catAx>
      <c:valAx>
        <c:axId val="87581824"/>
        <c:scaling>
          <c:orientation val="minMax"/>
          <c:max val="600000"/>
          <c:min val="100000"/>
        </c:scaling>
        <c:delete val="0"/>
        <c:axPos val="l"/>
        <c:majorGridlines>
          <c:spPr>
            <a:ln w="3175">
              <a:solidFill>
                <a:srgbClr val="3366FF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3366FF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9225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CCFFFF"/>
    </a:solidFill>
    <a:ln w="3175">
      <a:solidFill>
        <a:srgbClr val="000000"/>
      </a:solidFill>
      <a:prstDash val="solid"/>
    </a:ln>
  </c:spPr>
  <c:txPr>
    <a:bodyPr/>
    <a:lstStyle/>
    <a:p>
      <a:pPr>
        <a:defRPr sz="17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68580281526999"/>
          <c:y val="8.417508417508426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5619196673316199E-2"/>
          <c:y val="0.14478144426676073"/>
          <c:w val="0.90972963310323285"/>
          <c:h val="0.730640931846018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 Расходы по разделам'!$B$4</c:f>
              <c:strCache>
                <c:ptCount val="1"/>
                <c:pt idx="0">
                  <c:v>Исполнено 2019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0314407790300041E-3"/>
                  <c:y val="3.41490142015084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C7-4A24-8968-6FAE460DB176}"/>
                </c:ext>
              </c:extLst>
            </c:dLbl>
            <c:dLbl>
              <c:idx val="1"/>
              <c:layout>
                <c:manualLayout>
                  <c:x val="9.3363248337186688E-3"/>
                  <c:y val="6.807803323282572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C7-4A24-8968-6FAE460DB176}"/>
                </c:ext>
              </c:extLst>
            </c:dLbl>
            <c:dLbl>
              <c:idx val="2"/>
              <c:layout>
                <c:manualLayout>
                  <c:x val="-1.7043414584053524E-2"/>
                  <c:y val="-1.22872575513644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C7-4A24-8968-6FAE460DB176}"/>
                </c:ext>
              </c:extLst>
            </c:dLbl>
            <c:dLbl>
              <c:idx val="3"/>
              <c:layout>
                <c:manualLayout>
                  <c:x val="-5.5400848213932674E-3"/>
                  <c:y val="-5.12297073976863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C7-4A24-8968-6FAE460DB176}"/>
                </c:ext>
              </c:extLst>
            </c:dLbl>
            <c:dLbl>
              <c:idx val="4"/>
              <c:layout>
                <c:manualLayout>
                  <c:x val="-5.1439572057500826E-2"/>
                  <c:y val="8.83118580847012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C7-4A24-8968-6FAE460DB176}"/>
                </c:ext>
              </c:extLst>
            </c:dLbl>
            <c:dLbl>
              <c:idx val="5"/>
              <c:layout>
                <c:manualLayout>
                  <c:x val="-7.6060780650756346E-3"/>
                  <c:y val="6.098617400135733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C7-4A24-8968-6FAE460DB176}"/>
                </c:ext>
              </c:extLst>
            </c:dLbl>
            <c:dLbl>
              <c:idx val="6"/>
              <c:layout>
                <c:manualLayout>
                  <c:x val="-1.826624377363651E-2"/>
                  <c:y val="8.01729058909141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3C7-4A24-8968-6FAE460DB176}"/>
                </c:ext>
              </c:extLst>
            </c:dLbl>
            <c:dLbl>
              <c:idx val="7"/>
              <c:layout>
                <c:manualLayout>
                  <c:x val="-1.2031063830997278E-2"/>
                  <c:y val="5.54675995617371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3C7-4A24-8968-6FAE460DB176}"/>
                </c:ext>
              </c:extLst>
            </c:dLbl>
            <c:dLbl>
              <c:idx val="8"/>
              <c:layout>
                <c:manualLayout>
                  <c:x val="-5.7111495949245901E-3"/>
                  <c:y val="1.258632946200767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3C7-4A24-8968-6FAE460DB176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082340195016251"/>
                  <c:y val="0.32491635909281519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C7-4A24-8968-6FAE460DB176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24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разделам'!$A$5:$A$13</c:f>
              <c:strCache>
                <c:ptCount val="9"/>
                <c:pt idx="0">
                  <c:v>Общегосуд.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 </c:v>
                </c:pt>
                <c:pt idx="7">
                  <c:v>Физическая культура и спорт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'8 Расходы по разделам'!$B$5:$B$13</c:f>
              <c:numCache>
                <c:formatCode>#,##0.00</c:formatCode>
                <c:ptCount val="9"/>
                <c:pt idx="0">
                  <c:v>44205.229999999996</c:v>
                </c:pt>
                <c:pt idx="1">
                  <c:v>838.37</c:v>
                </c:pt>
                <c:pt idx="2">
                  <c:v>16891.849999999991</c:v>
                </c:pt>
                <c:pt idx="3">
                  <c:v>12725.69</c:v>
                </c:pt>
                <c:pt idx="4">
                  <c:v>283224.99000000011</c:v>
                </c:pt>
                <c:pt idx="5">
                  <c:v>65525.89</c:v>
                </c:pt>
                <c:pt idx="6">
                  <c:v>14372.52</c:v>
                </c:pt>
                <c:pt idx="7">
                  <c:v>600</c:v>
                </c:pt>
                <c:pt idx="8">
                  <c:v>25814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3C7-4A24-8968-6FAE460DB176}"/>
            </c:ext>
          </c:extLst>
        </c:ser>
        <c:ser>
          <c:idx val="1"/>
          <c:order val="1"/>
          <c:tx>
            <c:strRef>
              <c:f>'8 Расходы по разделам'!$C$4</c:f>
              <c:strCache>
                <c:ptCount val="1"/>
                <c:pt idx="0">
                  <c:v>Исполнено 2020 год</c:v>
                </c:pt>
              </c:strCache>
            </c:strRef>
          </c:tx>
          <c:spPr>
            <a:solidFill>
              <a:srgbClr val="FF66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97642533900957E-2"/>
                  <c:y val="1.16280919430534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3C7-4A24-8968-6FAE460DB176}"/>
                </c:ext>
              </c:extLst>
            </c:dLbl>
            <c:dLbl>
              <c:idx val="1"/>
              <c:layout>
                <c:manualLayout>
                  <c:x val="1.3188535615063304E-2"/>
                  <c:y val="2.12360922565247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3C7-4A24-8968-6FAE460DB176}"/>
                </c:ext>
              </c:extLst>
            </c:dLbl>
            <c:dLbl>
              <c:idx val="2"/>
              <c:layout>
                <c:manualLayout>
                  <c:x val="1.4753442926893054E-2"/>
                  <c:y val="2.19060133733817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3C7-4A24-8968-6FAE460DB176}"/>
                </c:ext>
              </c:extLst>
            </c:dLbl>
            <c:dLbl>
              <c:idx val="3"/>
              <c:layout>
                <c:manualLayout>
                  <c:x val="2.1062241843641208E-2"/>
                  <c:y val="-1.088558374647614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3C7-4A24-8968-6FAE460DB176}"/>
                </c:ext>
              </c:extLst>
            </c:dLbl>
            <c:dLbl>
              <c:idx val="4"/>
              <c:layout>
                <c:manualLayout>
                  <c:x val="6.2257428242311438E-2"/>
                  <c:y val="6.03230655935578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3C7-4A24-8968-6FAE460DB176}"/>
                </c:ext>
              </c:extLst>
            </c:dLbl>
            <c:dLbl>
              <c:idx val="5"/>
              <c:layout>
                <c:manualLayout>
                  <c:x val="2.6682845353865149E-2"/>
                  <c:y val="-5.51376079251775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3C7-4A24-8968-6FAE460DB176}"/>
                </c:ext>
              </c:extLst>
            </c:dLbl>
            <c:dLbl>
              <c:idx val="6"/>
              <c:layout>
                <c:manualLayout>
                  <c:x val="1.9982718724549577E-2"/>
                  <c:y val="-1.997521434459235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3C7-4A24-8968-6FAE460DB176}"/>
                </c:ext>
              </c:extLst>
            </c:dLbl>
            <c:dLbl>
              <c:idx val="7"/>
              <c:layout>
                <c:manualLayout>
                  <c:x val="8.0725012298706964E-3"/>
                  <c:y val="4.388366633701241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3C7-4A24-8968-6FAE460DB176}"/>
                </c:ext>
              </c:extLst>
            </c:dLbl>
            <c:dLbl>
              <c:idx val="8"/>
              <c:layout>
                <c:manualLayout>
                  <c:x val="1.2225568228673498E-2"/>
                  <c:y val="2.65295394517450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3C7-4A24-8968-6FAE460DB176}"/>
                </c:ext>
              </c:extLst>
            </c:dLbl>
            <c:dLbl>
              <c:idx val="9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3C7-4A24-8968-6FAE460DB176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6023835319609965"/>
                  <c:y val="0.27946173890884607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3C7-4A24-8968-6FAE460DB176}"/>
                </c:ext>
              </c:extLst>
            </c:dLbl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rot="-24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разделам'!$A$5:$A$13</c:f>
              <c:strCache>
                <c:ptCount val="9"/>
                <c:pt idx="0">
                  <c:v>Общегосуд. вопросы</c:v>
                </c:pt>
                <c:pt idx="1">
                  <c:v>Национальная безопасность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 </c:v>
                </c:pt>
                <c:pt idx="7">
                  <c:v>Физическая культура и спорт</c:v>
                </c:pt>
                <c:pt idx="8">
                  <c:v>Межбюджетные трансферты</c:v>
                </c:pt>
              </c:strCache>
            </c:strRef>
          </c:cat>
          <c:val>
            <c:numRef>
              <c:f>'8 Расходы по разделам'!$C$5:$C$13</c:f>
              <c:numCache>
                <c:formatCode>#,##0.00</c:formatCode>
                <c:ptCount val="9"/>
                <c:pt idx="0">
                  <c:v>53542.01</c:v>
                </c:pt>
                <c:pt idx="1">
                  <c:v>50</c:v>
                </c:pt>
                <c:pt idx="2">
                  <c:v>80869.670000000027</c:v>
                </c:pt>
                <c:pt idx="3">
                  <c:v>11713.76</c:v>
                </c:pt>
                <c:pt idx="4">
                  <c:v>293421.37</c:v>
                </c:pt>
                <c:pt idx="5">
                  <c:v>69474.720000000001</c:v>
                </c:pt>
                <c:pt idx="6">
                  <c:v>12510.1</c:v>
                </c:pt>
                <c:pt idx="7">
                  <c:v>599.70000000000005</c:v>
                </c:pt>
                <c:pt idx="8">
                  <c:v>28378.560000000001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3C7-4A24-8968-6FAE460DB1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165760"/>
        <c:axId val="88179840"/>
      </c:barChart>
      <c:catAx>
        <c:axId val="88165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8179840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88179840"/>
        <c:scaling>
          <c:orientation val="minMax"/>
          <c:max val="3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8165760"/>
        <c:crosses val="autoZero"/>
        <c:crossBetween val="between"/>
        <c:minorUnit val="500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3435753123824021"/>
          <c:y val="0.1649835469500652"/>
          <c:w val="0.18756279336697773"/>
          <c:h val="7.7441254186661007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685808447985296"/>
          <c:y val="8.417319101115206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3189608673547074E-2"/>
          <c:y val="0.14128948104646741"/>
          <c:w val="0.90972963310323207"/>
          <c:h val="0.73064093184601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'8 Расходы по разделам'!$B$4</c:f>
              <c:strCache>
                <c:ptCount val="1"/>
                <c:pt idx="0">
                  <c:v>Исполнено 2021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0314407790300035E-3"/>
                  <c:y val="3.4149014201508461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3C4-4E19-90B6-9413F74DFA21}"/>
                </c:ext>
              </c:extLst>
            </c:dLbl>
            <c:dLbl>
              <c:idx val="1"/>
              <c:layout>
                <c:manualLayout>
                  <c:x val="9.3363248337186566E-3"/>
                  <c:y val="6.8078033232825685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C4-4E19-90B6-9413F74DFA21}"/>
                </c:ext>
              </c:extLst>
            </c:dLbl>
            <c:dLbl>
              <c:idx val="2"/>
              <c:layout>
                <c:manualLayout>
                  <c:x val="6.5676514162706923E-3"/>
                  <c:y val="4.3793545950404633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3C4-4E19-90B6-9413F74DFA21}"/>
                </c:ext>
              </c:extLst>
            </c:dLbl>
            <c:dLbl>
              <c:idx val="3"/>
              <c:layout>
                <c:manualLayout>
                  <c:x val="-3.5694092810670056E-2"/>
                  <c:y val="4.9918610879301398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3C4-4E19-90B6-9413F74DFA21}"/>
                </c:ext>
              </c:extLst>
            </c:dLbl>
            <c:dLbl>
              <c:idx val="4"/>
              <c:layout>
                <c:manualLayout>
                  <c:x val="-8.1750400668943891E-3"/>
                  <c:y val="3.7066273400493059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3C4-4E19-90B6-9413F74DFA21}"/>
                </c:ext>
              </c:extLst>
            </c:dLbl>
            <c:dLbl>
              <c:idx val="5"/>
              <c:layout>
                <c:manualLayout>
                  <c:x val="-7.6060780650756277E-3"/>
                  <c:y val="6.0986174001357307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3C4-4E19-90B6-9413F74DFA21}"/>
                </c:ext>
              </c:extLst>
            </c:dLbl>
            <c:dLbl>
              <c:idx val="6"/>
              <c:layout>
                <c:manualLayout>
                  <c:x val="-1.826624377363651E-2"/>
                  <c:y val="8.0172905890914161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3C4-4E19-90B6-9413F74DFA21}"/>
                </c:ext>
              </c:extLst>
            </c:dLbl>
            <c:dLbl>
              <c:idx val="7"/>
              <c:layout>
                <c:manualLayout>
                  <c:x val="-1.2031063830997279E-2"/>
                  <c:y val="5.546759956173708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3C4-4E19-90B6-9413F74DFA21}"/>
                </c:ext>
              </c:extLst>
            </c:dLbl>
            <c:dLbl>
              <c:idx val="8"/>
              <c:layout>
                <c:manualLayout>
                  <c:x val="-5.7111495949245805E-3"/>
                  <c:y val="1.2586329462007662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3C4-4E19-90B6-9413F74DFA21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082340195016251"/>
                  <c:y val="0.32491635909281469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3C4-4E19-90B6-9413F74DFA21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2400000" vert="horz" wrap="square" lIns="38100" tIns="19050" rIns="38100" bIns="19050" anchor="ctr">
                <a:spAutoFit/>
              </a:bodyPr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разделам'!$A$5:$A$12</c:f>
              <c:strCache>
                <c:ptCount val="8"/>
                <c:pt idx="0">
                  <c:v>Общегосуд. вопросы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 </c:v>
                </c:pt>
                <c:pt idx="6">
                  <c:v>Физическая культура и спорт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'8 Расходы по разделам'!$B$5:$B$12</c:f>
              <c:numCache>
                <c:formatCode>#,##0.00</c:formatCode>
                <c:ptCount val="8"/>
                <c:pt idx="0">
                  <c:v>51037.36</c:v>
                </c:pt>
                <c:pt idx="1">
                  <c:v>21320.92</c:v>
                </c:pt>
                <c:pt idx="2">
                  <c:v>17119.169999999998</c:v>
                </c:pt>
                <c:pt idx="3">
                  <c:v>322593.77</c:v>
                </c:pt>
                <c:pt idx="4">
                  <c:v>69296.679999999993</c:v>
                </c:pt>
                <c:pt idx="5">
                  <c:v>12017.97</c:v>
                </c:pt>
                <c:pt idx="6">
                  <c:v>600.13</c:v>
                </c:pt>
                <c:pt idx="7">
                  <c:v>24337.31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3C4-4E19-90B6-9413F74DFA21}"/>
            </c:ext>
          </c:extLst>
        </c:ser>
        <c:ser>
          <c:idx val="1"/>
          <c:order val="1"/>
          <c:tx>
            <c:strRef>
              <c:f>'8 Расходы по разделам'!$C$4</c:f>
              <c:strCache>
                <c:ptCount val="1"/>
                <c:pt idx="0">
                  <c:v>Исполнено 2022 год</c:v>
                </c:pt>
              </c:strCache>
            </c:strRef>
          </c:tx>
          <c:spPr>
            <a:solidFill>
              <a:srgbClr val="FF66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1497642533900916E-2"/>
                  <c:y val="1.1628091943053395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3C4-4E19-90B6-9413F74DFA21}"/>
                </c:ext>
              </c:extLst>
            </c:dLbl>
            <c:dLbl>
              <c:idx val="1"/>
              <c:layout>
                <c:manualLayout>
                  <c:x val="1.3188535615063279E-2"/>
                  <c:y val="2.1236092256524675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3C4-4E19-90B6-9413F74DFA21}"/>
                </c:ext>
              </c:extLst>
            </c:dLbl>
            <c:dLbl>
              <c:idx val="2"/>
              <c:layout>
                <c:manualLayout>
                  <c:x val="1.4753442926893068E-2"/>
                  <c:y val="2.1906013373381716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3C4-4E19-90B6-9413F74DFA21}"/>
                </c:ext>
              </c:extLst>
            </c:dLbl>
            <c:dLbl>
              <c:idx val="3"/>
              <c:layout>
                <c:manualLayout>
                  <c:x val="-1.2255695176745976E-3"/>
                  <c:y val="4.7951881484527961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3C4-4E19-90B6-9413F74DFA21}"/>
                </c:ext>
              </c:extLst>
            </c:dLbl>
            <c:dLbl>
              <c:idx val="4"/>
              <c:layout>
                <c:manualLayout>
                  <c:x val="2.8170239781974155E-2"/>
                  <c:y val="4.3241146130982983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3C4-4E19-90B6-9413F74DFA21}"/>
                </c:ext>
              </c:extLst>
            </c:dLbl>
            <c:dLbl>
              <c:idx val="5"/>
              <c:layout>
                <c:manualLayout>
                  <c:x val="2.6682845353865114E-2"/>
                  <c:y val="-5.5137607925177523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3C4-4E19-90B6-9413F74DFA21}"/>
                </c:ext>
              </c:extLst>
            </c:dLbl>
            <c:dLbl>
              <c:idx val="6"/>
              <c:layout>
                <c:manualLayout>
                  <c:x val="1.8593828076099706E-2"/>
                  <c:y val="9.1136394336983478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3C4-4E19-90B6-9413F74DFA21}"/>
                </c:ext>
              </c:extLst>
            </c:dLbl>
            <c:dLbl>
              <c:idx val="7"/>
              <c:layout>
                <c:manualLayout>
                  <c:x val="8.0725012298706877E-3"/>
                  <c:y val="4.388366633701235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3C4-4E19-90B6-9413F74DFA21}"/>
                </c:ext>
              </c:extLst>
            </c:dLbl>
            <c:dLbl>
              <c:idx val="8"/>
              <c:layout>
                <c:manualLayout>
                  <c:x val="1.2225568228673489E-2"/>
                  <c:y val="2.6529539451745077E-3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3C4-4E19-90B6-9413F74DFA21}"/>
                </c:ext>
              </c:extLst>
            </c:dLbl>
            <c:dLbl>
              <c:idx val="9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3C4-4E19-90B6-9413F74DFA21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6023835319609965"/>
                  <c:y val="0.27946173890884579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2400000" vert="horz"/>
                <a:lstStyle/>
                <a:p>
                  <a:pPr algn="ctr">
                    <a:defRPr sz="11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3C4-4E19-90B6-9413F74DFA21}"/>
                </c:ext>
              </c:extLst>
            </c:dLbl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rot="-2400000" vert="horz" wrap="square" lIns="38100" tIns="19050" rIns="38100" bIns="19050" anchor="ctr">
                <a:spAutoFit/>
              </a:bodyPr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'8 Расходы по разделам'!$A$5:$A$12</c:f>
              <c:strCache>
                <c:ptCount val="8"/>
                <c:pt idx="0">
                  <c:v>Общегосуд. вопросы</c:v>
                </c:pt>
                <c:pt idx="1">
                  <c:v>Национальная экономика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Культура</c:v>
                </c:pt>
                <c:pt idx="5">
                  <c:v>Социальная политика </c:v>
                </c:pt>
                <c:pt idx="6">
                  <c:v>Физическая культура и спорт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'8 Расходы по разделам'!$C$5:$C$12</c:f>
              <c:numCache>
                <c:formatCode>#,##0.00</c:formatCode>
                <c:ptCount val="8"/>
                <c:pt idx="0">
                  <c:v>49824.56</c:v>
                </c:pt>
                <c:pt idx="1">
                  <c:v>23410.95</c:v>
                </c:pt>
                <c:pt idx="2">
                  <c:v>17313.02</c:v>
                </c:pt>
                <c:pt idx="3">
                  <c:v>368015.9</c:v>
                </c:pt>
                <c:pt idx="4">
                  <c:v>83003.47</c:v>
                </c:pt>
                <c:pt idx="5">
                  <c:v>11732.37</c:v>
                </c:pt>
                <c:pt idx="6">
                  <c:v>600</c:v>
                </c:pt>
                <c:pt idx="7">
                  <c:v>26579.16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03C4-4E19-90B6-9413F74DFA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837752"/>
        <c:axId val="1"/>
      </c:barChart>
      <c:catAx>
        <c:axId val="195837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1"/>
        <c:scaling>
          <c:orientation val="minMax"/>
          <c:max val="4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95837752"/>
        <c:crosses val="autoZero"/>
        <c:crossBetween val="between"/>
        <c:minorUnit val="500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3019085003755058"/>
          <c:y val="0.20202058668697706"/>
          <c:w val="0.18756282308369265"/>
          <c:h val="7.7441336902588448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Исполнено 2019 г. </a:t>
            </a:r>
          </a:p>
        </c:rich>
      </c:tx>
      <c:layout>
        <c:manualLayout>
          <c:xMode val="edge"/>
          <c:yMode val="edge"/>
          <c:x val="0.40000050474459931"/>
          <c:y val="1.565212652916655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269235885598033"/>
          <c:y val="0.33391003460207647"/>
          <c:w val="0.56250088031613132"/>
          <c:h val="0.6072664359861587"/>
        </c:manualLayout>
      </c:layout>
      <c:pieChart>
        <c:varyColors val="1"/>
        <c:ser>
          <c:idx val="0"/>
          <c:order val="0"/>
          <c:tx>
            <c:strRef>
              <c:f>'9Структура расходов '!$B$4</c:f>
              <c:strCache>
                <c:ptCount val="1"/>
                <c:pt idx="0">
                  <c:v>Исполнение 2019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B5F-4E17-B8DB-B7A60284BC4D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B5F-4E17-B8DB-B7A60284BC4D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B5F-4E17-B8DB-B7A60284BC4D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B5F-4E17-B8DB-B7A60284BC4D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B5F-4E17-B8DB-B7A60284BC4D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BB5F-4E17-B8DB-B7A60284BC4D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BB5F-4E17-B8DB-B7A60284BC4D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BB5F-4E17-B8DB-B7A60284BC4D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BB5F-4E17-B8DB-B7A60284BC4D}"/>
              </c:ext>
            </c:extLst>
          </c:dPt>
          <c:dLbls>
            <c:dLbl>
              <c:idx val="0"/>
              <c:layout>
                <c:manualLayout>
                  <c:x val="0.10508496534087086"/>
                  <c:y val="4.795248344821955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5F-4E17-B8DB-B7A60284BC4D}"/>
                </c:ext>
              </c:extLst>
            </c:dLbl>
            <c:dLbl>
              <c:idx val="1"/>
              <c:layout>
                <c:manualLayout>
                  <c:x val="1.0311142968372759E-2"/>
                  <c:y val="-7.55923882316737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5F-4E17-B8DB-B7A60284BC4D}"/>
                </c:ext>
              </c:extLst>
            </c:dLbl>
            <c:dLbl>
              <c:idx val="2"/>
              <c:layout>
                <c:manualLayout>
                  <c:x val="-3.4621273302375695E-2"/>
                  <c:y val="-9.53749466437802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5F-4E17-B8DB-B7A60284BC4D}"/>
                </c:ext>
              </c:extLst>
            </c:dLbl>
            <c:dLbl>
              <c:idx val="3"/>
              <c:layout>
                <c:manualLayout>
                  <c:x val="-4.7782320479170914E-2"/>
                  <c:y val="-0.1627160359280349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B5F-4E17-B8DB-B7A60284BC4D}"/>
                </c:ext>
              </c:extLst>
            </c:dLbl>
            <c:dLbl>
              <c:idx val="4"/>
              <c:layout>
                <c:manualLayout>
                  <c:x val="0.11716636381990711"/>
                  <c:y val="-0.1540121152675985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B5F-4E17-B8DB-B7A60284BC4D}"/>
                </c:ext>
              </c:extLst>
            </c:dLbl>
            <c:dLbl>
              <c:idx val="5"/>
              <c:layout>
                <c:manualLayout>
                  <c:x val="0.1346845346254795"/>
                  <c:y val="-0.1317530810378807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B5F-4E17-B8DB-B7A60284BC4D}"/>
                </c:ext>
              </c:extLst>
            </c:dLbl>
            <c:dLbl>
              <c:idx val="6"/>
              <c:layout>
                <c:manualLayout>
                  <c:x val="6.2512450366781103E-2"/>
                  <c:y val="-9.6007047561961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B5F-4E17-B8DB-B7A60284BC4D}"/>
                </c:ext>
              </c:extLst>
            </c:dLbl>
            <c:dLbl>
              <c:idx val="7"/>
              <c:layout>
                <c:manualLayout>
                  <c:x val="3.9713136819436029E-2"/>
                  <c:y val="-0.1022506788727533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B5F-4E17-B8DB-B7A60284BC4D}"/>
                </c:ext>
              </c:extLst>
            </c:dLbl>
            <c:dLbl>
              <c:idx val="8"/>
              <c:layout>
                <c:manualLayout>
                  <c:x val="3.3290430042398539E-2"/>
                  <c:y val="3.89470433842828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0,13%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B5F-4E17-B8DB-B7A60284BC4D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t>0,1%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BB5F-4E17-B8DB-B7A60284BC4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'!$A$5:$A$13</c:f>
              <c:strCache>
                <c:ptCount val="9"/>
                <c:pt idx="0">
                  <c:v>Образование</c:v>
                </c:pt>
                <c:pt idx="1">
                  <c:v>Общегосуд. вопросы 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 </c:v>
                </c:pt>
                <c:pt idx="6">
                  <c:v>Культура 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'!$B$5:$B$13</c:f>
              <c:numCache>
                <c:formatCode>0.00%</c:formatCode>
                <c:ptCount val="9"/>
                <c:pt idx="0">
                  <c:v>0.6101000000000002</c:v>
                </c:pt>
                <c:pt idx="1">
                  <c:v>9.5200000000000007E-2</c:v>
                </c:pt>
                <c:pt idx="2">
                  <c:v>3.6400000000000016E-2</c:v>
                </c:pt>
                <c:pt idx="3">
                  <c:v>1.8000000000000008E-3</c:v>
                </c:pt>
                <c:pt idx="4">
                  <c:v>2.7400000000000011E-2</c:v>
                </c:pt>
                <c:pt idx="5">
                  <c:v>5.5600000000000004E-2</c:v>
                </c:pt>
                <c:pt idx="6">
                  <c:v>0.14119999999999999</c:v>
                </c:pt>
                <c:pt idx="7">
                  <c:v>3.100000000000001E-2</c:v>
                </c:pt>
                <c:pt idx="8">
                  <c:v>1.2999999999999995E-3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BB5F-4E17-B8DB-B7A60284BC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0"/>
          <c:y val="9.6885631510594039E-2"/>
          <c:w val="0.23887312435002231"/>
          <c:h val="0.85724496643034864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5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2020 г.</a:t>
            </a:r>
          </a:p>
        </c:rich>
      </c:tx>
      <c:layout>
        <c:manualLayout>
          <c:xMode val="edge"/>
          <c:yMode val="edge"/>
          <c:x val="0.30394429020071934"/>
          <c:y val="1.213171577123049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293226895128801"/>
          <c:y val="0.41447795724032066"/>
          <c:w val="0.62959712591554062"/>
          <c:h val="0.55424164401764686"/>
        </c:manualLayout>
      </c:layout>
      <c:pieChart>
        <c:varyColors val="1"/>
        <c:ser>
          <c:idx val="0"/>
          <c:order val="0"/>
          <c:tx>
            <c:strRef>
              <c:f>'9Структура расходов '!$E$4</c:f>
              <c:strCache>
                <c:ptCount val="1"/>
                <c:pt idx="0">
                  <c:v>Исполнение 2020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C2D8-4470-A981-541F270F9DF2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C2D8-4470-A981-541F270F9DF2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2D8-4470-A981-541F270F9DF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C2D8-4470-A981-541F270F9DF2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C2D8-4470-A981-541F270F9DF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C2D8-4470-A981-541F270F9DF2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C2D8-4470-A981-541F270F9DF2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C2D8-4470-A981-541F270F9DF2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C2D8-4470-A981-541F270F9DF2}"/>
              </c:ext>
            </c:extLst>
          </c:dPt>
          <c:dLbls>
            <c:dLbl>
              <c:idx val="0"/>
              <c:layout>
                <c:manualLayout>
                  <c:x val="0.16441565267094224"/>
                  <c:y val="-4.348857629206445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53,30%
(- 7,71%)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D8-4470-A981-541F270F9DF2}"/>
                </c:ext>
              </c:extLst>
            </c:dLbl>
            <c:dLbl>
              <c:idx val="1"/>
              <c:layout>
                <c:manualLayout>
                  <c:x val="0"/>
                  <c:y val="-7.365460657423218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9,73%
(+ 0,21%)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D8-4470-A981-541F270F9DF2}"/>
                </c:ext>
              </c:extLst>
            </c:dLbl>
            <c:dLbl>
              <c:idx val="2"/>
              <c:layout>
                <c:manualLayout>
                  <c:x val="-2.119501333695014E-2"/>
                  <c:y val="-4.86863042669033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14,69%
(+ 11,05%)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D8-4470-A981-541F270F9DF2}"/>
                </c:ext>
              </c:extLst>
            </c:dLbl>
            <c:dLbl>
              <c:idx val="3"/>
              <c:layout>
                <c:manualLayout>
                  <c:x val="-6.0960921551472785E-2"/>
                  <c:y val="-0.1753542852204134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0,01%
( - 0,17%)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2D8-4470-A981-541F270F9DF2}"/>
                </c:ext>
              </c:extLst>
            </c:dLbl>
            <c:dLbl>
              <c:idx val="4"/>
              <c:layout>
                <c:manualLayout>
                  <c:x val="0.22543161271507728"/>
                  <c:y val="-0.1926853077507426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2,13%
( - 0,61%)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2D8-4470-A981-541F270F9DF2}"/>
                </c:ext>
              </c:extLst>
            </c:dLbl>
            <c:dLbl>
              <c:idx val="5"/>
              <c:layout>
                <c:manualLayout>
                  <c:x val="0.30196572707130731"/>
                  <c:y val="-0.136743232012060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5,15%
( - 0,41%)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2D8-4470-A981-541F270F9DF2}"/>
                </c:ext>
              </c:extLst>
            </c:dLbl>
            <c:dLbl>
              <c:idx val="6"/>
              <c:layout>
                <c:manualLayout>
                  <c:x val="6.8423824129637822E-2"/>
                  <c:y val="-3.996316587074458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12,62%
( - 1,50%)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2D8-4470-A981-541F270F9DF2}"/>
                </c:ext>
              </c:extLst>
            </c:dLbl>
            <c:dLbl>
              <c:idx val="7"/>
              <c:layout>
                <c:manualLayout>
                  <c:x val="4.2289481502348819E-2"/>
                  <c:y val="-5.892181210316985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2,27%
( - 0,83%)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2D8-4470-A981-541F270F9DF2}"/>
                </c:ext>
              </c:extLst>
            </c:dLbl>
            <c:dLbl>
              <c:idx val="8"/>
              <c:layout>
                <c:manualLayout>
                  <c:x val="8.5380556415260309E-2"/>
                  <c:y val="0.1071416679240192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0,11%
( - 0,02%)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2D8-4470-A981-541F270F9DF2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'!$D$5:$D$13</c:f>
              <c:strCache>
                <c:ptCount val="9"/>
                <c:pt idx="0">
                  <c:v>Образование</c:v>
                </c:pt>
                <c:pt idx="1">
                  <c:v>Общегосударств. вопросы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'!$E$5:$E$13</c:f>
              <c:numCache>
                <c:formatCode>0.00%</c:formatCode>
                <c:ptCount val="9"/>
                <c:pt idx="0">
                  <c:v>0.5329508657087243</c:v>
                </c:pt>
                <c:pt idx="1">
                  <c:v>9.7250110246861643E-2</c:v>
                </c:pt>
                <c:pt idx="2">
                  <c:v>0.1468862361186537</c:v>
                </c:pt>
                <c:pt idx="3">
                  <c:v>9.0816641219541093E-5</c:v>
                </c:pt>
                <c:pt idx="4">
                  <c:v>2.127608678503624E-2</c:v>
                </c:pt>
                <c:pt idx="5">
                  <c:v>5.1544910036944412E-2</c:v>
                </c:pt>
                <c:pt idx="6">
                  <c:v>0.12618921440136158</c:v>
                </c:pt>
                <c:pt idx="7">
                  <c:v>2.2722505266411622E-2</c:v>
                </c:pt>
                <c:pt idx="8">
                  <c:v>1.089254794787176E-3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2D8-4470-A981-541F270F9D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842858237067439E-2"/>
          <c:y val="5.8469193149417474E-2"/>
          <c:w val="0.89071117471323458"/>
          <c:h val="0.926875906712423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'1Доходы всего'!$B$4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0646164978412034E-2"/>
                  <c:y val="7.0015483676051284E-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E0-49D6-B799-F8F5FB55B3C5}"/>
                </c:ext>
              </c:extLst>
            </c:dLbl>
            <c:dLbl>
              <c:idx val="1"/>
              <c:layout>
                <c:manualLayout>
                  <c:x val="-6.9019619001644888E-3"/>
                  <c:y val="-9.0187692365791532E-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E0-49D6-B799-F8F5FB55B3C5}"/>
                </c:ext>
              </c:extLst>
            </c:dLbl>
            <c:dLbl>
              <c:idx val="2"/>
              <c:layout>
                <c:manualLayout>
                  <c:x val="-1.4696260572925205E-2"/>
                  <c:y val="-2.3005532581808568E-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AE0-49D6-B799-F8F5FB55B3C5}"/>
                </c:ext>
              </c:extLst>
            </c:dLbl>
            <c:dLbl>
              <c:idx val="3"/>
              <c:layout>
                <c:manualLayout>
                  <c:x val="-1.1275520090190069E-3"/>
                  <c:y val="0.14718082642673422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AE0-49D6-B799-F8F5FB55B3C5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0AE0-49D6-B799-F8F5FB55B3C5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700000" vert="horz" wrap="square" lIns="38100" tIns="19050" rIns="38100" bIns="19050" anchor="ctr">
                <a:spAutoFit/>
              </a:bodyPr>
              <a:lstStyle/>
              <a:p>
                <a:pPr algn="ct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'1Доходы всего'!$C$6</c:f>
              <c:numCache>
                <c:formatCode>#,##0.00</c:formatCode>
                <c:ptCount val="1"/>
                <c:pt idx="0">
                  <c:v>119651.94</c:v>
                </c:pt>
              </c:numCache>
            </c:numRef>
          </c:cat>
          <c:val>
            <c:numRef>
              <c:f>'1Доходы всего'!$B$5:$B$7</c:f>
              <c:numCache>
                <c:formatCode>#,##0.00</c:formatCode>
                <c:ptCount val="3"/>
                <c:pt idx="0">
                  <c:v>515242.9</c:v>
                </c:pt>
                <c:pt idx="1">
                  <c:v>100070.95</c:v>
                </c:pt>
                <c:pt idx="2">
                  <c:v>415171.95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0AE0-49D6-B799-F8F5FB55B3C5}"/>
            </c:ext>
          </c:extLst>
        </c:ser>
        <c:ser>
          <c:idx val="1"/>
          <c:order val="1"/>
          <c:tx>
            <c:strRef>
              <c:f>'1Доходы всего'!$C$4</c:f>
              <c:strCache>
                <c:ptCount val="1"/>
                <c:pt idx="0">
                  <c:v>Исполнено 2022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8584782663719562E-2"/>
                  <c:y val="1.9807020525312035E-2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AE0-49D6-B799-F8F5FB55B3C5}"/>
                </c:ext>
              </c:extLst>
            </c:dLbl>
            <c:dLbl>
              <c:idx val="1"/>
              <c:layout>
                <c:manualLayout>
                  <c:x val="3.0500166837529694E-2"/>
                  <c:y val="-7.3656979927868727E-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AE0-49D6-B799-F8F5FB55B3C5}"/>
                </c:ext>
              </c:extLst>
            </c:dLbl>
            <c:dLbl>
              <c:idx val="2"/>
              <c:layout>
                <c:manualLayout>
                  <c:x val="8.1052269197193789E-3"/>
                  <c:y val="-4.8299628014124131E-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AE0-49D6-B799-F8F5FB55B3C5}"/>
                </c:ext>
              </c:extLst>
            </c:dLbl>
            <c:dLbl>
              <c:idx val="3"/>
              <c:layout>
                <c:manualLayout>
                  <c:x val="1.353412383735721E-2"/>
                  <c:y val="0.15310476678525323"/>
                </c:manualLayout>
              </c:layout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2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AE0-49D6-B799-F8F5FB55B3C5}"/>
                </c:ext>
              </c:extLst>
            </c:dLbl>
            <c:dLbl>
              <c:idx val="4"/>
              <c:numFmt formatCode="#,##0.00" sourceLinked="0"/>
              <c:spPr>
                <a:noFill/>
                <a:ln w="25400">
                  <a:noFill/>
                </a:ln>
              </c:spPr>
              <c:txPr>
                <a:bodyPr rot="-2520000" vert="horz"/>
                <a:lstStyle/>
                <a:p>
                  <a:pPr algn="r">
                    <a:defRPr sz="15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0AE0-49D6-B799-F8F5FB55B3C5}"/>
                </c:ext>
              </c:extLst>
            </c:dLbl>
            <c:numFmt formatCode="#,##0.00" sourceLinked="0"/>
            <c:spPr>
              <a:noFill/>
              <a:ln w="25400">
                <a:noFill/>
              </a:ln>
            </c:spPr>
            <c:txPr>
              <a:bodyPr rot="-2520000" vert="horz" wrap="square" lIns="38100" tIns="19050" rIns="38100" bIns="19050" anchor="ctr">
                <a:spAutoFit/>
              </a:bodyPr>
              <a:lstStyle/>
              <a:p>
                <a:pPr algn="r"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'1Доходы всего'!$C$6</c:f>
              <c:numCache>
                <c:formatCode>#,##0.00</c:formatCode>
                <c:ptCount val="1"/>
                <c:pt idx="0">
                  <c:v>119651.94</c:v>
                </c:pt>
              </c:numCache>
            </c:numRef>
          </c:cat>
          <c:val>
            <c:numRef>
              <c:f>'1Доходы всего'!$C$5:$C$7</c:f>
              <c:numCache>
                <c:formatCode>#,##0.00</c:formatCode>
                <c:ptCount val="3"/>
                <c:pt idx="0">
                  <c:v>584194.72</c:v>
                </c:pt>
                <c:pt idx="1">
                  <c:v>119651.94</c:v>
                </c:pt>
                <c:pt idx="2">
                  <c:v>464542.77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B-0AE0-49D6-B799-F8F5FB55B3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5861168"/>
        <c:axId val="1"/>
        <c:axId val="0"/>
      </c:bar3DChart>
      <c:catAx>
        <c:axId val="205861168"/>
        <c:scaling>
          <c:orientation val="minMax"/>
        </c:scaling>
        <c:delete val="1"/>
        <c:axPos val="b"/>
        <c:numFmt formatCode="#,##0.00" sourceLinked="1"/>
        <c:majorTickMark val="out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6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058611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5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23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5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2022 г.</a:t>
            </a:r>
          </a:p>
        </c:rich>
      </c:tx>
      <c:layout>
        <c:manualLayout>
          <c:xMode val="edge"/>
          <c:yMode val="edge"/>
          <c:x val="0.30394433253982789"/>
          <c:y val="1.213173441659015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317522809648792"/>
          <c:y val="0.35297552277369143"/>
          <c:w val="0.69047752836202636"/>
          <c:h val="0.60312009444061287"/>
        </c:manualLayout>
      </c:layout>
      <c:pieChart>
        <c:varyColors val="1"/>
        <c:ser>
          <c:idx val="0"/>
          <c:order val="0"/>
          <c:tx>
            <c:strRef>
              <c:f>'9Структура расходов '!$E$4</c:f>
              <c:strCache>
                <c:ptCount val="1"/>
                <c:pt idx="0">
                  <c:v>Исполнение 2022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F28-43F9-A13A-0C2F19A54243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F28-43F9-A13A-0C2F19A54243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3F28-43F9-A13A-0C2F19A54243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3F28-43F9-A13A-0C2F19A54243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3F28-43F9-A13A-0C2F19A54243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3F28-43F9-A13A-0C2F19A54243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3F28-43F9-A13A-0C2F19A54243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3F28-43F9-A13A-0C2F19A54243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3F28-43F9-A13A-0C2F19A54243}"/>
              </c:ext>
            </c:extLst>
          </c:dPt>
          <c:dLbls>
            <c:dLbl>
              <c:idx val="0"/>
              <c:layout>
                <c:manualLayout>
                  <c:x val="-0.29696850393700785"/>
                  <c:y val="-2.5418833044482957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63,40%
(+1,17%)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28-43F9-A13A-0C2F19A54243}"/>
                </c:ext>
              </c:extLst>
            </c:dLbl>
            <c:dLbl>
              <c:idx val="1"/>
              <c:layout>
                <c:manualLayout>
                  <c:x val="-2.1710827813190007E-2"/>
                  <c:y val="1.669418705677388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8,58%
(-1,26%)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28-43F9-A13A-0C2F19A54243}"/>
                </c:ext>
              </c:extLst>
            </c:dLbl>
            <c:dLbl>
              <c:idx val="2"/>
              <c:layout>
                <c:manualLayout>
                  <c:x val="-8.1942257217847772E-2"/>
                  <c:y val="-1.7064279443405796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4,03%
(- 0,09%)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F28-43F9-A13A-0C2F19A54243}"/>
                </c:ext>
              </c:extLst>
            </c:dLbl>
            <c:dLbl>
              <c:idx val="3"/>
              <c:layout>
                <c:manualLayout>
                  <c:x val="-6.096092155147273E-2"/>
                  <c:y val="-0.1753542852204133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0,0%
( 0,00%)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F28-43F9-A13A-0C2F19A54243}"/>
                </c:ext>
              </c:extLst>
            </c:dLbl>
            <c:dLbl>
              <c:idx val="4"/>
              <c:layout>
                <c:manualLayout>
                  <c:x val="0.22543161271507728"/>
                  <c:y val="-0.1926853077507426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2,98%
( - 0,33%)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F28-43F9-A13A-0C2F19A54243}"/>
                </c:ext>
              </c:extLst>
            </c:dLbl>
            <c:dLbl>
              <c:idx val="5"/>
              <c:layout>
                <c:manualLayout>
                  <c:x val="0.30196572707130709"/>
                  <c:y val="-0.13674323201206065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4,58%
( - 0,12%)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F28-43F9-A13A-0C2F19A54243}"/>
                </c:ext>
              </c:extLst>
            </c:dLbl>
            <c:dLbl>
              <c:idx val="6"/>
              <c:layout>
                <c:manualLayout>
                  <c:x val="6.8423824129637767E-2"/>
                  <c:y val="-3.9963165870744555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14,30%
( + 0,94%)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F28-43F9-A13A-0C2F19A54243}"/>
                </c:ext>
              </c:extLst>
            </c:dLbl>
            <c:dLbl>
              <c:idx val="7"/>
              <c:layout>
                <c:manualLayout>
                  <c:x val="4.2289481502348784E-2"/>
                  <c:y val="-5.8921812103169928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2,02%
( - 0,30%)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F28-43F9-A13A-0C2F19A54243}"/>
                </c:ext>
              </c:extLst>
            </c:dLbl>
            <c:dLbl>
              <c:idx val="8"/>
              <c:layout>
                <c:manualLayout>
                  <c:x val="8.5380556415260322E-2"/>
                  <c:y val="0.10714166792401913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0,10%
( - 0,02%)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F28-43F9-A13A-0C2F19A54243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'!$D$5:$D$13</c:f>
              <c:strCache>
                <c:ptCount val="9"/>
                <c:pt idx="0">
                  <c:v>Образование</c:v>
                </c:pt>
                <c:pt idx="1">
                  <c:v>Общегосударств. вопросы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'!$E$5:$E$13</c:f>
              <c:numCache>
                <c:formatCode>0.00%</c:formatCode>
                <c:ptCount val="9"/>
                <c:pt idx="0">
                  <c:v>0.63398611730307131</c:v>
                </c:pt>
                <c:pt idx="1">
                  <c:v>8.5833463556150458E-2</c:v>
                </c:pt>
                <c:pt idx="2">
                  <c:v>4.0330369673909038E-2</c:v>
                </c:pt>
                <c:pt idx="3">
                  <c:v>0</c:v>
                </c:pt>
                <c:pt idx="4">
                  <c:v>2.9825380720209155E-2</c:v>
                </c:pt>
                <c:pt idx="5">
                  <c:v>4.5788289173313165E-2</c:v>
                </c:pt>
                <c:pt idx="6">
                  <c:v>0.14299123398739555</c:v>
                </c:pt>
                <c:pt idx="7">
                  <c:v>2.0211517228095402E-2</c:v>
                </c:pt>
                <c:pt idx="8">
                  <c:v>1.0336283578558502E-3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3F28-43F9-A13A-0C2F19A542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Исполнено 2021 г. </a:t>
            </a:r>
          </a:p>
        </c:rich>
      </c:tx>
      <c:layout>
        <c:manualLayout>
          <c:xMode val="edge"/>
          <c:yMode val="edge"/>
          <c:x val="0.40000050474459925"/>
          <c:y val="1.565211755937915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269235885598028"/>
          <c:y val="0.33391003460207613"/>
          <c:w val="0.56250088031613132"/>
          <c:h val="0.60726643598615915"/>
        </c:manualLayout>
      </c:layout>
      <c:pieChart>
        <c:varyColors val="1"/>
        <c:ser>
          <c:idx val="0"/>
          <c:order val="0"/>
          <c:tx>
            <c:strRef>
              <c:f>'9Структура расходов '!$B$4</c:f>
              <c:strCache>
                <c:ptCount val="1"/>
                <c:pt idx="0">
                  <c:v>Исполнение 2021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CE7A-4F66-BED9-F41AA0F4353D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CE7A-4F66-BED9-F41AA0F4353D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E7A-4F66-BED9-F41AA0F4353D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CE7A-4F66-BED9-F41AA0F4353D}"/>
              </c:ext>
            </c:extLst>
          </c:dPt>
          <c:dPt>
            <c:idx val="4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CE7A-4F66-BED9-F41AA0F4353D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CE7A-4F66-BED9-F41AA0F4353D}"/>
              </c:ext>
            </c:extLst>
          </c:dPt>
          <c:dPt>
            <c:idx val="6"/>
            <c:bubble3D val="0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CE7A-4F66-BED9-F41AA0F4353D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CE7A-4F66-BED9-F41AA0F4353D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CE7A-4F66-BED9-F41AA0F4353D}"/>
              </c:ext>
            </c:extLst>
          </c:dPt>
          <c:dLbls>
            <c:dLbl>
              <c:idx val="0"/>
              <c:layout>
                <c:manualLayout>
                  <c:x val="0.10508496534087085"/>
                  <c:y val="4.795248344821949E-3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62,23%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7A-4F66-BED9-F41AA0F4353D}"/>
                </c:ext>
              </c:extLst>
            </c:dLbl>
            <c:dLbl>
              <c:idx val="1"/>
              <c:layout>
                <c:manualLayout>
                  <c:x val="-2.4170704623460527E-2"/>
                  <c:y val="-7.7864661380995195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9,84%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E7A-4F66-BED9-F41AA0F4353D}"/>
                </c:ext>
              </c:extLst>
            </c:dLbl>
            <c:dLbl>
              <c:idx val="2"/>
              <c:layout>
                <c:manualLayout>
                  <c:x val="-3.4621273302375667E-2"/>
                  <c:y val="-9.537494664378025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4,12%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E7A-4F66-BED9-F41AA0F4353D}"/>
                </c:ext>
              </c:extLst>
            </c:dLbl>
            <c:dLbl>
              <c:idx val="3"/>
              <c:layout>
                <c:manualLayout>
                  <c:x val="-4.7782320479170914E-2"/>
                  <c:y val="-0.1627160359280349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E7A-4F66-BED9-F41AA0F4353D}"/>
                </c:ext>
              </c:extLst>
            </c:dLbl>
            <c:dLbl>
              <c:idx val="4"/>
              <c:layout>
                <c:manualLayout>
                  <c:x val="0.11716636381990712"/>
                  <c:y val="-0.1540121152675984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E7A-4F66-BED9-F41AA0F4353D}"/>
                </c:ext>
              </c:extLst>
            </c:dLbl>
            <c:dLbl>
              <c:idx val="5"/>
              <c:layout>
                <c:manualLayout>
                  <c:x val="0.1346845346254795"/>
                  <c:y val="-0.1317530810378806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E7A-4F66-BED9-F41AA0F4353D}"/>
                </c:ext>
              </c:extLst>
            </c:dLbl>
            <c:dLbl>
              <c:idx val="6"/>
              <c:layout>
                <c:manualLayout>
                  <c:x val="6.2512450366781075E-2"/>
                  <c:y val="-9.600704756196132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E7A-4F66-BED9-F41AA0F4353D}"/>
                </c:ext>
              </c:extLst>
            </c:dLbl>
            <c:dLbl>
              <c:idx val="7"/>
              <c:layout>
                <c:manualLayout>
                  <c:x val="3.9713136819436029E-2"/>
                  <c:y val="-0.1022506788727533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E7A-4F66-BED9-F41AA0F4353D}"/>
                </c:ext>
              </c:extLst>
            </c:dLbl>
            <c:dLbl>
              <c:idx val="8"/>
              <c:layout>
                <c:manualLayout>
                  <c:x val="3.3290430042398546E-2"/>
                  <c:y val="3.8947043384282849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E7A-4F66-BED9-F41AA0F4353D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0,1%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CE7A-4F66-BED9-F41AA0F4353D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'9Структура расходов '!$A$5:$A$13</c:f>
              <c:strCache>
                <c:ptCount val="9"/>
                <c:pt idx="0">
                  <c:v>Образование</c:v>
                </c:pt>
                <c:pt idx="1">
                  <c:v>Общегосуд. вопросы </c:v>
                </c:pt>
                <c:pt idx="2">
                  <c:v>Нац. экономика </c:v>
                </c:pt>
                <c:pt idx="3">
                  <c:v>Нац. безопасность</c:v>
                </c:pt>
                <c:pt idx="4">
                  <c:v>ЖКХ</c:v>
                </c:pt>
                <c:pt idx="5">
                  <c:v>Межбюдж. трансферты </c:v>
                </c:pt>
                <c:pt idx="6">
                  <c:v>Культура </c:v>
                </c:pt>
                <c:pt idx="7">
                  <c:v>Социальная политика</c:v>
                </c:pt>
                <c:pt idx="8">
                  <c:v>Физ. культура и спорт</c:v>
                </c:pt>
              </c:strCache>
            </c:strRef>
          </c:cat>
          <c:val>
            <c:numRef>
              <c:f>'9Структура расходов '!$B$5:$B$13</c:f>
              <c:numCache>
                <c:formatCode>0.00%</c:formatCode>
                <c:ptCount val="9"/>
                <c:pt idx="0">
                  <c:v>0.62229999999999996</c:v>
                </c:pt>
                <c:pt idx="1">
                  <c:v>9.8400000000000001E-2</c:v>
                </c:pt>
                <c:pt idx="2">
                  <c:v>4.1200000000000001E-2</c:v>
                </c:pt>
                <c:pt idx="3">
                  <c:v>0</c:v>
                </c:pt>
                <c:pt idx="4">
                  <c:v>3.3099999999999997E-2</c:v>
                </c:pt>
                <c:pt idx="5">
                  <c:v>4.7E-2</c:v>
                </c:pt>
                <c:pt idx="6">
                  <c:v>0.1336</c:v>
                </c:pt>
                <c:pt idx="7">
                  <c:v>2.3199999999999998E-2</c:v>
                </c:pt>
                <c:pt idx="8">
                  <c:v>1.1999999999999999E-3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CE7A-4F66-BED9-F41AA0F435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4.006393431590282E-2"/>
          <c:y val="9.6885667069394096E-2"/>
          <c:w val="0.16025674675280974"/>
          <c:h val="0.84602091405241009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2017 год</a:t>
            </a:r>
          </a:p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83,27 %</a:t>
            </a:r>
          </a:p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353 940,58 тыс. руб.</a:t>
            </a:r>
            <a:r>
              <a:rPr lang="ru-RU" sz="1400" b="0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7.2945235778112006E-3"/>
          <c:y val="1.4136527425597243E-3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07471467751927"/>
          <c:y val="9.0751367943413909E-5"/>
          <c:w val="0.65294578872865627"/>
          <c:h val="0.91418657413586002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387317526320446"/>
          <c:y val="0.91639958321792658"/>
          <c:w val="0.69229330708661418"/>
          <c:h val="5.9322333452037128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 2018 год</a:t>
            </a:r>
          </a:p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dirty="0"/>
              <a:t>83,65</a:t>
            </a:r>
            <a:r>
              <a:rPr lang="ru-RU" sz="1400" baseline="0" dirty="0"/>
              <a:t> %</a:t>
            </a:r>
          </a:p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aseline="0" dirty="0"/>
              <a:t>386 940,58 тыс. руб.</a:t>
            </a:r>
          </a:p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 dirty="0"/>
          </a:p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 </a:t>
            </a:r>
          </a:p>
        </c:rich>
      </c:tx>
      <c:layout>
        <c:manualLayout>
          <c:xMode val="edge"/>
          <c:yMode val="edge"/>
          <c:x val="9.2300286076327578E-3"/>
          <c:y val="2.55391519805293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83010828846671"/>
          <c:y val="0"/>
          <c:w val="0.66937002340624507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2020 год </a:t>
            </a:r>
          </a:p>
        </c:rich>
      </c:tx>
      <c:layout>
        <c:manualLayout>
          <c:xMode val="edge"/>
          <c:yMode val="edge"/>
          <c:x val="5.2799978369149805E-2"/>
          <c:y val="0.3085502141179724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667782152230972"/>
          <c:y val="3.5791141626314556E-3"/>
          <c:w val="0.5412555774278216"/>
          <c:h val="0.9964208858373681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расходов'!$G$4</c:f>
              <c:strCache>
                <c:ptCount val="1"/>
                <c:pt idx="0">
                  <c:v>Исполнение  2020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FC11-4050-95F7-58DAE60C91BA}"/>
              </c:ext>
            </c:extLst>
          </c:dPt>
          <c:dPt>
            <c:idx val="1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FC11-4050-95F7-58DAE60C91BA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FC11-4050-95F7-58DAE60C91BA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FC11-4050-95F7-58DAE60C91BA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FC11-4050-95F7-58DAE60C91BA}"/>
              </c:ext>
            </c:extLst>
          </c:dPt>
          <c:dLbls>
            <c:dLbl>
              <c:idx val="0"/>
              <c:layout>
                <c:manualLayout>
                  <c:x val="-6.9150067506334484E-2"/>
                  <c:y val="0.13242575929782316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17,15%
( + 13,39%)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11-4050-95F7-58DAE60C91BA}"/>
                </c:ext>
              </c:extLst>
            </c:dLbl>
            <c:dLbl>
              <c:idx val="1"/>
              <c:layout>
                <c:manualLayout>
                  <c:x val="-4.6126611123603306E-2"/>
                  <c:y val="0.15666706203653524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2,57%
( - 0,77%)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11-4050-95F7-58DAE60C91BA}"/>
                </c:ext>
              </c:extLst>
            </c:dLbl>
            <c:dLbl>
              <c:idx val="2"/>
              <c:layout>
                <c:manualLayout>
                  <c:x val="0.14585979805531141"/>
                  <c:y val="-4.0412555946087593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63,45%
( - 9,83%)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C11-4050-95F7-58DAE60C91BA}"/>
                </c:ext>
              </c:extLst>
            </c:dLbl>
            <c:dLbl>
              <c:idx val="3"/>
              <c:layout>
                <c:manualLayout>
                  <c:x val="7.6068980084901303E-2"/>
                  <c:y val="7.8067031708162982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14,92%
( - 1,93%)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C11-4050-95F7-58DAE60C91BA}"/>
                </c:ext>
              </c:extLst>
            </c:dLbl>
            <c:dLbl>
              <c:idx val="4"/>
              <c:layout>
                <c:manualLayout>
                  <c:x val="7.8800626100567414E-2"/>
                  <c:y val="9.475401738326214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1,76%
( - 0,84%)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C11-4050-95F7-58DAE60C91BA}"/>
                </c:ext>
              </c:extLst>
            </c:dLbl>
            <c:dLbl>
              <c:idx val="5"/>
              <c:layout>
                <c:manualLayout>
                  <c:x val="1.8988164246270128E-2"/>
                  <c:y val="9.515151424157300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0,13%</a:t>
                    </a:r>
                  </a:p>
                  <a:p>
                    <a:r>
                      <a:rPr lang="en-US" dirty="0"/>
                      <a:t> ( - 0,03%)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C11-4050-95F7-58DAE60C91BA}"/>
                </c:ext>
              </c:extLst>
            </c:dLbl>
            <c:dLbl>
              <c:idx val="6"/>
              <c:layout>
                <c:manualLayout>
                  <c:x val="-0.10920986926062312"/>
                  <c:y val="0.1001264182642862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0,01%</a:t>
                    </a:r>
                  </a:p>
                  <a:p>
                    <a:r>
                      <a:rPr lang="en-US" dirty="0"/>
                      <a:t>( + 0,01%)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C11-4050-95F7-58DAE60C91BA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расходов'!$E$6:$E$12</c:f>
              <c:strCache>
                <c:ptCount val="7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  <c:pt idx="6">
                  <c:v>Нац. безопасность</c:v>
                </c:pt>
              </c:strCache>
            </c:strRef>
          </c:cat>
          <c:val>
            <c:numRef>
              <c:f>'10Динамика социальных расходов'!$G$6:$G$12</c:f>
              <c:numCache>
                <c:formatCode>0.00%</c:formatCode>
                <c:ptCount val="7"/>
                <c:pt idx="0">
                  <c:v>0.17150983016609611</c:v>
                </c:pt>
                <c:pt idx="1">
                  <c:v>2.5716415191753352E-2</c:v>
                </c:pt>
                <c:pt idx="2">
                  <c:v>0.63453454694877642</c:v>
                </c:pt>
                <c:pt idx="3">
                  <c:v>0.14921295158244499</c:v>
                </c:pt>
                <c:pt idx="4">
                  <c:v>1.759990326179476E-2</c:v>
                </c:pt>
                <c:pt idx="5">
                  <c:v>1.3165827360723192E-3</c:v>
                </c:pt>
                <c:pt idx="6">
                  <c:v>1.0977011306255787E-4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C11-4050-95F7-58DAE60C91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2019 год</a:t>
            </a: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5.3642882268582368E-2"/>
          <c:y val="0.39548134372650684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851893176931486"/>
          <c:y val="7.5436635824929862E-2"/>
          <c:w val="0.53215931275203887"/>
          <c:h val="0.7446952119150797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расходов'!$C$4</c:f>
              <c:strCache>
                <c:ptCount val="1"/>
                <c:pt idx="0">
                  <c:v>Исполнение  2019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D13-475C-9D07-C5E79AA3D284}"/>
              </c:ext>
            </c:extLst>
          </c:dPt>
          <c:dPt>
            <c:idx val="1"/>
            <c:bubble3D val="0"/>
            <c:explosion val="5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D13-475C-9D07-C5E79AA3D284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D13-475C-9D07-C5E79AA3D284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ED13-475C-9D07-C5E79AA3D284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ED13-475C-9D07-C5E79AA3D284}"/>
              </c:ext>
            </c:extLst>
          </c:dPt>
          <c:dLbls>
            <c:dLbl>
              <c:idx val="0"/>
              <c:layout>
                <c:manualLayout>
                  <c:x val="-5.8067379068677726E-2"/>
                  <c:y val="0.10312135794835879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13-475C-9D07-C5E79AA3D284}"/>
                </c:ext>
              </c:extLst>
            </c:dLbl>
            <c:dLbl>
              <c:idx val="1"/>
              <c:layout>
                <c:manualLayout>
                  <c:x val="-9.9359285961029151E-2"/>
                  <c:y val="3.1281632842893196E-2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13-475C-9D07-C5E79AA3D284}"/>
                </c:ext>
              </c:extLst>
            </c:dLbl>
            <c:dLbl>
              <c:idx val="2"/>
              <c:layout>
                <c:manualLayout>
                  <c:x val="-7.0638427730067593E-2"/>
                  <c:y val="-8.0192926455683433E-2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D13-475C-9D07-C5E79AA3D284}"/>
                </c:ext>
              </c:extLst>
            </c:dLbl>
            <c:dLbl>
              <c:idx val="3"/>
              <c:layout>
                <c:manualLayout>
                  <c:x val="0.10516558583106601"/>
                  <c:y val="4.8318569060138671E-2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D13-475C-9D07-C5E79AA3D284}"/>
                </c:ext>
              </c:extLst>
            </c:dLbl>
            <c:dLbl>
              <c:idx val="4"/>
              <c:layout>
                <c:manualLayout>
                  <c:x val="9.5523786799200427E-2"/>
                  <c:y val="0.10238645006319728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D13-475C-9D07-C5E79AA3D284}"/>
                </c:ext>
              </c:extLst>
            </c:dLbl>
            <c:dLbl>
              <c:idx val="5"/>
              <c:layout>
                <c:manualLayout>
                  <c:x val="6.7192781347710409E-2"/>
                  <c:y val="0.102463736792860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D13-475C-9D07-C5E79AA3D284}"/>
                </c:ext>
              </c:extLst>
            </c:dLbl>
            <c:dLbl>
              <c:idx val="6"/>
              <c:layout>
                <c:manualLayout>
                  <c:x val="-1.9271673727779822E-2"/>
                  <c:y val="8.00625543742921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D13-475C-9D07-C5E79AA3D284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расходов'!$A$6:$A$12</c:f>
              <c:strCache>
                <c:ptCount val="7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  <c:pt idx="6">
                  <c:v>Нац. безопасность</c:v>
                </c:pt>
              </c:strCache>
            </c:strRef>
          </c:cat>
          <c:val>
            <c:numRef>
              <c:f>'10Динамика социальных расходов'!$C$6:$C$12</c:f>
              <c:numCache>
                <c:formatCode>0.00%</c:formatCode>
                <c:ptCount val="7"/>
                <c:pt idx="0">
                  <c:v>3.7598526817904959E-2</c:v>
                </c:pt>
                <c:pt idx="1">
                  <c:v>3.3384724219877378E-2</c:v>
                </c:pt>
                <c:pt idx="2">
                  <c:v>0.73287802798771062</c:v>
                </c:pt>
                <c:pt idx="3">
                  <c:v>0.16854565032828589</c:v>
                </c:pt>
                <c:pt idx="4">
                  <c:v>2.6019023617578785E-2</c:v>
                </c:pt>
                <c:pt idx="5">
                  <c:v>1.5740470286425676E-3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D13-475C-9D07-C5E79AA3D2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4.2282594300371221E-2"/>
          <c:y val="0.89697277539577014"/>
          <c:w val="0.90940042288528367"/>
          <c:h val="5.9322333452037142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2022 год </a:t>
            </a:r>
          </a:p>
        </c:rich>
      </c:tx>
      <c:layout>
        <c:manualLayout>
          <c:xMode val="edge"/>
          <c:yMode val="edge"/>
          <c:x val="5.2799944950701387E-2"/>
          <c:y val="0.3085500676051857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39999999999999"/>
          <c:y val="4.4679645564426284E-4"/>
          <c:w val="0.5232"/>
          <c:h val="0.96282527881040914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расходов'!$G$4</c:f>
              <c:strCache>
                <c:ptCount val="1"/>
                <c:pt idx="0">
                  <c:v>Исполнение  2022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011-4C8A-AB79-C0DED726E673}"/>
              </c:ext>
            </c:extLst>
          </c:dPt>
          <c:dPt>
            <c:idx val="1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011-4C8A-AB79-C0DED726E673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3011-4C8A-AB79-C0DED726E673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3011-4C8A-AB79-C0DED726E673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3011-4C8A-AB79-C0DED726E673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A-3011-4C8A-AB79-C0DED726E673}"/>
              </c:ext>
            </c:extLst>
          </c:dPt>
          <c:dLbls>
            <c:dLbl>
              <c:idx val="0"/>
              <c:layout>
                <c:manualLayout>
                  <c:x val="2.3567661106379371E-2"/>
                  <c:y val="-0.15359165630611968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4,19%
(- 0,62%)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11-4C8A-AB79-C0DED726E673}"/>
                </c:ext>
              </c:extLst>
            </c:dLbl>
            <c:dLbl>
              <c:idx val="1"/>
              <c:layout>
                <c:manualLayout>
                  <c:x val="2.4956979715284006E-2"/>
                  <c:y val="-0.13888451443569555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3,52%
(-0,34%)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11-4C8A-AB79-C0DED726E673}"/>
                </c:ext>
              </c:extLst>
            </c:dLbl>
            <c:dLbl>
              <c:idx val="2"/>
              <c:layout>
                <c:manualLayout>
                  <c:x val="3.4598467686020491E-2"/>
                  <c:y val="0.13596491228070176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73,88%
(+1,05 %)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011-4C8A-AB79-C0DED726E673}"/>
                </c:ext>
              </c:extLst>
            </c:dLbl>
            <c:dLbl>
              <c:idx val="3"/>
              <c:layout>
                <c:manualLayout>
                  <c:x val="3.4941548421237647E-4"/>
                  <c:y val="-0.16504800386793775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16,87%
(+1,22%)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011-4C8A-AB79-C0DED726E673}"/>
                </c:ext>
              </c:extLst>
            </c:dLbl>
            <c:dLbl>
              <c:idx val="4"/>
              <c:layout>
                <c:manualLayout>
                  <c:x val="-1.1336293211581968E-2"/>
                  <c:y val="-0.15789473684210537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1,42%
(- 1,30%)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011-4C8A-AB79-C0DED726E673}"/>
                </c:ext>
              </c:extLst>
            </c:dLbl>
            <c:dLbl>
              <c:idx val="5"/>
              <c:layout>
                <c:manualLayout>
                  <c:x val="8.0800186952348391E-2"/>
                  <c:y val="1.4113137173642765E-2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0,12% ( - 0,01%)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011-4C8A-AB79-C0DED726E673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расходов'!$E$6:$E$11</c:f>
              <c:strCache>
                <c:ptCount val="6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</c:strCache>
            </c:strRef>
          </c:cat>
          <c:val>
            <c:numRef>
              <c:f>'10Динамика социальных расходов'!$G$6:$G$11</c:f>
              <c:numCache>
                <c:formatCode>0.00%</c:formatCode>
                <c:ptCount val="6"/>
                <c:pt idx="0">
                  <c:v>4.1944410848603925E-2</c:v>
                </c:pt>
                <c:pt idx="1">
                  <c:v>3.5245306377202593E-2</c:v>
                </c:pt>
                <c:pt idx="2">
                  <c:v>0.73876963547380914</c:v>
                </c:pt>
                <c:pt idx="3">
                  <c:v>0.16865860199561122</c:v>
                </c:pt>
                <c:pt idx="4">
                  <c:v>1.4160584009960122E-2</c:v>
                </c:pt>
                <c:pt idx="5">
                  <c:v>1.2214612948128955E-3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011-4C8A-AB79-C0DED726E6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2021 год</a:t>
            </a:r>
            <a:r>
              <a:rPr lang="ru-RU" sz="1700" b="0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5.3642897883932228E-2"/>
          <c:y val="0.39548147010871554"/>
        </c:manualLayout>
      </c:layout>
      <c:overlay val="0"/>
      <c:spPr>
        <a:noFill/>
        <a:ln w="25400">
          <a:noFill/>
        </a:ln>
      </c:spPr>
    </c:title>
    <c:autoTitleDeleted val="0"/>
    <c:view3D>
      <c:rotX val="16"/>
      <c:rotY val="1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697363032830164"/>
          <c:y val="0.14764677905194737"/>
          <c:w val="0.53215931275203887"/>
          <c:h val="0.7446952119150787"/>
        </c:manualLayout>
      </c:layout>
      <c:pie3DChart>
        <c:varyColors val="1"/>
        <c:ser>
          <c:idx val="0"/>
          <c:order val="0"/>
          <c:tx>
            <c:strRef>
              <c:f>'10Динамика социальных расходов'!$C$4</c:f>
              <c:strCache>
                <c:ptCount val="1"/>
                <c:pt idx="0">
                  <c:v>Исполнение  2021 года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B19-47DC-BCD9-024BF4563B30}"/>
              </c:ext>
            </c:extLst>
          </c:dPt>
          <c:dPt>
            <c:idx val="1"/>
            <c:bubble3D val="0"/>
            <c:explosion val="5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B19-47DC-BCD9-024BF4563B30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B19-47DC-BCD9-024BF4563B30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EB19-47DC-BCD9-024BF4563B30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EB19-47DC-BCD9-024BF4563B30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A-EB19-47DC-BCD9-024BF4563B30}"/>
              </c:ext>
            </c:extLst>
          </c:dPt>
          <c:dLbls>
            <c:dLbl>
              <c:idx val="0"/>
              <c:layout>
                <c:manualLayout>
                  <c:x val="1.3016439955314865E-2"/>
                  <c:y val="-0.11837692399002889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19-47DC-BCD9-024BF4563B30}"/>
                </c:ext>
              </c:extLst>
            </c:dLbl>
            <c:dLbl>
              <c:idx val="1"/>
              <c:layout>
                <c:manualLayout>
                  <c:x val="-2.5185021975345865E-2"/>
                  <c:y val="2.2595391656445078E-2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19-47DC-BCD9-024BF4563B30}"/>
                </c:ext>
              </c:extLst>
            </c:dLbl>
            <c:dLbl>
              <c:idx val="2"/>
              <c:layout>
                <c:manualLayout>
                  <c:x val="-1.5007788974831755E-2"/>
                  <c:y val="0.13414447565913556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19-47DC-BCD9-024BF4563B30}"/>
                </c:ext>
              </c:extLst>
            </c:dLbl>
            <c:dLbl>
              <c:idx val="3"/>
              <c:layout>
                <c:manualLayout>
                  <c:x val="-1.382228914613437E-2"/>
                  <c:y val="-0.13267317050848515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B19-47DC-BCD9-024BF4563B30}"/>
                </c:ext>
              </c:extLst>
            </c:dLbl>
            <c:dLbl>
              <c:idx val="4"/>
              <c:layout>
                <c:manualLayout>
                  <c:x val="-1.7282907690982181E-2"/>
                  <c:y val="-0.1277980930349808"/>
                </c:manualLayout>
              </c:layout>
              <c:spPr>
                <a:solidFill>
                  <a:srgbClr val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19-47DC-BCD9-024BF4563B30}"/>
                </c:ext>
              </c:extLst>
            </c:dLbl>
            <c:dLbl>
              <c:idx val="5"/>
              <c:layout>
                <c:manualLayout>
                  <c:x val="3.474161090688406E-2"/>
                  <c:y val="2.86308181326580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B19-47DC-BCD9-024BF4563B30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'10Динамика социальных расходов'!$A$6:$A$11</c:f>
              <c:strCache>
                <c:ptCount val="6"/>
                <c:pt idx="0">
                  <c:v>Нац. экономика</c:v>
                </c:pt>
                <c:pt idx="1">
                  <c:v>ЖКХ</c:v>
                </c:pt>
                <c:pt idx="2">
                  <c:v>Образование</c:v>
                </c:pt>
                <c:pt idx="3">
                  <c:v>Культура</c:v>
                </c:pt>
                <c:pt idx="4">
                  <c:v>Социальная политика</c:v>
                </c:pt>
                <c:pt idx="5">
                  <c:v>Спорт</c:v>
                </c:pt>
              </c:strCache>
            </c:strRef>
          </c:cat>
          <c:val>
            <c:numRef>
              <c:f>'10Динамика социальных расходов'!$C$6:$C$11</c:f>
              <c:numCache>
                <c:formatCode>0.00%</c:formatCode>
                <c:ptCount val="6"/>
                <c:pt idx="0">
                  <c:v>4.8134068094215172E-2</c:v>
                </c:pt>
                <c:pt idx="1">
                  <c:v>3.8648205354011249E-2</c:v>
                </c:pt>
                <c:pt idx="2">
                  <c:v>0.72828707635268974</c:v>
                </c:pt>
                <c:pt idx="3">
                  <c:v>0.15644405184312113</c:v>
                </c:pt>
                <c:pt idx="4">
                  <c:v>2.7131746019132152E-2</c:v>
                </c:pt>
                <c:pt idx="5">
                  <c:v>1.3548523368307442E-3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B19-47DC-BCD9-024BF4563B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4.7838136553940674E-2"/>
          <c:y val="0.9365001937431916"/>
          <c:w val="0.90940039618582402"/>
          <c:h val="5.9322556825243677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2019 г.</a:t>
            </a:r>
          </a:p>
        </c:rich>
      </c:tx>
      <c:layout>
        <c:manualLayout>
          <c:xMode val="edge"/>
          <c:yMode val="edge"/>
          <c:x val="0.43194188754574714"/>
          <c:y val="2.896081771720614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7927354419680589"/>
          <c:y val="0.36446660017546012"/>
          <c:w val="0.58419500697198667"/>
          <c:h val="0.55132863679151656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классиф.'!$B$3</c:f>
              <c:strCache>
                <c:ptCount val="1"/>
                <c:pt idx="0">
                  <c:v>Исполнено за 2019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ED8-45FD-BE78-1034E9533CF0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ED8-45FD-BE78-1034E9533CF0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ED8-45FD-BE78-1034E9533CF0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5ED8-45FD-BE78-1034E9533CF0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5ED8-45FD-BE78-1034E9533CF0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5ED8-45FD-BE78-1034E9533CF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5ED8-45FD-BE78-1034E9533CF0}"/>
              </c:ext>
            </c:extLst>
          </c:dPt>
          <c:dLbls>
            <c:dLbl>
              <c:idx val="0"/>
              <c:layout>
                <c:manualLayout>
                  <c:x val="0.12215467769918593"/>
                  <c:y val="0.22701590826134568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222 957,00;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 48,03%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ED8-45FD-BE78-1034E9533CF0}"/>
                </c:ext>
              </c:extLst>
            </c:dLbl>
            <c:dLbl>
              <c:idx val="1"/>
              <c:layout>
                <c:manualLayout>
                  <c:x val="-0.12108164028828612"/>
                  <c:y val="-0.11556399560077915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65 854,43; 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14,19%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D8-45FD-BE78-1034E9533CF0}"/>
                </c:ext>
              </c:extLst>
            </c:dLbl>
            <c:dLbl>
              <c:idx val="2"/>
              <c:layout>
                <c:manualLayout>
                  <c:x val="-8.0547500041148343E-2"/>
                  <c:y val="-0.1617676732013531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2 062,25; 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0,44%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D8-45FD-BE78-1034E9533CF0}"/>
                </c:ext>
              </c:extLst>
            </c:dLbl>
            <c:dLbl>
              <c:idx val="3"/>
              <c:layout>
                <c:manualLayout>
                  <c:x val="-8.8652885587900392E-3"/>
                  <c:y val="-0.1467919233582563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42 972,32;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9,26%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ED8-45FD-BE78-1034E9533CF0}"/>
                </c:ext>
              </c:extLst>
            </c:dLbl>
            <c:dLbl>
              <c:idx val="4"/>
              <c:layout>
                <c:manualLayout>
                  <c:x val="-1.1160347302862141E-2"/>
                  <c:y val="-0.1560000294670894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32 326,29;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 6,96%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ED8-45FD-BE78-1034E9533CF0}"/>
                </c:ext>
              </c:extLst>
            </c:dLbl>
            <c:dLbl>
              <c:idx val="5"/>
              <c:layout>
                <c:manualLayout>
                  <c:x val="-1.1785371381267586E-3"/>
                  <c:y val="1.7969435390398376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14 102,46;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 3,04%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ED8-45FD-BE78-1034E9533CF0}"/>
                </c:ext>
              </c:extLst>
            </c:dLbl>
            <c:dLbl>
              <c:idx val="6"/>
              <c:layout>
                <c:manualLayout>
                  <c:x val="-3.2149316041055146E-3"/>
                  <c:y val="4.8477854134672857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19 945,02;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 4,30%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ED8-45FD-BE78-1034E9533CF0}"/>
                </c:ext>
              </c:extLst>
            </c:dLbl>
            <c:dLbl>
              <c:idx val="7"/>
              <c:layout>
                <c:manualLayout>
                  <c:x val="2.4842485180596712E-3"/>
                  <c:y val="1.6349563051575863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 dirty="0"/>
                      <a:t>63 978,77; </a:t>
                    </a:r>
                  </a:p>
                  <a:p>
                    <a:pPr>
                      <a:defRPr b="1"/>
                    </a:pPr>
                    <a:r>
                      <a:rPr lang="en-US" dirty="0"/>
                      <a:t>13,78%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ED8-45FD-BE78-1034E9533CF0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классиф.'!$A$4:$A$11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классиф.'!$B$4:$B$11</c:f>
              <c:numCache>
                <c:formatCode>#,##0.00</c:formatCode>
                <c:ptCount val="8"/>
                <c:pt idx="0">
                  <c:v>222957</c:v>
                </c:pt>
                <c:pt idx="1">
                  <c:v>65854.429999999993</c:v>
                </c:pt>
                <c:pt idx="2">
                  <c:v>2062.25</c:v>
                </c:pt>
                <c:pt idx="3">
                  <c:v>42972.32</c:v>
                </c:pt>
                <c:pt idx="4">
                  <c:v>32326.29</c:v>
                </c:pt>
                <c:pt idx="5">
                  <c:v>14102.46</c:v>
                </c:pt>
                <c:pt idx="6">
                  <c:v>19945.02</c:v>
                </c:pt>
                <c:pt idx="7">
                  <c:v>63978.77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5ED8-45FD-BE78-1034E9533C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4.1079812206572738E-3"/>
          <c:y val="0.10902878196443511"/>
          <c:w val="0.24249054673250592"/>
          <c:h val="0.87223168654173799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2020 г.</a:t>
            </a:r>
          </a:p>
        </c:rich>
      </c:tx>
      <c:layout>
        <c:manualLayout>
          <c:xMode val="edge"/>
          <c:yMode val="edge"/>
          <c:x val="0.42138456233116883"/>
          <c:y val="2.905982905982907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735710205933186"/>
          <c:y val="0.34304293718608381"/>
          <c:w val="0.6684321995392124"/>
          <c:h val="0.5610259999551338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классиф.'!$F$3</c:f>
              <c:strCache>
                <c:ptCount val="1"/>
                <c:pt idx="0">
                  <c:v>Исполнено за 2020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7B0-4438-99C9-C279617A59A8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77B0-4438-99C9-C279617A59A8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77B0-4438-99C9-C279617A59A8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77B0-4438-99C9-C279617A59A8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77B0-4438-99C9-C279617A59A8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77B0-4438-99C9-C279617A59A8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77B0-4438-99C9-C279617A59A8}"/>
              </c:ext>
            </c:extLst>
          </c:dPt>
          <c:dLbls>
            <c:dLbl>
              <c:idx val="0"/>
              <c:layout>
                <c:manualLayout>
                  <c:x val="5.6282371942787922E-2"/>
                  <c:y val="0.19557229169269671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239 439,56; 43,49%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- 4,54%)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7B0-4438-99C9-C279617A59A8}"/>
                </c:ext>
              </c:extLst>
            </c:dLbl>
            <c:dLbl>
              <c:idx val="1"/>
              <c:layout>
                <c:manualLayout>
                  <c:x val="-0.14061941229620287"/>
                  <c:y val="-9.4711944384196084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73 189,57;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13,29%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- 0,89%)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B0-4438-99C9-C279617A59A8}"/>
                </c:ext>
              </c:extLst>
            </c:dLbl>
            <c:dLbl>
              <c:idx val="2"/>
              <c:layout>
                <c:manualLayout>
                  <c:x val="-4.7976792986936807E-2"/>
                  <c:y val="-0.11022862964824007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2 101,32;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0,38%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- 0,06)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B0-4438-99C9-C279617A59A8}"/>
                </c:ext>
              </c:extLst>
            </c:dLbl>
            <c:dLbl>
              <c:idx val="3"/>
              <c:layout>
                <c:manualLayout>
                  <c:x val="7.2220520490500597E-3"/>
                  <c:y val="-9.6003393863604694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43 878,70;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7,97%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- 1,29%)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B0-4438-99C9-C279617A59A8}"/>
                </c:ext>
              </c:extLst>
            </c:dLbl>
            <c:dLbl>
              <c:idx val="4"/>
              <c:layout>
                <c:manualLayout>
                  <c:x val="6.9890584944213123E-3"/>
                  <c:y val="-0.1056569020970233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34 498,14;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6,27%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- 0,69%)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7B0-4438-99C9-C279617A59A8}"/>
                </c:ext>
              </c:extLst>
            </c:dLbl>
            <c:dLbl>
              <c:idx val="5"/>
              <c:layout>
                <c:manualLayout>
                  <c:x val="-8.9126825114355778E-3"/>
                  <c:y val="0.10049657180948159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72 497,81;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13,17%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+ 10,13%)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B0-4438-99C9-C279617A59A8}"/>
                </c:ext>
              </c:extLst>
            </c:dLbl>
            <c:dLbl>
              <c:idx val="6"/>
              <c:layout>
                <c:manualLayout>
                  <c:x val="2.5109223744565545E-2"/>
                  <c:y val="9.7737105743263233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21 376,58;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3,88%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- 0,41%)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7B0-4438-99C9-C279617A59A8}"/>
                </c:ext>
              </c:extLst>
            </c:dLbl>
            <c:dLbl>
              <c:idx val="7"/>
              <c:layout>
                <c:manualLayout>
                  <c:x val="-5.2928974800571439E-2"/>
                  <c:y val="2.7010820013626678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dirty="0"/>
                      <a:t>63 578,21;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 11,55%</a:t>
                    </a:r>
                  </a:p>
                  <a:p>
                    <a:pPr>
                      <a:defRPr sz="900" b="1"/>
                    </a:pPr>
                    <a:r>
                      <a:rPr lang="en-US" dirty="0"/>
                      <a:t>( -</a:t>
                    </a:r>
                    <a:r>
                      <a:rPr lang="en-US" baseline="0" dirty="0"/>
                      <a:t> 2,23%)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7B0-4438-99C9-C279617A59A8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классиф.'!$E$4:$E$11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классиф.'!$F$4:$F$11</c:f>
              <c:numCache>
                <c:formatCode>#,##0.00</c:formatCode>
                <c:ptCount val="8"/>
                <c:pt idx="0">
                  <c:v>239439.56</c:v>
                </c:pt>
                <c:pt idx="1">
                  <c:v>73189.570000000007</c:v>
                </c:pt>
                <c:pt idx="2">
                  <c:v>2101.3200000000002</c:v>
                </c:pt>
                <c:pt idx="3">
                  <c:v>43878.7</c:v>
                </c:pt>
                <c:pt idx="4">
                  <c:v>34498.14</c:v>
                </c:pt>
                <c:pt idx="5">
                  <c:v>72497.81</c:v>
                </c:pt>
                <c:pt idx="6">
                  <c:v>21376.58</c:v>
                </c:pt>
                <c:pt idx="7">
                  <c:v>63578.21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77B0-4438-99C9-C279617A5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60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3769676338389817E-2"/>
          <c:y val="1.5591397849462365E-2"/>
          <c:w val="0.90471250445461004"/>
          <c:h val="0.873222740361338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'2Доходы по видам налогов пост.'!$B$3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9756162832587104E-2"/>
                  <c:y val="0.16075268817204302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 rtl="0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CEC-45CE-94D4-809ACD355550}"/>
                </c:ext>
              </c:extLst>
            </c:dLbl>
            <c:dLbl>
              <c:idx val="1"/>
              <c:layout>
                <c:manualLayout>
                  <c:x val="-7.0412324190470346E-2"/>
                  <c:y val="0.17441589565974785"/>
                </c:manualLayout>
              </c:layout>
              <c:tx>
                <c:rich>
                  <a:bodyPr rot="-324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114 641,49</a:t>
                    </a:r>
                  </a:p>
                </c:rich>
              </c:tx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EC-45CE-94D4-809ACD355550}"/>
                </c:ext>
              </c:extLst>
            </c:dLbl>
            <c:dLbl>
              <c:idx val="2"/>
              <c:layout>
                <c:manualLayout>
                  <c:x val="4.3869071891974865E-3"/>
                  <c:y val="-2.0085682838032248E-2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CEC-45CE-94D4-809ACD355550}"/>
                </c:ext>
              </c:extLst>
            </c:dLbl>
            <c:dLbl>
              <c:idx val="3"/>
              <c:layout>
                <c:manualLayout>
                  <c:x val="3.8551798672224794E-3"/>
                  <c:y val="-9.5395817458301582E-3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CEC-45CE-94D4-809ACD355550}"/>
                </c:ext>
              </c:extLst>
            </c:dLbl>
            <c:dLbl>
              <c:idx val="4"/>
              <c:layout>
                <c:manualLayout>
                  <c:x val="1.141217641912408E-2"/>
                  <c:y val="-1.0996020658707984E-2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CEC-45CE-94D4-809ACD355550}"/>
                </c:ext>
              </c:extLst>
            </c:dLbl>
            <c:dLbl>
              <c:idx val="5"/>
              <c:layout>
                <c:manualLayout>
                  <c:x val="1.1208275436158715E-2"/>
                  <c:y val="-2.0991448649563964E-2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CEC-45CE-94D4-809ACD355550}"/>
                </c:ext>
              </c:extLst>
            </c:dLbl>
            <c:dLbl>
              <c:idx val="6"/>
              <c:layout>
                <c:manualLayout>
                  <c:x val="1.6267716535433071E-2"/>
                  <c:y val="-6.3290153246973162E-3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CEC-45CE-94D4-809ACD355550}"/>
                </c:ext>
              </c:extLst>
            </c:dLbl>
            <c:dLbl>
              <c:idx val="7"/>
              <c:layout>
                <c:manualLayout>
                  <c:x val="1.0804755670876433E-2"/>
                  <c:y val="-1.7451341309609025E-2"/>
                </c:manualLayout>
              </c:layout>
              <c:numFmt formatCode="#,##0.00" sourceLinked="0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CEC-45CE-94D4-809ACD355550}"/>
                </c:ext>
              </c:extLst>
            </c:dLbl>
            <c:numFmt formatCode="#,##0.00" sourceLinked="0"/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rot="-3240000" vert="horz" wrap="square" lIns="38100" tIns="19050" rIns="38100" bIns="19050" anchor="ctr">
                <a:spAutoFit/>
              </a:bodyPr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пост.'!$A$4:$A$11</c:f>
              <c:strCache>
                <c:ptCount val="8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</c:strCache>
            </c:strRef>
          </c:cat>
          <c:val>
            <c:numRef>
              <c:f>'2Доходы по видам налогов пост.'!$B$4:$B$11</c:f>
              <c:numCache>
                <c:formatCode>#,##0.00</c:formatCode>
                <c:ptCount val="8"/>
                <c:pt idx="0">
                  <c:v>93736.91</c:v>
                </c:pt>
                <c:pt idx="1">
                  <c:v>79908.86</c:v>
                </c:pt>
                <c:pt idx="2">
                  <c:v>5833.02</c:v>
                </c:pt>
                <c:pt idx="3">
                  <c:v>2443.12</c:v>
                </c:pt>
                <c:pt idx="4">
                  <c:v>1021.44</c:v>
                </c:pt>
                <c:pt idx="5">
                  <c:v>1147.4000000000001</c:v>
                </c:pt>
                <c:pt idx="6">
                  <c:v>1465.61</c:v>
                </c:pt>
                <c:pt idx="7">
                  <c:v>1916.98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EC-45CE-94D4-809ACD355550}"/>
            </c:ext>
          </c:extLst>
        </c:ser>
        <c:ser>
          <c:idx val="1"/>
          <c:order val="1"/>
          <c:tx>
            <c:strRef>
              <c:f>'2Доходы по видам налогов пост.'!$C$3</c:f>
              <c:strCache>
                <c:ptCount val="1"/>
                <c:pt idx="0">
                  <c:v>Исполнено 2022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7455422745963936E-2"/>
                  <c:y val="0.21984814398200225"/>
                </c:manualLayout>
              </c:layout>
              <c:tx>
                <c:rich>
                  <a:bodyPr rot="-324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79 908,86</a:t>
                    </a:r>
                  </a:p>
                </c:rich>
              </c:tx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CEC-45CE-94D4-809ACD355550}"/>
                </c:ext>
              </c:extLst>
            </c:dLbl>
            <c:dLbl>
              <c:idx val="1"/>
              <c:layout>
                <c:manualLayout>
                  <c:x val="4.9383904908673171E-2"/>
                  <c:y val="0.12288833214030065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CEC-45CE-94D4-809ACD355550}"/>
                </c:ext>
              </c:extLst>
            </c:dLbl>
            <c:dLbl>
              <c:idx val="2"/>
              <c:layout>
                <c:manualLayout>
                  <c:x val="3.1106376408831248E-2"/>
                  <c:y val="-2.4520023706714082E-2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CEC-45CE-94D4-809ACD355550}"/>
                </c:ext>
              </c:extLst>
            </c:dLbl>
            <c:dLbl>
              <c:idx val="3"/>
              <c:layout>
                <c:manualLayout>
                  <c:x val="2.8321741032370954E-2"/>
                  <c:y val="-3.8895615133672018E-3"/>
                </c:manualLayout>
              </c:layout>
              <c:tx>
                <c:rich>
                  <a:bodyPr rot="-324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4</a:t>
                    </a:r>
                    <a:r>
                      <a:rPr lang="en-US" baseline="0"/>
                      <a:t> 823,80</a:t>
                    </a:r>
                    <a:endParaRPr lang="en-US"/>
                  </a:p>
                </c:rich>
              </c:tx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CEC-45CE-94D4-809ACD355550}"/>
                </c:ext>
              </c:extLst>
            </c:dLbl>
            <c:dLbl>
              <c:idx val="4"/>
              <c:layout>
                <c:manualLayout>
                  <c:x val="2.1798466368174566E-2"/>
                  <c:y val="-8.5499957666581999E-3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CEC-45CE-94D4-809ACD355550}"/>
                </c:ext>
              </c:extLst>
            </c:dLbl>
            <c:dLbl>
              <c:idx val="5"/>
              <c:layout>
                <c:manualLayout>
                  <c:x val="2.1265400648448354E-2"/>
                  <c:y val="-1.1735839471678944E-2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CEC-45CE-94D4-809ACD355550}"/>
                </c:ext>
              </c:extLst>
            </c:dLbl>
            <c:dLbl>
              <c:idx val="6"/>
              <c:layout>
                <c:manualLayout>
                  <c:x val="2.2843497503988473E-2"/>
                  <c:y val="-2.5384810769621541E-3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CEC-45CE-94D4-809ACD355550}"/>
                </c:ext>
              </c:extLst>
            </c:dLbl>
            <c:dLbl>
              <c:idx val="7"/>
              <c:layout>
                <c:manualLayout>
                  <c:x val="2.4303947300705057E-2"/>
                  <c:y val="-2.9461010922021844E-2"/>
                </c:manualLayout>
              </c:layout>
              <c:numFmt formatCode="#,##0.00" sourceLinked="0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324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CEC-45CE-94D4-809ACD355550}"/>
                </c:ext>
              </c:extLst>
            </c:dLbl>
            <c:numFmt formatCode="#,##0.00" sourceLinked="0"/>
            <c:spPr>
              <a:solidFill>
                <a:schemeClr val="bg1"/>
              </a:solidFill>
              <a:ln w="25400">
                <a:noFill/>
              </a:ln>
            </c:spPr>
            <c:txPr>
              <a:bodyPr rot="-3240000" vert="horz" wrap="square" lIns="38100" tIns="19050" rIns="38100" bIns="19050" anchor="ctr">
                <a:spAutoFit/>
              </a:bodyPr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'2Доходы по видам налогов пост.'!$A$4:$A$11</c:f>
              <c:strCache>
                <c:ptCount val="8"/>
                <c:pt idx="0">
                  <c:v>Налоговые доходы, всего</c:v>
                </c:pt>
                <c:pt idx="1">
                  <c:v>НДФЛ</c:v>
                </c:pt>
                <c:pt idx="2">
                  <c:v>Налоги на товары (акцизы)</c:v>
                </c:pt>
                <c:pt idx="3">
                  <c:v>УСНО</c:v>
                </c:pt>
                <c:pt idx="4">
                  <c:v>ЕНВД</c:v>
                </c:pt>
                <c:pt idx="5">
                  <c:v>Единый сельхозналог</c:v>
                </c:pt>
                <c:pt idx="6">
                  <c:v>Патентная система</c:v>
                </c:pt>
                <c:pt idx="7">
                  <c:v>Госпошлина</c:v>
                </c:pt>
              </c:strCache>
            </c:strRef>
          </c:cat>
          <c:val>
            <c:numRef>
              <c:f>'2Доходы по видам налогов пост.'!$C$4:$C$11</c:f>
              <c:numCache>
                <c:formatCode>#,##0.00</c:formatCode>
                <c:ptCount val="8"/>
                <c:pt idx="0">
                  <c:v>114641.49</c:v>
                </c:pt>
                <c:pt idx="1">
                  <c:v>96945.46</c:v>
                </c:pt>
                <c:pt idx="2">
                  <c:v>6816.32</c:v>
                </c:pt>
                <c:pt idx="3">
                  <c:v>4823.8</c:v>
                </c:pt>
                <c:pt idx="4">
                  <c:v>-25.54</c:v>
                </c:pt>
                <c:pt idx="5">
                  <c:v>1834.03</c:v>
                </c:pt>
                <c:pt idx="6">
                  <c:v>2031.83</c:v>
                </c:pt>
                <c:pt idx="7">
                  <c:v>2215.65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4CEC-45CE-94D4-809ACD3555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8040976"/>
        <c:axId val="1"/>
        <c:axId val="0"/>
      </c:bar3DChart>
      <c:catAx>
        <c:axId val="208040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2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08040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0.74019673538860231"/>
          <c:y val="0.20483877015373078"/>
          <c:w val="0.17549042007529003"/>
          <c:h val="9.193543988819583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63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7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2022г.</a:t>
            </a:r>
          </a:p>
        </c:rich>
      </c:tx>
      <c:layout>
        <c:manualLayout>
          <c:xMode val="edge"/>
          <c:yMode val="edge"/>
          <c:x val="0.4213847888785765"/>
          <c:y val="2.905990243553456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79969102640174"/>
          <c:y val="0.32461619220674343"/>
          <c:w val="0.6684321995392124"/>
          <c:h val="0.5610259999551338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классиф.'!$F$3</c:f>
              <c:strCache>
                <c:ptCount val="1"/>
                <c:pt idx="0">
                  <c:v>Исполнено за 2022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31F-421A-9C6F-30195FA9F7E7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731F-421A-9C6F-30195FA9F7E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731F-421A-9C6F-30195FA9F7E7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731F-421A-9C6F-30195FA9F7E7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731F-421A-9C6F-30195FA9F7E7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731F-421A-9C6F-30195FA9F7E7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731F-421A-9C6F-30195FA9F7E7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731F-421A-9C6F-30195FA9F7E7}"/>
              </c:ext>
            </c:extLst>
          </c:dPt>
          <c:dLbls>
            <c:dLbl>
              <c:idx val="0"/>
              <c:layout>
                <c:manualLayout>
                  <c:x val="5.6282371942787901E-2"/>
                  <c:y val="0.19557229169269669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309 198,47; 53,27%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+3,75%)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1F-421A-9C6F-30195FA9F7E7}"/>
                </c:ext>
              </c:extLst>
            </c:dLbl>
            <c:dLbl>
              <c:idx val="1"/>
              <c:layout>
                <c:manualLayout>
                  <c:x val="-0.14061941229620278"/>
                  <c:y val="-9.4711944384196028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89 835,70;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15,48%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+ 0,43%)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1F-421A-9C6F-30195FA9F7E7}"/>
                </c:ext>
              </c:extLst>
            </c:dLbl>
            <c:dLbl>
              <c:idx val="2"/>
              <c:layout>
                <c:manualLayout>
                  <c:x val="-4.7976792986936759E-2"/>
                  <c:y val="-0.11022862964824003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2 128,08;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0,37%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- 0,07)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1F-421A-9C6F-30195FA9F7E7}"/>
                </c:ext>
              </c:extLst>
            </c:dLbl>
            <c:dLbl>
              <c:idx val="3"/>
              <c:layout>
                <c:manualLayout>
                  <c:x val="7.2220520490500597E-3"/>
                  <c:y val="-9.6003393863604694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49 936,38;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8,60%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- 0,57%)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31F-421A-9C6F-30195FA9F7E7}"/>
                </c:ext>
              </c:extLst>
            </c:dLbl>
            <c:dLbl>
              <c:idx val="4"/>
              <c:layout>
                <c:manualLayout>
                  <c:x val="1.185773251126775E-2"/>
                  <c:y val="-5.9514600749522965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35 458,23;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6,11%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+ 0,19%)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31F-421A-9C6F-30195FA9F7E7}"/>
                </c:ext>
              </c:extLst>
            </c:dLbl>
            <c:dLbl>
              <c:idx val="5"/>
              <c:layout>
                <c:manualLayout>
                  <c:x val="4.1887324744492742E-2"/>
                  <c:y val="-2.0442330912158538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18 952,38;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3,26%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- 0,87)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31F-421A-9C6F-30195FA9F7E7}"/>
                </c:ext>
              </c:extLst>
            </c:dLbl>
            <c:dLbl>
              <c:idx val="6"/>
              <c:layout>
                <c:manualLayout>
                  <c:x val="2.5109223744565531E-2"/>
                  <c:y val="9.7737105743263164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/>
                      <a:t>32</a:t>
                    </a:r>
                    <a:r>
                      <a:rPr lang="en-US" baseline="0"/>
                      <a:t> 214,31</a:t>
                    </a:r>
                    <a:r>
                      <a:rPr lang="en-US"/>
                      <a:t>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5,55%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+3,79%)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31F-421A-9C6F-30195FA9F7E7}"/>
                </c:ext>
              </c:extLst>
            </c:dLbl>
            <c:dLbl>
              <c:idx val="7"/>
              <c:layout>
                <c:manualLayout>
                  <c:x val="-5.2928974800571411E-2"/>
                  <c:y val="2.7010820013626657E-2"/>
                </c:manualLayout>
              </c:layout>
              <c:tx>
                <c:rich>
                  <a:bodyPr/>
                  <a:lstStyle/>
                  <a:p>
                    <a:pPr>
                      <a:defRPr sz="900" b="1"/>
                    </a:pPr>
                    <a:r>
                      <a:rPr lang="en-US" baseline="0"/>
                      <a:t>42 755,88</a:t>
                    </a:r>
                    <a:r>
                      <a:rPr lang="en-US"/>
                      <a:t>;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 7,37%</a:t>
                    </a:r>
                  </a:p>
                  <a:p>
                    <a:pPr>
                      <a:defRPr sz="900" b="1"/>
                    </a:pPr>
                    <a:r>
                      <a:rPr lang="en-US"/>
                      <a:t>( -6,64</a:t>
                    </a:r>
                    <a:r>
                      <a:rPr lang="en-US" baseline="0"/>
                      <a:t>%)</a:t>
                    </a:r>
                    <a:endParaRPr lang="en-US"/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31F-421A-9C6F-30195FA9F7E7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классиф.'!$E$4:$E$11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классиф.'!$F$4:$F$11</c:f>
              <c:numCache>
                <c:formatCode>#,##0.00</c:formatCode>
                <c:ptCount val="8"/>
                <c:pt idx="0">
                  <c:v>309198.46999999997</c:v>
                </c:pt>
                <c:pt idx="1">
                  <c:v>89835.7</c:v>
                </c:pt>
                <c:pt idx="2">
                  <c:v>2128.08</c:v>
                </c:pt>
                <c:pt idx="3">
                  <c:v>49936.38</c:v>
                </c:pt>
                <c:pt idx="4">
                  <c:v>35458.230000000003</c:v>
                </c:pt>
                <c:pt idx="5">
                  <c:v>18952.38</c:v>
                </c:pt>
                <c:pt idx="6">
                  <c:v>32214.31</c:v>
                </c:pt>
                <c:pt idx="7">
                  <c:v>42755.88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731F-421A-9C6F-30195FA9F7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7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2021г.</a:t>
            </a:r>
          </a:p>
        </c:rich>
      </c:tx>
      <c:layout>
        <c:manualLayout>
          <c:xMode val="edge"/>
          <c:yMode val="edge"/>
          <c:x val="0.43194190253245368"/>
          <c:y val="2.896062106907799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623244981701231"/>
          <c:y val="0.33390119250425893"/>
          <c:w val="0.60035262876924655"/>
          <c:h val="0.5809199318568995"/>
        </c:manualLayout>
      </c:layout>
      <c:pieChart>
        <c:varyColors val="1"/>
        <c:ser>
          <c:idx val="0"/>
          <c:order val="0"/>
          <c:tx>
            <c:strRef>
              <c:f>'11Расходы по экон. классиф.'!$B$3</c:f>
              <c:strCache>
                <c:ptCount val="1"/>
                <c:pt idx="0">
                  <c:v>Исполнено за 2021 год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D589-42F6-965F-12254FC15A05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589-42F6-965F-12254FC15A05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589-42F6-965F-12254FC15A0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D589-42F6-965F-12254FC15A05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D589-42F6-965F-12254FC15A05}"/>
              </c:ext>
            </c:extLst>
          </c:dPt>
          <c:dPt>
            <c:idx val="5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D589-42F6-965F-12254FC15A05}"/>
              </c:ext>
            </c:extLst>
          </c:dPt>
          <c:dPt>
            <c:idx val="6"/>
            <c:bubble3D val="0"/>
            <c:spPr>
              <a:solidFill>
                <a:srgbClr val="FF7C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D589-42F6-965F-12254FC15A05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D589-42F6-965F-12254FC15A05}"/>
              </c:ext>
            </c:extLst>
          </c:dPt>
          <c:dLbls>
            <c:dLbl>
              <c:idx val="0"/>
              <c:layout>
                <c:manualLayout>
                  <c:x val="9.3905999498083037E-2"/>
                  <c:y val="0.20668432176552426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256 677,60;</a:t>
                    </a:r>
                  </a:p>
                  <a:p>
                    <a:pPr>
                      <a:defRPr b="1"/>
                    </a:pPr>
                    <a:r>
                      <a:rPr lang="en-US"/>
                      <a:t> 49,52%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89-42F6-965F-12254FC15A05}"/>
                </c:ext>
              </c:extLst>
            </c:dLbl>
            <c:dLbl>
              <c:idx val="1"/>
              <c:layout>
                <c:manualLayout>
                  <c:x val="-0.12108164028828601"/>
                  <c:y val="-0.11556399560077915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77</a:t>
                    </a:r>
                    <a:r>
                      <a:rPr lang="en-US" baseline="0"/>
                      <a:t> 995,74</a:t>
                    </a:r>
                    <a:r>
                      <a:rPr lang="en-US"/>
                      <a:t>; </a:t>
                    </a:r>
                  </a:p>
                  <a:p>
                    <a:pPr>
                      <a:defRPr b="1"/>
                    </a:pPr>
                    <a:r>
                      <a:rPr lang="en-US"/>
                      <a:t>15,05%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89-42F6-965F-12254FC15A05}"/>
                </c:ext>
              </c:extLst>
            </c:dLbl>
            <c:dLbl>
              <c:idx val="2"/>
              <c:layout>
                <c:manualLayout>
                  <c:x val="-8.0547500041148315E-2"/>
                  <c:y val="-0.1617676732013531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</a:t>
                    </a:r>
                    <a:r>
                      <a:rPr lang="en-US" baseline="0"/>
                      <a:t> 256,58</a:t>
                    </a:r>
                    <a:r>
                      <a:rPr lang="en-US"/>
                      <a:t>; </a:t>
                    </a:r>
                  </a:p>
                  <a:p>
                    <a:pPr>
                      <a:defRPr b="1"/>
                    </a:pPr>
                    <a:r>
                      <a:rPr lang="en-US"/>
                      <a:t>0,44%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589-42F6-965F-12254FC15A05}"/>
                </c:ext>
              </c:extLst>
            </c:dLbl>
            <c:dLbl>
              <c:idx val="3"/>
              <c:layout>
                <c:manualLayout>
                  <c:x val="-8.8652885587900288E-3"/>
                  <c:y val="-0.14679192335825639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47</a:t>
                    </a:r>
                    <a:r>
                      <a:rPr lang="en-US" baseline="0"/>
                      <a:t> 554,27</a:t>
                    </a:r>
                    <a:r>
                      <a:rPr lang="en-US"/>
                      <a:t>;</a:t>
                    </a:r>
                  </a:p>
                  <a:p>
                    <a:pPr>
                      <a:defRPr b="1"/>
                    </a:pPr>
                    <a:r>
                      <a:rPr lang="en-US"/>
                      <a:t>9,17%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589-42F6-965F-12254FC15A05}"/>
                </c:ext>
              </c:extLst>
            </c:dLbl>
            <c:dLbl>
              <c:idx val="4"/>
              <c:layout>
                <c:manualLayout>
                  <c:x val="-1.1160347302862129E-2"/>
                  <c:y val="-0.12643843148677014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30 676,80;</a:t>
                    </a:r>
                  </a:p>
                  <a:p>
                    <a:pPr>
                      <a:defRPr b="1"/>
                    </a:pPr>
                    <a:r>
                      <a:rPr lang="en-US"/>
                      <a:t> 5,92%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589-42F6-965F-12254FC15A05}"/>
                </c:ext>
              </c:extLst>
            </c:dLbl>
            <c:dLbl>
              <c:idx val="5"/>
              <c:layout>
                <c:manualLayout>
                  <c:x val="-3.4765098533684436E-3"/>
                  <c:y val="-1.3039884863063766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21 423,41;</a:t>
                    </a:r>
                  </a:p>
                  <a:p>
                    <a:pPr>
                      <a:defRPr b="1"/>
                    </a:pPr>
                    <a:r>
                      <a:rPr lang="en-US"/>
                      <a:t> 4,13%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589-42F6-965F-12254FC15A05}"/>
                </c:ext>
              </c:extLst>
            </c:dLbl>
            <c:dLbl>
              <c:idx val="6"/>
              <c:layout>
                <c:manualLayout>
                  <c:x val="-3.2149316041055107E-3"/>
                  <c:y val="4.8477854134672864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9 144,67;</a:t>
                    </a:r>
                  </a:p>
                  <a:p>
                    <a:pPr>
                      <a:defRPr b="1"/>
                    </a:pPr>
                    <a:r>
                      <a:rPr lang="en-US"/>
                      <a:t>1,76%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589-42F6-965F-12254FC15A05}"/>
                </c:ext>
              </c:extLst>
            </c:dLbl>
            <c:dLbl>
              <c:idx val="7"/>
              <c:layout>
                <c:manualLayout>
                  <c:x val="2.4842485180596712E-3"/>
                  <c:y val="1.6349563051575852E-2"/>
                </c:manualLayout>
              </c:layout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en-US"/>
                      <a:t>72 594,24; </a:t>
                    </a:r>
                  </a:p>
                  <a:p>
                    <a:pPr>
                      <a:defRPr b="1"/>
                    </a:pPr>
                    <a:r>
                      <a:rPr lang="en-US"/>
                      <a:t>14,01%</a:t>
                    </a:r>
                  </a:p>
                </c:rich>
              </c:tx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589-42F6-965F-12254FC15A05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'11Расходы по экон. классиф.'!$A$4:$A$11</c:f>
              <c:strCache>
                <c:ptCount val="8"/>
                <c:pt idx="0">
                  <c:v>Заработная плата</c:v>
                </c:pt>
                <c:pt idx="1">
                  <c:v>Начисления на оплату труда</c:v>
                </c:pt>
                <c:pt idx="2">
                  <c:v>Услуги связи</c:v>
                </c:pt>
                <c:pt idx="3">
                  <c:v>Коммунальные услуги</c:v>
                </c:pt>
                <c:pt idx="4">
                  <c:v>Перечисления другим бюджетам </c:v>
                </c:pt>
                <c:pt idx="5">
                  <c:v>Увелич. стоимости основ. средств </c:v>
                </c:pt>
                <c:pt idx="6">
                  <c:v>Увелич. стоимости матер. запасов </c:v>
                </c:pt>
                <c:pt idx="7">
                  <c:v>Прочие расходы</c:v>
                </c:pt>
              </c:strCache>
            </c:strRef>
          </c:cat>
          <c:val>
            <c:numRef>
              <c:f>'11Расходы по экон. классиф.'!$B$4:$B$11</c:f>
              <c:numCache>
                <c:formatCode>#,##0.00</c:formatCode>
                <c:ptCount val="8"/>
                <c:pt idx="0">
                  <c:v>256677.6</c:v>
                </c:pt>
                <c:pt idx="1">
                  <c:v>77995.740000000005</c:v>
                </c:pt>
                <c:pt idx="2">
                  <c:v>2256.58</c:v>
                </c:pt>
                <c:pt idx="3">
                  <c:v>47554.27</c:v>
                </c:pt>
                <c:pt idx="4">
                  <c:v>30676.799999999999</c:v>
                </c:pt>
                <c:pt idx="5">
                  <c:v>21423.41</c:v>
                </c:pt>
                <c:pt idx="6">
                  <c:v>9144.67</c:v>
                </c:pt>
                <c:pt idx="7">
                  <c:v>72594.240000000005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589-42F6-965F-12254FC15A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4.1081435766475135E-3"/>
          <c:y val="0.10902895991289453"/>
          <c:w val="0.20011757820812939"/>
          <c:h val="0.87223167930315626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hPercent val="72"/>
      <c:rotY val="13"/>
      <c:depthPercent val="130"/>
      <c:rAngAx val="1"/>
    </c:view3D>
    <c:floor>
      <c:thickness val="0"/>
      <c:spPr>
        <a:solidFill>
          <a:srgbClr val="CC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1589307324608378E-2"/>
          <c:y val="1.0467115523603028E-2"/>
          <c:w val="0.9314462131082536"/>
          <c:h val="0.90349968935042535"/>
        </c:manualLayout>
      </c:layout>
      <c:bar3DChart>
        <c:barDir val="col"/>
        <c:grouping val="standard"/>
        <c:varyColors val="0"/>
        <c:ser>
          <c:idx val="0"/>
          <c:order val="0"/>
          <c:tx>
            <c:v>Исполнено 2021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3890711265882179E-4"/>
                  <c:y val="-3.527711210011792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E5B-4AF4-8B1A-8065803E8539}"/>
                </c:ext>
              </c:extLst>
            </c:dLbl>
            <c:dLbl>
              <c:idx val="1"/>
              <c:layout>
                <c:manualLayout>
                  <c:x val="-9.6181091136063081E-3"/>
                  <c:y val="-2.8607909518556556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5B-4AF4-8B1A-8065803E8539}"/>
                </c:ext>
              </c:extLst>
            </c:dLbl>
            <c:dLbl>
              <c:idx val="2"/>
              <c:layout>
                <c:manualLayout>
                  <c:x val="7.1301266982345766E-3"/>
                  <c:y val="-3.2077928664714012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E5B-4AF4-8B1A-8065803E8539}"/>
                </c:ext>
              </c:extLst>
            </c:dLbl>
            <c:dLbl>
              <c:idx val="3"/>
              <c:layout>
                <c:manualLayout>
                  <c:x val="-8.1042882229649359E-3"/>
                  <c:y val="-2.467724143177755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5B-4AF4-8B1A-8065803E8539}"/>
                </c:ext>
              </c:extLst>
            </c:dLbl>
            <c:dLbl>
              <c:idx val="4"/>
              <c:layout>
                <c:manualLayout>
                  <c:x val="-2.4868011102928592E-2"/>
                  <c:y val="-2.3439714963165836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E5B-4AF4-8B1A-8065803E8539}"/>
                </c:ext>
              </c:extLst>
            </c:dLbl>
            <c:dLbl>
              <c:idx val="5"/>
              <c:layout>
                <c:manualLayout>
                  <c:x val="-1.5588379689948828E-2"/>
                  <c:y val="-2.3160383937515058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E5B-4AF4-8B1A-8065803E8539}"/>
                </c:ext>
              </c:extLst>
            </c:dLbl>
            <c:dLbl>
              <c:idx val="6"/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7E5B-4AF4-8B1A-8065803E8539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84136054923622416"/>
                  <c:y val="0.56642578882872507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E5B-4AF4-8B1A-8065803E8539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поступления'!$A$4:$A$9</c:f>
              <c:strCache>
                <c:ptCount val="6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</c:strCache>
            </c:strRef>
          </c:cat>
          <c:val>
            <c:numRef>
              <c:f>'3Неналоговые поступления'!$B$4:$B$9</c:f>
              <c:numCache>
                <c:formatCode>#,##0.00</c:formatCode>
                <c:ptCount val="6"/>
                <c:pt idx="0">
                  <c:v>6334.04</c:v>
                </c:pt>
                <c:pt idx="1">
                  <c:v>1550.62</c:v>
                </c:pt>
                <c:pt idx="2">
                  <c:v>36.58</c:v>
                </c:pt>
                <c:pt idx="3">
                  <c:v>2030.04</c:v>
                </c:pt>
                <c:pt idx="4">
                  <c:v>630.9</c:v>
                </c:pt>
                <c:pt idx="5">
                  <c:v>2086.9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E5B-4AF4-8B1A-8065803E8539}"/>
            </c:ext>
          </c:extLst>
        </c:ser>
        <c:ser>
          <c:idx val="1"/>
          <c:order val="1"/>
          <c:tx>
            <c:v>Исполнено 2022</c:v>
          </c:tx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3271320126900303E-2"/>
                  <c:y val="-2.7200983934979141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E5B-4AF4-8B1A-8065803E8539}"/>
                </c:ext>
              </c:extLst>
            </c:dLbl>
            <c:dLbl>
              <c:idx val="1"/>
              <c:layout>
                <c:manualLayout>
                  <c:x val="1.1771464717989387E-2"/>
                  <c:y val="-2.5119124602178352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E5B-4AF4-8B1A-8065803E8539}"/>
                </c:ext>
              </c:extLst>
            </c:dLbl>
            <c:dLbl>
              <c:idx val="2"/>
              <c:layout>
                <c:manualLayout>
                  <c:x val="2.2753639607998644E-2"/>
                  <c:y val="-2.0241320899918258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E5B-4AF4-8B1A-8065803E8539}"/>
                </c:ext>
              </c:extLst>
            </c:dLbl>
            <c:dLbl>
              <c:idx val="3"/>
              <c:layout>
                <c:manualLayout>
                  <c:x val="1.2908476368511491E-2"/>
                  <c:y val="-2.315277619283097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E5B-4AF4-8B1A-8065803E8539}"/>
                </c:ext>
              </c:extLst>
            </c:dLbl>
            <c:dLbl>
              <c:idx val="4"/>
              <c:layout>
                <c:manualLayout>
                  <c:x val="2.6120867085858812E-2"/>
                  <c:y val="-4.3869866086199139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E5B-4AF4-8B1A-8065803E8539}"/>
                </c:ext>
              </c:extLst>
            </c:dLbl>
            <c:dLbl>
              <c:idx val="5"/>
              <c:layout>
                <c:manualLayout>
                  <c:x val="1.3589946940085727E-2"/>
                  <c:y val="-2.1185286621780972E-2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E5B-4AF4-8B1A-8065803E8539}"/>
                </c:ext>
              </c:extLst>
            </c:dLbl>
            <c:dLbl>
              <c:idx val="6"/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7E5B-4AF4-8B1A-8065803E8539}"/>
                </c:ext>
              </c:extLst>
            </c:dLbl>
            <c:dLbl>
              <c:idx val="7"/>
              <c:layout>
                <c:manualLayout>
                  <c:xMode val="edge"/>
                  <c:yMode val="edge"/>
                  <c:x val="0.9405107823112"/>
                  <c:y val="0.56159486525662516"/>
                </c:manualLayout>
              </c:layout>
              <c:spPr>
                <a:solidFill>
                  <a:sysClr val="window" lastClr="FFFFFF"/>
                </a:solidFill>
                <a:ln w="25400">
                  <a:noFill/>
                </a:ln>
              </c:spPr>
              <c:txPr>
                <a:bodyPr/>
                <a:lstStyle/>
                <a:p>
                  <a:pPr>
                    <a:defRPr sz="102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E5B-4AF4-8B1A-8065803E8539}"/>
                </c:ext>
              </c:extLst>
            </c:dLbl>
            <c:spPr>
              <a:solidFill>
                <a:sysClr val="window" lastClr="FFFFFF"/>
              </a:solidFill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'3Неналоговые поступления'!$A$4:$A$9</c:f>
              <c:strCache>
                <c:ptCount val="6"/>
                <c:pt idx="0">
                  <c:v>Неналоговые доходы,всего</c:v>
                </c:pt>
                <c:pt idx="1">
                  <c:v>Доходы от использования имущества</c:v>
                </c:pt>
                <c:pt idx="2">
                  <c:v>Платежи при пользовании природными ресурсами</c:v>
                </c:pt>
                <c:pt idx="3">
                  <c:v>Доходы от  оказания  платных  услуг</c:v>
                </c:pt>
                <c:pt idx="4">
                  <c:v>Доходы от продажи материальных и нематериальных активов </c:v>
                </c:pt>
                <c:pt idx="5">
                  <c:v>Штрафы</c:v>
                </c:pt>
              </c:strCache>
            </c:strRef>
          </c:cat>
          <c:val>
            <c:numRef>
              <c:f>'3Неналоговые поступления'!$C$4:$C$9</c:f>
              <c:numCache>
                <c:formatCode>#,##0.00</c:formatCode>
                <c:ptCount val="6"/>
                <c:pt idx="0">
                  <c:v>5010.46</c:v>
                </c:pt>
                <c:pt idx="1">
                  <c:v>1702.43</c:v>
                </c:pt>
                <c:pt idx="2">
                  <c:v>5.77</c:v>
                </c:pt>
                <c:pt idx="3">
                  <c:v>1007.91</c:v>
                </c:pt>
                <c:pt idx="4">
                  <c:v>998.66</c:v>
                </c:pt>
                <c:pt idx="5">
                  <c:v>1295.69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7E5B-4AF4-8B1A-8065803E85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gapDepth val="220"/>
        <c:shape val="box"/>
        <c:axId val="208043600"/>
        <c:axId val="1"/>
        <c:axId val="2"/>
      </c:bar3DChart>
      <c:catAx>
        <c:axId val="208043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1"/>
        <c:scaling>
          <c:orientation val="minMax"/>
          <c:max val="65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08043600"/>
        <c:crosses val="autoZero"/>
        <c:crossBetween val="between"/>
      </c:valAx>
      <c:serAx>
        <c:axId val="2"/>
        <c:scaling>
          <c:orientation val="minMax"/>
        </c:scaling>
        <c:delete val="1"/>
        <c:axPos val="b"/>
        <c:majorTickMark val="out"/>
        <c:minorTickMark val="none"/>
        <c:tickLblPos val="nextTo"/>
        <c:crossAx val="1"/>
        <c:crosses val="autoZero"/>
      </c:serAx>
    </c:plotArea>
    <c:legend>
      <c:legendPos val="t"/>
      <c:layout>
        <c:manualLayout>
          <c:xMode val="edge"/>
          <c:yMode val="edge"/>
          <c:x val="0.54710879702911386"/>
          <c:y val="9.1787439613526575E-2"/>
          <c:w val="0.37680750983971312"/>
          <c:h val="3.8158165011982201E-2"/>
        </c:manualLayout>
      </c:layout>
      <c:overlay val="0"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9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5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Безвозмездные поступления (тыс. руб.)</a:t>
            </a:r>
          </a:p>
        </c:rich>
      </c:tx>
      <c:layout>
        <c:manualLayout>
          <c:xMode val="edge"/>
          <c:yMode val="edge"/>
          <c:x val="0.31765731544863424"/>
          <c:y val="1.492275230302094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811946358267717E-2"/>
          <c:y val="9.9446295504755838E-2"/>
          <c:w val="0.92085061183070271"/>
          <c:h val="0.826580287666788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'4Безвозмездные поступления'!$B$4</c:f>
              <c:strCache>
                <c:ptCount val="1"/>
                <c:pt idx="0">
                  <c:v>Исполнено 2021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1.6962108075840702E-2"/>
                  <c:y val="0.10005579392396309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79F-4510-9F45-5DDD8CAB41B2}"/>
                </c:ext>
              </c:extLst>
            </c:dLbl>
            <c:dLbl>
              <c:idx val="1"/>
              <c:layout>
                <c:manualLayout>
                  <c:x val="-2.0457282323477273E-2"/>
                  <c:y val="2.3952095808383235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9F-4510-9F45-5DDD8CAB41B2}"/>
                </c:ext>
              </c:extLst>
            </c:dLbl>
            <c:dLbl>
              <c:idx val="2"/>
              <c:layout>
                <c:manualLayout>
                  <c:x val="-1.7512133476540365E-2"/>
                  <c:y val="8.9620758483033927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79F-4510-9F45-5DDD8CAB41B2}"/>
                </c:ext>
              </c:extLst>
            </c:dLbl>
            <c:dLbl>
              <c:idx val="3"/>
              <c:layout>
                <c:manualLayout>
                  <c:x val="-1.5094779819189268E-2"/>
                  <c:y val="1.4436167036006727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9F-4510-9F45-5DDD8CAB41B2}"/>
                </c:ext>
              </c:extLst>
            </c:dLbl>
            <c:dLbl>
              <c:idx val="4"/>
              <c:layout>
                <c:manualLayout>
                  <c:x val="-1.8290003722434424E-2"/>
                  <c:y val="2.2805412796454337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79F-4510-9F45-5DDD8CAB41B2}"/>
                </c:ext>
              </c:extLst>
            </c:dLbl>
            <c:dLbl>
              <c:idx val="5"/>
              <c:layout>
                <c:manualLayout>
                  <c:x val="-1.5433217228471241E-2"/>
                  <c:y val="-2.836891351600479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9F-4510-9F45-5DDD8CAB41B2}"/>
                </c:ext>
              </c:extLst>
            </c:dLbl>
            <c:dLbl>
              <c:idx val="6"/>
              <c:layout>
                <c:manualLayout>
                  <c:x val="-7.1138423017581554E-3"/>
                  <c:y val="-8.6205541672560448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79F-4510-9F45-5DDD8CAB41B2}"/>
                </c:ext>
              </c:extLst>
            </c:dLbl>
            <c:dLbl>
              <c:idx val="7"/>
              <c:layout>
                <c:manualLayout>
                  <c:x val="-3.4420747884034153E-4"/>
                  <c:y val="-2.2854920081097574E-2"/>
                </c:manualLayout>
              </c:layout>
              <c:tx>
                <c:rich>
                  <a:bodyPr rot="-180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-391,10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9F-4510-9F45-5DDD8CAB41B2}"/>
                </c:ext>
              </c:extLst>
            </c:dLbl>
            <c:dLbl>
              <c:idx val="8"/>
              <c:layout>
                <c:manualLayout>
                  <c:x val="3.8013918124520929E-3"/>
                  <c:y val="-3.5411853458437448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79F-4510-9F45-5DDD8CAB41B2}"/>
                </c:ext>
              </c:extLst>
            </c:dLbl>
            <c:dLbl>
              <c:idx val="9"/>
              <c:layout>
                <c:manualLayout>
                  <c:xMode val="edge"/>
                  <c:yMode val="edge"/>
                  <c:x val="0.91588785046728971"/>
                  <c:y val="0.8068862275449101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9F-4510-9F45-5DDD8CAB41B2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18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'4Безвозмездные поступления'!$A$5:$A$11</c:f>
              <c:strCache>
                <c:ptCount val="7"/>
                <c:pt idx="0">
                  <c:v>Безвозмездные поступления, всего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Дотация на выравн. бюдж. обеспечен.</c:v>
                </c:pt>
                <c:pt idx="4">
                  <c:v>Дотация на обеспеч. сбаланс. бюджета</c:v>
                </c:pt>
                <c:pt idx="5">
                  <c:v>Прочие дотации</c:v>
                </c:pt>
                <c:pt idx="6">
                  <c:v>Иные МБТ</c:v>
                </c:pt>
              </c:strCache>
            </c:strRef>
          </c:cat>
          <c:val>
            <c:numRef>
              <c:f>'4Безвозмездные поступления'!$B$5:$B$11</c:f>
              <c:numCache>
                <c:formatCode>#,##0.00</c:formatCode>
                <c:ptCount val="7"/>
                <c:pt idx="0">
                  <c:v>415171.95</c:v>
                </c:pt>
                <c:pt idx="1">
                  <c:v>71966.850000000006</c:v>
                </c:pt>
                <c:pt idx="2">
                  <c:v>199963.97</c:v>
                </c:pt>
                <c:pt idx="3">
                  <c:v>91780.79</c:v>
                </c:pt>
                <c:pt idx="4">
                  <c:v>30345.200000000001</c:v>
                </c:pt>
                <c:pt idx="5">
                  <c:v>0</c:v>
                </c:pt>
                <c:pt idx="6">
                  <c:v>21506.240000000002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79F-4510-9F45-5DDD8CAB41B2}"/>
            </c:ext>
          </c:extLst>
        </c:ser>
        <c:ser>
          <c:idx val="1"/>
          <c:order val="1"/>
          <c:tx>
            <c:strRef>
              <c:f>'4Безвозмездные поступления'!$C$4</c:f>
              <c:strCache>
                <c:ptCount val="1"/>
                <c:pt idx="0">
                  <c:v>Исполнено 2022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1513015480111059E-2"/>
                  <c:y val="6.4110833451207827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79F-4510-9F45-5DDD8CAB41B2}"/>
                </c:ext>
              </c:extLst>
            </c:dLbl>
            <c:dLbl>
              <c:idx val="1"/>
              <c:layout>
                <c:manualLayout>
                  <c:x val="1.5204224133229959E-2"/>
                  <c:y val="1.1425966963710375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79F-4510-9F45-5DDD8CAB41B2}"/>
                </c:ext>
              </c:extLst>
            </c:dLbl>
            <c:dLbl>
              <c:idx val="2"/>
              <c:layout>
                <c:manualLayout>
                  <c:x val="1.8384653137869963E-2"/>
                  <c:y val="3.5277476542977036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79F-4510-9F45-5DDD8CAB41B2}"/>
                </c:ext>
              </c:extLst>
            </c:dLbl>
            <c:dLbl>
              <c:idx val="3"/>
              <c:layout>
                <c:manualLayout>
                  <c:x val="2.971934741219678E-2"/>
                  <c:y val="5.6612758734499507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79F-4510-9F45-5DDD8CAB41B2}"/>
                </c:ext>
              </c:extLst>
            </c:dLbl>
            <c:dLbl>
              <c:idx val="4"/>
              <c:layout>
                <c:manualLayout>
                  <c:x val="2.2555866153587172E-2"/>
                  <c:y val="4.1935027582630019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79F-4510-9F45-5DDD8CAB41B2}"/>
                </c:ext>
              </c:extLst>
            </c:dLbl>
            <c:dLbl>
              <c:idx val="5"/>
              <c:layout>
                <c:manualLayout>
                  <c:x val="-9.3529319152112489E-3"/>
                  <c:y val="-1.5749603155893022E-2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79F-4510-9F45-5DDD8CAB41B2}"/>
                </c:ext>
              </c:extLst>
            </c:dLbl>
            <c:dLbl>
              <c:idx val="6"/>
              <c:layout>
                <c:manualLayout>
                  <c:x val="1.5750212795216316E-2"/>
                  <c:y val="5.502223898659374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79F-4510-9F45-5DDD8CAB41B2}"/>
                </c:ext>
              </c:extLst>
            </c:dLbl>
            <c:dLbl>
              <c:idx val="7"/>
              <c:layout>
                <c:manualLayout>
                  <c:x val="1.2489980914952903E-2"/>
                  <c:y val="6.8109450390557713E-3"/>
                </c:manualLayout>
              </c:layout>
              <c:tx>
                <c:rich>
                  <a:bodyPr rot="-180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/>
                      <a:t>-227,36</a:t>
                    </a:r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79F-4510-9F45-5DDD8CAB41B2}"/>
                </c:ext>
              </c:extLst>
            </c:dLbl>
            <c:dLbl>
              <c:idx val="8"/>
              <c:layout>
                <c:manualLayout>
                  <c:x val="2.0589666257980865E-2"/>
                  <c:y val="1.8108664560643195E-3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79F-4510-9F45-5DDD8CAB41B2}"/>
                </c:ext>
              </c:extLst>
            </c:dLbl>
            <c:dLbl>
              <c:idx val="9"/>
              <c:layout>
                <c:manualLayout>
                  <c:xMode val="edge"/>
                  <c:yMode val="edge"/>
                  <c:x val="0.94018691588785042"/>
                  <c:y val="0.77245508982035926"/>
                </c:manualLayout>
              </c:layout>
              <c:spPr>
                <a:solidFill>
                  <a:schemeClr val="bg1"/>
                </a:solidFill>
                <a:ln w="25400">
                  <a:noFill/>
                </a:ln>
              </c:spPr>
              <c:txPr>
                <a:bodyPr rot="-1800000" vert="horz"/>
                <a:lstStyle/>
                <a:p>
                  <a:pPr algn="ctr">
                    <a:defRPr sz="10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79F-4510-9F45-5DDD8CAB41B2}"/>
                </c:ext>
              </c:extLst>
            </c:dLbl>
            <c:spPr>
              <a:solidFill>
                <a:schemeClr val="bg1"/>
              </a:solidFill>
              <a:ln w="25400">
                <a:noFill/>
              </a:ln>
            </c:spPr>
            <c:txPr>
              <a:bodyPr rot="-1800000" vert="horz" wrap="square" lIns="38100" tIns="19050" rIns="38100" bIns="19050" anchor="ctr">
                <a:spAutoFit/>
              </a:bodyPr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'4Безвозмездные поступления'!$A$5:$A$11</c:f>
              <c:strCache>
                <c:ptCount val="7"/>
                <c:pt idx="0">
                  <c:v>Безвозмездные поступления, всего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Дотация на выравн. бюдж. обеспечен.</c:v>
                </c:pt>
                <c:pt idx="4">
                  <c:v>Дотация на обеспеч. сбаланс. бюджета</c:v>
                </c:pt>
                <c:pt idx="5">
                  <c:v>Прочие дотации</c:v>
                </c:pt>
                <c:pt idx="6">
                  <c:v>Иные МБТ</c:v>
                </c:pt>
              </c:strCache>
            </c:strRef>
          </c:cat>
          <c:val>
            <c:numRef>
              <c:f>'4Безвозмездные поступления'!$C$5:$C$11</c:f>
              <c:numCache>
                <c:formatCode>#,##0.00</c:formatCode>
                <c:ptCount val="7"/>
                <c:pt idx="0">
                  <c:v>464542.77</c:v>
                </c:pt>
                <c:pt idx="1">
                  <c:v>93412.47</c:v>
                </c:pt>
                <c:pt idx="2">
                  <c:v>230522.88</c:v>
                </c:pt>
                <c:pt idx="3">
                  <c:v>90201.9</c:v>
                </c:pt>
                <c:pt idx="4">
                  <c:v>20185.04</c:v>
                </c:pt>
                <c:pt idx="5">
                  <c:v>7198</c:v>
                </c:pt>
                <c:pt idx="6">
                  <c:v>23249.85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F79F-4510-9F45-5DDD8CAB41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08304552"/>
        <c:axId val="1"/>
      </c:barChart>
      <c:catAx>
        <c:axId val="208304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 rtl="0"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1"/>
        <c:scaling>
          <c:orientation val="minMax"/>
          <c:max val="5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08304552"/>
        <c:crosses val="autoZero"/>
        <c:crossBetween val="between"/>
        <c:majorUnit val="50000"/>
      </c:valAx>
      <c:spPr>
        <a:solidFill>
          <a:srgbClr val="CC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7848780209006541"/>
          <c:y val="0.11626740775050178"/>
          <c:w val="0.18598143824986701"/>
          <c:h val="9.5808553342596872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54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2018 г.</a:t>
            </a: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26497689768976929"/>
          <c:y val="9.7719869706840486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3783130922194048"/>
          <c:y val="0.42162035180267993"/>
          <c:w val="0.64950557849781365"/>
          <c:h val="0.53420195439739415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65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2017 г.</a:t>
            </a:r>
          </a:p>
        </c:rich>
      </c:tx>
      <c:layout>
        <c:manualLayout>
          <c:xMode val="edge"/>
          <c:yMode val="edge"/>
          <c:x val="0.36478053450865827"/>
          <c:y val="8.1168831168831231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7713666088349135"/>
          <c:y val="0.44350962849901476"/>
          <c:w val="0.66457159118594233"/>
          <c:h val="0.5146107975240316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2.8701319821147091E-2"/>
          <c:w val="0.29140527245415082"/>
          <c:h val="0.957379534319053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Исполнено </a:t>
            </a:r>
            <a:r>
              <a:rPr lang="ru-RU" sz="165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2021 г.</a:t>
            </a:r>
          </a:p>
        </c:rich>
      </c:tx>
      <c:layout>
        <c:manualLayout>
          <c:xMode val="edge"/>
          <c:yMode val="edge"/>
          <c:x val="0.35963049772507932"/>
          <c:y val="7.0606523653769023E-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2285181401462243"/>
          <c:y val="0.34415611695613474"/>
          <c:w val="0.66457159118594233"/>
          <c:h val="0.5146107975240316"/>
        </c:manualLayout>
      </c:layout>
      <c:pieChart>
        <c:varyColors val="1"/>
        <c:ser>
          <c:idx val="0"/>
          <c:order val="0"/>
          <c:tx>
            <c:strRef>
              <c:f>'5Структура доходов'!$B$4</c:f>
              <c:strCache>
                <c:ptCount val="1"/>
                <c:pt idx="0">
                  <c:v>исполнено 2019 г.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200E-4DC8-9D3F-2C0C9F50F1D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200E-4DC8-9D3F-2C0C9F50F1D4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200E-4DC8-9D3F-2C0C9F50F1D4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200E-4DC8-9D3F-2C0C9F50F1D4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200E-4DC8-9D3F-2C0C9F50F1D4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200E-4DC8-9D3F-2C0C9F50F1D4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200E-4DC8-9D3F-2C0C9F50F1D4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200E-4DC8-9D3F-2C0C9F50F1D4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200E-4DC8-9D3F-2C0C9F50F1D4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200E-4DC8-9D3F-2C0C9F50F1D4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200E-4DC8-9D3F-2C0C9F50F1D4}"/>
              </c:ext>
            </c:extLst>
          </c:dPt>
          <c:dLbls>
            <c:dLbl>
              <c:idx val="0"/>
              <c:layout>
                <c:manualLayout>
                  <c:x val="-9.8950201294400228E-2"/>
                  <c:y val="-0.1579931052752860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00E-4DC8-9D3F-2C0C9F50F1D4}"/>
                </c:ext>
              </c:extLst>
            </c:dLbl>
            <c:dLbl>
              <c:idx val="1"/>
              <c:layout>
                <c:manualLayout>
                  <c:x val="2.6038506193015201E-2"/>
                  <c:y val="-1.373640794900638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0E-4DC8-9D3F-2C0C9F50F1D4}"/>
                </c:ext>
              </c:extLst>
            </c:dLbl>
            <c:dLbl>
              <c:idx val="2"/>
              <c:layout>
                <c:manualLayout>
                  <c:x val="-5.40464517407023E-2"/>
                  <c:y val="-2.31622183590687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0E-4DC8-9D3F-2C0C9F50F1D4}"/>
                </c:ext>
              </c:extLst>
            </c:dLbl>
            <c:dLbl>
              <c:idx val="3"/>
              <c:layout>
                <c:manualLayout>
                  <c:x val="-8.7250257239857534E-2"/>
                  <c:y val="-6.35472270511640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0E-4DC8-9D3F-2C0C9F50F1D4}"/>
                </c:ext>
              </c:extLst>
            </c:dLbl>
            <c:dLbl>
              <c:idx val="4"/>
              <c:layout>
                <c:manualLayout>
                  <c:x val="-0.17235235532665336"/>
                  <c:y val="-0.1373330606401472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00E-4DC8-9D3F-2C0C9F50F1D4}"/>
                </c:ext>
              </c:extLst>
            </c:dLbl>
            <c:dLbl>
              <c:idx val="5"/>
              <c:layout>
                <c:manualLayout>
                  <c:x val="-0.10368983751244931"/>
                  <c:y val="-0.1776928452125302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00E-4DC8-9D3F-2C0C9F50F1D4}"/>
                </c:ext>
              </c:extLst>
            </c:dLbl>
            <c:dLbl>
              <c:idx val="6"/>
              <c:layout>
                <c:manualLayout>
                  <c:x val="-1.2616483240200819E-2"/>
                  <c:y val="-0.1962715476327557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00E-4DC8-9D3F-2C0C9F50F1D4}"/>
                </c:ext>
              </c:extLst>
            </c:dLbl>
            <c:dLbl>
              <c:idx val="7"/>
              <c:layout>
                <c:manualLayout>
                  <c:x val="8.2860844599800587E-2"/>
                  <c:y val="-0.1931592198504309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00E-4DC8-9D3F-2C0C9F50F1D4}"/>
                </c:ext>
              </c:extLst>
            </c:dLbl>
            <c:dLbl>
              <c:idx val="8"/>
              <c:layout>
                <c:manualLayout>
                  <c:x val="0.15779008280549267"/>
                  <c:y val="-0.1901528991077513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00E-4DC8-9D3F-2C0C9F50F1D4}"/>
                </c:ext>
              </c:extLst>
            </c:dLbl>
            <c:dLbl>
              <c:idx val="9"/>
              <c:layout>
                <c:manualLayout>
                  <c:x val="0.19893411245650891"/>
                  <c:y val="-0.184126447530989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00E-4DC8-9D3F-2C0C9F50F1D4}"/>
                </c:ext>
              </c:extLst>
            </c:dLbl>
            <c:dLbl>
              <c:idx val="10"/>
              <c:layout>
                <c:manualLayout>
                  <c:x val="0.17982680594642389"/>
                  <c:y val="-0.141911526719220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00E-4DC8-9D3F-2C0C9F50F1D4}"/>
                </c:ext>
              </c:extLst>
            </c:dLbl>
            <c:dLbl>
              <c:idx val="11"/>
              <c:layout>
                <c:manualLayout>
                  <c:x val="0.1686549581917422"/>
                  <c:y val="-8.86944367505595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00E-4DC8-9D3F-2C0C9F50F1D4}"/>
                </c:ext>
              </c:extLst>
            </c:dLbl>
            <c:dLbl>
              <c:idx val="13"/>
              <c:layout>
                <c:manualLayout>
                  <c:x val="0.12549837389802201"/>
                  <c:y val="3.2150087295338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00E-4DC8-9D3F-2C0C9F50F1D4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доходов'!$A$5:$A$18</c:f>
              <c:strCache>
                <c:ptCount val="14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Задолженность и перерасчеты по отмененным налогам</c:v>
                </c:pt>
                <c:pt idx="8">
                  <c:v>Доходы от использования имущества </c:v>
                </c:pt>
                <c:pt idx="9">
                  <c:v>Штрафы</c:v>
                </c:pt>
                <c:pt idx="10">
                  <c:v>Платежи при пользовании природ. ресурсами  </c:v>
                </c:pt>
                <c:pt idx="11">
                  <c:v>Доходы от оказания платных услуг</c:v>
                </c:pt>
                <c:pt idx="12">
                  <c:v>Прочие неналоговые доходы</c:v>
                </c:pt>
                <c:pt idx="13">
                  <c:v>Доходы от продажи материальных и нематериаль. активов </c:v>
                </c:pt>
              </c:strCache>
            </c:strRef>
          </c:cat>
          <c:val>
            <c:numRef>
              <c:f>'5Структура доходов'!$B$5:$B$18</c:f>
              <c:numCache>
                <c:formatCode>0.00%</c:formatCode>
                <c:ptCount val="14"/>
                <c:pt idx="0">
                  <c:v>0.76954017624620275</c:v>
                </c:pt>
                <c:pt idx="1">
                  <c:v>6.2332428657481634E-2</c:v>
                </c:pt>
                <c:pt idx="2">
                  <c:v>8.9138632638688393E-3</c:v>
                </c:pt>
                <c:pt idx="3">
                  <c:v>5.7301090775525469E-2</c:v>
                </c:pt>
                <c:pt idx="4">
                  <c:v>1.7832126777208655E-2</c:v>
                </c:pt>
                <c:pt idx="5">
                  <c:v>1.6202181736324562E-3</c:v>
                </c:pt>
                <c:pt idx="6">
                  <c:v>1.6054889175085244E-2</c:v>
                </c:pt>
                <c:pt idx="7">
                  <c:v>1.7600997883943202E-5</c:v>
                </c:pt>
                <c:pt idx="8">
                  <c:v>1.971774947156478E-2</c:v>
                </c:pt>
                <c:pt idx="9">
                  <c:v>2.6637720744883506E-2</c:v>
                </c:pt>
                <c:pt idx="10">
                  <c:v>5.3069324540862912E-4</c:v>
                </c:pt>
                <c:pt idx="11">
                  <c:v>1.8404506596552943E-2</c:v>
                </c:pt>
                <c:pt idx="12">
                  <c:v>0</c:v>
                </c:pt>
                <c:pt idx="13">
                  <c:v>1.0969358747012776E-3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200E-4DC8-9D3F-2C0C9F50F1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048218029350107E-2"/>
          <c:y val="1.5692640692640692E-2"/>
          <c:w val="0.25786229551494805"/>
          <c:h val="0.972944404676689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 Исполнено </a:t>
            </a:r>
            <a:r>
              <a:rPr lang="ru-RU" sz="165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2022 г.</a:t>
            </a: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25651023379597132"/>
          <c:y val="2.2132461472534801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0594079318223399"/>
          <c:y val="0.34690553745928338"/>
          <c:w val="0.64950557849781365"/>
          <c:h val="0.53420195439739415"/>
        </c:manualLayout>
      </c:layout>
      <c:pieChart>
        <c:varyColors val="1"/>
        <c:ser>
          <c:idx val="0"/>
          <c:order val="0"/>
          <c:tx>
            <c:strRef>
              <c:f>'5Структура доходов'!$E$4</c:f>
              <c:strCache>
                <c:ptCount val="1"/>
                <c:pt idx="0">
                  <c:v>исполнено 2020 г.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A51-4C72-BCED-855F9BF11625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A51-4C72-BCED-855F9BF11625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A51-4C72-BCED-855F9BF11625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A51-4C72-BCED-855F9BF11625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A51-4C72-BCED-855F9BF11625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BA51-4C72-BCED-855F9BF11625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BA51-4C72-BCED-855F9BF11625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BA51-4C72-BCED-855F9BF11625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BA51-4C72-BCED-855F9BF11625}"/>
              </c:ext>
            </c:extLst>
          </c:dPt>
          <c:dPt>
            <c:idx val="10"/>
            <c:bubble3D val="0"/>
            <c:spPr>
              <a:solidFill>
                <a:srgbClr val="99CC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BA51-4C72-BCED-855F9BF11625}"/>
              </c:ext>
            </c:extLst>
          </c:dPt>
          <c:dPt>
            <c:idx val="11"/>
            <c:bubble3D val="0"/>
            <c:spPr>
              <a:solidFill>
                <a:srgbClr val="70AD47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BA51-4C72-BCED-855F9BF11625}"/>
              </c:ext>
            </c:extLst>
          </c:dPt>
          <c:dLbls>
            <c:dLbl>
              <c:idx val="0"/>
              <c:layout>
                <c:manualLayout>
                  <c:x val="-6.9758215706907573E-2"/>
                  <c:y val="-0.1535804115690751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79,38%
( + 2,43%)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BA51-4C72-BCED-855F9BF11625}"/>
                </c:ext>
              </c:extLst>
            </c:dLbl>
            <c:dLbl>
              <c:idx val="1"/>
              <c:layout>
                <c:manualLayout>
                  <c:x val="-0.13254416465268573"/>
                  <c:y val="2.596185248830868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5,22%
( - 1,01%)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A51-4C72-BCED-855F9BF11625}"/>
                </c:ext>
              </c:extLst>
            </c:dLbl>
            <c:dLbl>
              <c:idx val="2"/>
              <c:layout>
                <c:manualLayout>
                  <c:x val="-0.31011730464385062"/>
                  <c:y val="-1.09545427342754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0,61%
( - 0,29%)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51-4C72-BCED-855F9BF11625}"/>
                </c:ext>
              </c:extLst>
            </c:dLbl>
            <c:dLbl>
              <c:idx val="3"/>
              <c:layout>
                <c:manualLayout>
                  <c:x val="-0.32876837920012525"/>
                  <c:y val="-6.850068822830371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4,09%
 ( - 1,64%)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A51-4C72-BCED-855F9BF11625}"/>
                </c:ext>
              </c:extLst>
            </c:dLbl>
            <c:dLbl>
              <c:idx val="4"/>
              <c:layout>
                <c:manualLayout>
                  <c:x val="-0.32082749568275787"/>
                  <c:y val="-0.1373491426360103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1,99%
( + 0,21%) 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A51-4C72-BCED-855F9BF11625}"/>
                </c:ext>
              </c:extLst>
            </c:dLbl>
            <c:dLbl>
              <c:idx val="5"/>
              <c:layout>
                <c:manualLayout>
                  <c:x val="-0.29235622774875958"/>
                  <c:y val="-0.2167091572836782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0,04%
( - 0,12%) 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A51-4C72-BCED-855F9BF11625}"/>
                </c:ext>
              </c:extLst>
            </c:dLbl>
            <c:dLbl>
              <c:idx val="6"/>
              <c:layout>
                <c:manualLayout>
                  <c:x val="-0.14706811153556326"/>
                  <c:y val="-0.2167091572836782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1,64%
(+ 0,03%)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A51-4C72-BCED-855F9BF11625}"/>
                </c:ext>
              </c:extLst>
            </c:dLbl>
            <c:dLbl>
              <c:idx val="7"/>
              <c:layout>
                <c:manualLayout>
                  <c:x val="1.3320651750214407E-2"/>
                  <c:y val="-0.2150804927885644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0,00%
(  0,00%)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A51-4C72-BCED-855F9BF11625}"/>
                </c:ext>
              </c:extLst>
            </c:dLbl>
            <c:dLbl>
              <c:idx val="8"/>
              <c:layout>
                <c:manualLayout>
                  <c:x val="0.14196285308638937"/>
                  <c:y val="-0.2022283511105258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1,51% 
( - 0,46%)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A51-4C72-BCED-855F9BF11625}"/>
                </c:ext>
              </c:extLst>
            </c:dLbl>
            <c:dLbl>
              <c:idx val="9"/>
              <c:layout>
                <c:manualLayout>
                  <c:x val="0.23282085834819261"/>
                  <c:y val="-0.1972925627311252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1,64%
( - 1,02%)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A51-4C72-BCED-855F9BF11625}"/>
                </c:ext>
              </c:extLst>
            </c:dLbl>
            <c:dLbl>
              <c:idx val="10"/>
              <c:layout>
                <c:manualLayout>
                  <c:x val="0.26695247458217702"/>
                  <c:y val="-0.1269118907422986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- 0,01%
( - 0,06%)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A51-4C72-BCED-855F9BF11625}"/>
                </c:ext>
              </c:extLst>
            </c:dLbl>
            <c:dLbl>
              <c:idx val="11"/>
              <c:layout>
                <c:manualLayout>
                  <c:x val="0.21998039107625103"/>
                  <c:y val="-6.1194589490056663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3,76%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+ 1,92%)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A51-4C72-BCED-855F9BF11625}"/>
                </c:ext>
              </c:extLst>
            </c:dLbl>
            <c:dLbl>
              <c:idx val="12"/>
              <c:layout>
                <c:manualLayout>
                  <c:x val="0.18032476502180447"/>
                  <c:y val="1.4620597711365417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0,00%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BA51-4C72-BCED-855F9BF11625}"/>
                </c:ext>
              </c:extLst>
            </c:dLbl>
            <c:dLbl>
              <c:idx val="13"/>
              <c:layout>
                <c:manualLayout>
                  <c:x val="0.21273793375632699"/>
                  <c:y val="0.114148031171139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0,13%</a:t>
                    </a:r>
                  </a:p>
                  <a:p>
                    <a:r>
                      <a:rPr lang="en-US" dirty="0"/>
                      <a:t>( + 0,02%)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BA51-4C72-BCED-855F9BF11625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'5Структура доходов'!$D$5:$D$18</c:f>
              <c:strCache>
                <c:ptCount val="14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УСНО</c:v>
                </c:pt>
                <c:pt idx="3">
                  <c:v>ЕНВД</c:v>
                </c:pt>
                <c:pt idx="4">
                  <c:v>Единый сельхозналог</c:v>
                </c:pt>
                <c:pt idx="5">
                  <c:v>Патентная система</c:v>
                </c:pt>
                <c:pt idx="6">
                  <c:v>Госпошлина</c:v>
                </c:pt>
                <c:pt idx="7">
                  <c:v>Задолженность и перерасчеты по отмененным налогам</c:v>
                </c:pt>
                <c:pt idx="8">
                  <c:v>Доходы от использования имущества </c:v>
                </c:pt>
                <c:pt idx="9">
                  <c:v>Штрафы</c:v>
                </c:pt>
                <c:pt idx="10">
                  <c:v>Платежи при пользовании природными ресурсами  </c:v>
                </c:pt>
                <c:pt idx="11">
                  <c:v>Доходы от оказания платных услуг</c:v>
                </c:pt>
                <c:pt idx="12">
                  <c:v>Прочие неналоговые доходы</c:v>
                </c:pt>
                <c:pt idx="13">
                  <c:v>Доходы от продажи материальных и нематериальных активов </c:v>
                </c:pt>
              </c:strCache>
            </c:strRef>
          </c:cat>
          <c:val>
            <c:numRef>
              <c:f>'5Структура доходов'!$E$5:$E$18</c:f>
              <c:numCache>
                <c:formatCode>0.00%</c:formatCode>
                <c:ptCount val="14"/>
                <c:pt idx="0">
                  <c:v>0.79381875604328955</c:v>
                </c:pt>
                <c:pt idx="1">
                  <c:v>5.219625483925714E-2</c:v>
                </c:pt>
                <c:pt idx="2">
                  <c:v>6.0586996665716892E-3</c:v>
                </c:pt>
                <c:pt idx="3">
                  <c:v>4.0935502476525956E-2</c:v>
                </c:pt>
                <c:pt idx="4">
                  <c:v>1.9916989195696056E-2</c:v>
                </c:pt>
                <c:pt idx="5">
                  <c:v>4.1373236179007743E-4</c:v>
                </c:pt>
                <c:pt idx="6">
                  <c:v>1.6399048193529046E-2</c:v>
                </c:pt>
                <c:pt idx="7">
                  <c:v>7.6127600431601318E-6</c:v>
                </c:pt>
                <c:pt idx="8">
                  <c:v>1.5084472559965034E-2</c:v>
                </c:pt>
                <c:pt idx="9">
                  <c:v>1.6362464652210546E-2</c:v>
                </c:pt>
                <c:pt idx="10">
                  <c:v>-6.5765788150633372E-5</c:v>
                </c:pt>
                <c:pt idx="11">
                  <c:v>3.7614118709362293E-2</c:v>
                </c:pt>
                <c:pt idx="12">
                  <c:v>8.4586222701779278E-7</c:v>
                </c:pt>
                <c:pt idx="13">
                  <c:v>1.2572684676835691E-3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BA51-4C72-BCED-855F9BF116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6350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7061A9-F8B3-4FF6-B6D6-CF86D559BD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E59B5B-385B-47D5-B987-EE4EF92FFAA9}">
      <dgm:prSet/>
      <dgm:spPr/>
      <dgm:t>
        <a:bodyPr/>
        <a:lstStyle/>
        <a:p>
          <a:pPr indent="457200" algn="just" rtl="0"/>
          <a:r>
            <a:rPr lang="ru-RU" dirty="0"/>
            <a:t>Общий объем расходов районного бюджета за 2022 год исполнен в сумме 580 479,43 тыс. рублей, что больше объема расходов 2021 года на 11,99 % или на 62 156,12 тыс. рублей.</a:t>
          </a:r>
        </a:p>
      </dgm:t>
    </dgm:pt>
    <dgm:pt modelId="{7B2254B8-D46B-4EEC-AA46-EDF9024D7897}" type="parTrans" cxnId="{7232E7D4-A32A-4C24-A17D-75869ACDBDE5}">
      <dgm:prSet/>
      <dgm:spPr/>
      <dgm:t>
        <a:bodyPr/>
        <a:lstStyle/>
        <a:p>
          <a:endParaRPr lang="ru-RU"/>
        </a:p>
      </dgm:t>
    </dgm:pt>
    <dgm:pt modelId="{986C3173-AB14-4BDF-B35C-758360F453B8}" type="sibTrans" cxnId="{7232E7D4-A32A-4C24-A17D-75869ACDBDE5}">
      <dgm:prSet/>
      <dgm:spPr/>
      <dgm:t>
        <a:bodyPr/>
        <a:lstStyle/>
        <a:p>
          <a:endParaRPr lang="ru-RU"/>
        </a:p>
      </dgm:t>
    </dgm:pt>
    <dgm:pt modelId="{A015C069-D616-44BC-98DB-BA0F7DD90618}">
      <dgm:prSet/>
      <dgm:spPr/>
      <dgm:t>
        <a:bodyPr/>
        <a:lstStyle/>
        <a:p>
          <a:pPr indent="457200" algn="just" rtl="0"/>
          <a:r>
            <a:rPr lang="ru-RU" dirty="0"/>
            <a:t>Исполнение районного бюджета за 2022 год осуществлялось в соответствии с параметрами, утвержденными решением Крутинского районного Совета от 17 декабря 2021 года № 128 «О районном бюджете на 2022 год и на плановый период 2023 и 2024 годов» с учетом внесенных в течение отчетного периода изменений.</a:t>
          </a:r>
        </a:p>
      </dgm:t>
    </dgm:pt>
    <dgm:pt modelId="{89DFDE5D-6DD3-478F-AA18-6B2E79E59338}" type="parTrans" cxnId="{E4DB5665-9462-41C5-8145-9833A384896E}">
      <dgm:prSet/>
      <dgm:spPr/>
      <dgm:t>
        <a:bodyPr/>
        <a:lstStyle/>
        <a:p>
          <a:endParaRPr lang="ru-RU"/>
        </a:p>
      </dgm:t>
    </dgm:pt>
    <dgm:pt modelId="{5BCC46D2-27D7-45DF-8108-A80CEFE64DF9}" type="sibTrans" cxnId="{E4DB5665-9462-41C5-8145-9833A384896E}">
      <dgm:prSet/>
      <dgm:spPr/>
      <dgm:t>
        <a:bodyPr/>
        <a:lstStyle/>
        <a:p>
          <a:endParaRPr lang="ru-RU"/>
        </a:p>
      </dgm:t>
    </dgm:pt>
    <dgm:pt modelId="{0176E0D3-AEA5-41FF-8E8A-1C0150B2EE86}" type="pres">
      <dgm:prSet presAssocID="{EA7061A9-F8B3-4FF6-B6D6-CF86D559BD17}" presName="linear" presStyleCnt="0">
        <dgm:presLayoutVars>
          <dgm:animLvl val="lvl"/>
          <dgm:resizeHandles val="exact"/>
        </dgm:presLayoutVars>
      </dgm:prSet>
      <dgm:spPr/>
    </dgm:pt>
    <dgm:pt modelId="{7F3B5D33-1F02-4CBF-88EC-55289B34E909}" type="pres">
      <dgm:prSet presAssocID="{C5E59B5B-385B-47D5-B987-EE4EF92FFAA9}" presName="parentText" presStyleLbl="node1" presStyleIdx="0" presStyleCnt="2" custScaleY="75174">
        <dgm:presLayoutVars>
          <dgm:chMax val="0"/>
          <dgm:bulletEnabled val="1"/>
        </dgm:presLayoutVars>
      </dgm:prSet>
      <dgm:spPr/>
    </dgm:pt>
    <dgm:pt modelId="{CA5D44FE-ABD6-415A-BF35-CFB34088554D}" type="pres">
      <dgm:prSet presAssocID="{986C3173-AB14-4BDF-B35C-758360F453B8}" presName="spacer" presStyleCnt="0"/>
      <dgm:spPr/>
    </dgm:pt>
    <dgm:pt modelId="{848A8420-2570-4365-991D-44EC81B89CE5}" type="pres">
      <dgm:prSet presAssocID="{A015C069-D616-44BC-98DB-BA0F7DD9061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2DF2810-677B-499C-9CA1-EC9509CC6E5A}" type="presOf" srcId="{A015C069-D616-44BC-98DB-BA0F7DD90618}" destId="{848A8420-2570-4365-991D-44EC81B89CE5}" srcOrd="0" destOrd="0" presId="urn:microsoft.com/office/officeart/2005/8/layout/vList2"/>
    <dgm:cxn modelId="{E4DB5665-9462-41C5-8145-9833A384896E}" srcId="{EA7061A9-F8B3-4FF6-B6D6-CF86D559BD17}" destId="{A015C069-D616-44BC-98DB-BA0F7DD90618}" srcOrd="1" destOrd="0" parTransId="{89DFDE5D-6DD3-478F-AA18-6B2E79E59338}" sibTransId="{5BCC46D2-27D7-45DF-8108-A80CEFE64DF9}"/>
    <dgm:cxn modelId="{7232E7D4-A32A-4C24-A17D-75869ACDBDE5}" srcId="{EA7061A9-F8B3-4FF6-B6D6-CF86D559BD17}" destId="{C5E59B5B-385B-47D5-B987-EE4EF92FFAA9}" srcOrd="0" destOrd="0" parTransId="{7B2254B8-D46B-4EEC-AA46-EDF9024D7897}" sibTransId="{986C3173-AB14-4BDF-B35C-758360F453B8}"/>
    <dgm:cxn modelId="{F4EC23EE-E07D-4EAC-A776-EF29F9A20B1D}" type="presOf" srcId="{C5E59B5B-385B-47D5-B987-EE4EF92FFAA9}" destId="{7F3B5D33-1F02-4CBF-88EC-55289B34E909}" srcOrd="0" destOrd="0" presId="urn:microsoft.com/office/officeart/2005/8/layout/vList2"/>
    <dgm:cxn modelId="{CF5575F2-83F2-485B-B324-4EDFFA3EE244}" type="presOf" srcId="{EA7061A9-F8B3-4FF6-B6D6-CF86D559BD17}" destId="{0176E0D3-AEA5-41FF-8E8A-1C0150B2EE86}" srcOrd="0" destOrd="0" presId="urn:microsoft.com/office/officeart/2005/8/layout/vList2"/>
    <dgm:cxn modelId="{CBD642B3-F1DF-4A95-B8FF-55204AB85D95}" type="presParOf" srcId="{0176E0D3-AEA5-41FF-8E8A-1C0150B2EE86}" destId="{7F3B5D33-1F02-4CBF-88EC-55289B34E909}" srcOrd="0" destOrd="0" presId="urn:microsoft.com/office/officeart/2005/8/layout/vList2"/>
    <dgm:cxn modelId="{7CCF5FEA-AC3E-48D9-8E0D-302F226C05E2}" type="presParOf" srcId="{0176E0D3-AEA5-41FF-8E8A-1C0150B2EE86}" destId="{CA5D44FE-ABD6-415A-BF35-CFB34088554D}" srcOrd="1" destOrd="0" presId="urn:microsoft.com/office/officeart/2005/8/layout/vList2"/>
    <dgm:cxn modelId="{920F0436-A866-4014-881A-10F5A7A81B02}" type="presParOf" srcId="{0176E0D3-AEA5-41FF-8E8A-1C0150B2EE86}" destId="{848A8420-2570-4365-991D-44EC81B89CE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B5D33-1F02-4CBF-88EC-55289B34E909}">
      <dsp:nvSpPr>
        <dsp:cNvPr id="0" name=""/>
        <dsp:cNvSpPr/>
      </dsp:nvSpPr>
      <dsp:spPr>
        <a:xfrm>
          <a:off x="0" y="82037"/>
          <a:ext cx="8928992" cy="239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Общий объем расходов районного бюджета за 2022 год исполнен в сумме 580 479,43 тыс. рублей, что больше объема расходов 2021 года на 11,99 % или на 62 156,12 тыс. рублей.</a:t>
          </a:r>
        </a:p>
      </dsp:txBody>
      <dsp:txXfrm>
        <a:off x="117121" y="199158"/>
        <a:ext cx="8694750" cy="2164994"/>
      </dsp:txXfrm>
    </dsp:sp>
    <dsp:sp modelId="{848A8420-2570-4365-991D-44EC81B89CE5}">
      <dsp:nvSpPr>
        <dsp:cNvPr id="0" name=""/>
        <dsp:cNvSpPr/>
      </dsp:nvSpPr>
      <dsp:spPr>
        <a:xfrm>
          <a:off x="0" y="2559033"/>
          <a:ext cx="8928992" cy="3191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45720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Исполнение районного бюджета за 2022 год осуществлялось в соответствии с параметрами, утвержденными решением Крутинского районного Совета от 17 декабря 2021 года № 128 «О районном бюджете на 2022 год и на плановый период 2023 и 2024 годов» с учетом внесенных в течение отчетного периода изменений.</a:t>
          </a:r>
        </a:p>
      </dsp:txBody>
      <dsp:txXfrm>
        <a:off x="155800" y="2714833"/>
        <a:ext cx="8617392" cy="28799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0.30952</cdr:x>
      <cdr:y>0.00894</cdr:y>
    </cdr:from>
    <cdr:to>
      <cdr:x>0.64962</cdr:x>
      <cdr:y>0.05289</cdr:y>
    </cdr:to>
    <cdr:sp macro="" textlink="">
      <cdr:nvSpPr>
        <cdr:cNvPr id="20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30250" y="61311"/>
          <a:ext cx="3109902" cy="3014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Доходы бюджета (тыс. руб</a:t>
          </a:r>
          <a:r>
            <a:rPr lang="ru-RU" sz="1575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.)</a:t>
          </a:r>
        </a:p>
      </cdr:txBody>
    </cdr:sp>
  </cdr:relSizeAnchor>
  <cdr:relSizeAnchor xmlns:cdr="http://schemas.openxmlformats.org/drawingml/2006/chartDrawing">
    <cdr:from>
      <cdr:x>0.30313</cdr:x>
      <cdr:y>0.12201</cdr:y>
    </cdr:from>
    <cdr:to>
      <cdr:x>0.4398</cdr:x>
      <cdr:y>0.19286</cdr:y>
    </cdr:to>
    <cdr:sp macro="" textlink="">
      <cdr:nvSpPr>
        <cdr:cNvPr id="165171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836712"/>
          <a:ext cx="1249718" cy="485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5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+ 18,57%</a:t>
          </a:r>
        </a:p>
        <a:p xmlns:a="http://schemas.openxmlformats.org/drawingml/2006/main">
          <a:pPr algn="l" rtl="0">
            <a:lnSpc>
              <a:spcPts val="13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( + 86 226,49) </a:t>
          </a:r>
        </a:p>
      </cdr:txBody>
    </cdr:sp>
  </cdr:relSizeAnchor>
  <cdr:relSizeAnchor xmlns:cdr="http://schemas.openxmlformats.org/drawingml/2006/chartDrawing">
    <cdr:from>
      <cdr:x>0.38984</cdr:x>
      <cdr:y>0.60408</cdr:y>
    </cdr:from>
    <cdr:to>
      <cdr:x>0.5</cdr:x>
      <cdr:y>0.66554</cdr:y>
    </cdr:to>
    <cdr:sp macro="" textlink="">
      <cdr:nvSpPr>
        <cdr:cNvPr id="58880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64697" y="4142781"/>
          <a:ext cx="1007303" cy="4214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3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+ 9,06% 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+ 7 308,03)</a:t>
          </a:r>
        </a:p>
      </cdr:txBody>
    </cdr:sp>
  </cdr:relSizeAnchor>
  <cdr:relSizeAnchor xmlns:cdr="http://schemas.openxmlformats.org/drawingml/2006/chartDrawing">
    <cdr:from>
      <cdr:x>0.39571</cdr:x>
      <cdr:y>0.31508</cdr:y>
    </cdr:from>
    <cdr:to>
      <cdr:x>0.49085</cdr:x>
      <cdr:y>0.36866</cdr:y>
    </cdr:to>
    <cdr:sp macro="" textlink="">
      <cdr:nvSpPr>
        <cdr:cNvPr id="205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07637" y="2321393"/>
          <a:ext cx="939623" cy="3611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5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5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0.80712</cdr:x>
      <cdr:y>0.1955</cdr:y>
    </cdr:from>
    <cdr:to>
      <cdr:x>0.92352</cdr:x>
      <cdr:y>0.25654</cdr:y>
    </cdr:to>
    <cdr:sp macro="" textlink="">
      <cdr:nvSpPr>
        <cdr:cNvPr id="588805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80312" y="1340768"/>
          <a:ext cx="1064352" cy="418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  + 20,64%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+ 78 007,18)</a:t>
          </a:r>
        </a:p>
      </cdr:txBody>
    </cdr:sp>
  </cdr:relSizeAnchor>
  <cdr:relSizeAnchor xmlns:cdr="http://schemas.openxmlformats.org/drawingml/2006/chartDrawing">
    <cdr:from>
      <cdr:x>0.66537</cdr:x>
      <cdr:y>0.6785</cdr:y>
    </cdr:from>
    <cdr:to>
      <cdr:x>0.75822</cdr:x>
      <cdr:y>0.73562</cdr:y>
    </cdr:to>
    <cdr:sp macro="" textlink="">
      <cdr:nvSpPr>
        <cdr:cNvPr id="588806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84168" y="4653136"/>
          <a:ext cx="849020" cy="3917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+ 15,89%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+ 911,28)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0.51417</cdr:x>
      <cdr:y>0.55154</cdr:y>
    </cdr:from>
    <cdr:to>
      <cdr:x>0.52775</cdr:x>
      <cdr:y>0.57147</cdr:y>
    </cdr:to>
    <cdr:sp macro="" textlink="">
      <cdr:nvSpPr>
        <cdr:cNvPr id="12492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50144" y="2818665"/>
          <a:ext cx="73566" cy="1761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8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0.26216</cdr:x>
      <cdr:y>0.01144</cdr:y>
    </cdr:from>
    <cdr:to>
      <cdr:x>0.62763</cdr:x>
      <cdr:y>0.05539</cdr:y>
    </cdr:to>
    <cdr:sp macro="" textlink="">
      <cdr:nvSpPr>
        <cdr:cNvPr id="20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80955" y="99711"/>
          <a:ext cx="3611673" cy="4100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5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Доходы бюджета (тыс. руб</a:t>
          </a:r>
          <a:r>
            <a:rPr lang="ru-RU" sz="15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.)</a:t>
          </a:r>
        </a:p>
      </cdr:txBody>
    </cdr:sp>
  </cdr:relSizeAnchor>
  <cdr:relSizeAnchor xmlns:cdr="http://schemas.openxmlformats.org/drawingml/2006/chartDrawing">
    <cdr:from>
      <cdr:x>0.37786</cdr:x>
      <cdr:y>0.22882</cdr:y>
    </cdr:from>
    <cdr:to>
      <cdr:x>0.46523</cdr:x>
      <cdr:y>0.2745</cdr:y>
    </cdr:to>
    <cdr:sp macro="" textlink="">
      <cdr:nvSpPr>
        <cdr:cNvPr id="165171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68187" y="2423664"/>
          <a:ext cx="1056269" cy="4838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10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    </a:t>
          </a: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+13,38%</a:t>
          </a:r>
        </a:p>
        <a:p xmlns:a="http://schemas.openxmlformats.org/drawingml/2006/main">
          <a:pPr algn="l" rtl="0">
            <a:lnSpc>
              <a:spcPts val="1300"/>
            </a:lnSpc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( +68 951,82) </a:t>
          </a:r>
        </a:p>
      </cdr:txBody>
    </cdr:sp>
  </cdr:relSizeAnchor>
  <cdr:relSizeAnchor xmlns:cdr="http://schemas.openxmlformats.org/drawingml/2006/chartDrawing">
    <cdr:from>
      <cdr:x>0.37254</cdr:x>
      <cdr:y>0.35033</cdr:y>
    </cdr:from>
    <cdr:to>
      <cdr:x>0.52095</cdr:x>
      <cdr:y>0.46785</cdr:y>
    </cdr:to>
    <cdr:sp macro="" textlink="">
      <cdr:nvSpPr>
        <cdr:cNvPr id="58880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03862" y="3710625"/>
          <a:ext cx="1794218" cy="12447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0.4969</cdr:x>
      <cdr:y>0.61623</cdr:y>
    </cdr:from>
    <cdr:to>
      <cdr:x>0.59261</cdr:x>
      <cdr:y>0.65783</cdr:y>
    </cdr:to>
    <cdr:sp macro="" textlink="">
      <cdr:nvSpPr>
        <cdr:cNvPr id="205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04832" y="6430556"/>
          <a:ext cx="1156607" cy="4341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r>
            <a:rPr lang="ru-RU" sz="1200" b="1">
              <a:latin typeface="Arial" panose="020B0604020202020204" pitchFamily="34" charset="0"/>
              <a:cs typeface="Arial" panose="020B0604020202020204" pitchFamily="34" charset="0"/>
            </a:rPr>
            <a:t>   +19,57%                          (+</a:t>
          </a:r>
          <a:r>
            <a:rPr lang="ru-RU" sz="1100" b="1">
              <a:latin typeface="Arial" panose="020B0604020202020204" pitchFamily="34" charset="0"/>
              <a:cs typeface="Arial" panose="020B0604020202020204" pitchFamily="34" charset="0"/>
            </a:rPr>
            <a:t>19 580</a:t>
          </a:r>
          <a:r>
            <a:rPr lang="ru-RU" sz="1200" b="1">
              <a:latin typeface="Arial" panose="020B0604020202020204" pitchFamily="34" charset="0"/>
              <a:cs typeface="Arial" panose="020B0604020202020204" pitchFamily="34" charset="0"/>
            </a:rPr>
            <a:t>,99)</a:t>
          </a:r>
        </a:p>
      </cdr:txBody>
    </cdr:sp>
  </cdr:relSizeAnchor>
  <cdr:relSizeAnchor xmlns:cdr="http://schemas.openxmlformats.org/drawingml/2006/chartDrawing">
    <cdr:from>
      <cdr:x>0.74913</cdr:x>
      <cdr:y>0.2338</cdr:y>
    </cdr:from>
    <cdr:to>
      <cdr:x>0.85385</cdr:x>
      <cdr:y>0.28726</cdr:y>
    </cdr:to>
    <cdr:sp macro="" textlink="">
      <cdr:nvSpPr>
        <cdr:cNvPr id="588805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52833" y="2439761"/>
          <a:ext cx="1265464" cy="5578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   + 11,89%</a:t>
          </a:r>
        </a:p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+ 49 370,82)</a:t>
          </a:r>
        </a:p>
      </cdr:txBody>
    </cdr:sp>
  </cdr:relSizeAnchor>
  <cdr:relSizeAnchor xmlns:cdr="http://schemas.openxmlformats.org/drawingml/2006/chartDrawing">
    <cdr:from>
      <cdr:x>0.58885</cdr:x>
      <cdr:y>0.22055</cdr:y>
    </cdr:from>
    <cdr:to>
      <cdr:x>0.67697</cdr:x>
      <cdr:y>0.26551</cdr:y>
    </cdr:to>
    <cdr:sp macro="" textlink="">
      <cdr:nvSpPr>
        <cdr:cNvPr id="588806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18910" y="2336012"/>
          <a:ext cx="1065446" cy="4762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0.18948</cdr:x>
      <cdr:y>0.87028</cdr:y>
    </cdr:from>
    <cdr:to>
      <cdr:x>0.29781</cdr:x>
      <cdr:y>0.93147</cdr:y>
    </cdr:to>
    <cdr:sp macro="" textlink="">
      <cdr:nvSpPr>
        <cdr:cNvPr id="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90763" y="9217819"/>
          <a:ext cx="1309687" cy="6481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36576" tIns="32004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20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     всего</a:t>
          </a:r>
        </a:p>
        <a:p xmlns:a="http://schemas.openxmlformats.org/drawingml/2006/main">
          <a:pPr algn="ctr" rtl="0">
            <a:lnSpc>
              <a:spcPts val="1300"/>
            </a:lnSpc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</a:t>
          </a:r>
        </a:p>
      </cdr:txBody>
    </cdr:sp>
  </cdr:relSizeAnchor>
  <cdr:relSizeAnchor xmlns:cdr="http://schemas.openxmlformats.org/drawingml/2006/chartDrawing">
    <cdr:from>
      <cdr:x>0.44061</cdr:x>
      <cdr:y>0.86893</cdr:y>
    </cdr:from>
    <cdr:to>
      <cdr:x>0.61296</cdr:x>
      <cdr:y>0.92536</cdr:y>
    </cdr:to>
    <cdr:sp macro="" textlink="">
      <cdr:nvSpPr>
        <cdr:cNvPr id="9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26856" y="9203531"/>
          <a:ext cx="2083593" cy="5976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36576" tIns="32004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20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Налоговые и  неналоговые </a:t>
          </a:r>
        </a:p>
      </cdr:txBody>
    </cdr:sp>
  </cdr:relSizeAnchor>
  <cdr:relSizeAnchor xmlns:cdr="http://schemas.openxmlformats.org/drawingml/2006/chartDrawing">
    <cdr:from>
      <cdr:x>0.72917</cdr:x>
      <cdr:y>0.87567</cdr:y>
    </cdr:from>
    <cdr:to>
      <cdr:x>0.91137</cdr:x>
      <cdr:y>0.9411</cdr:y>
    </cdr:to>
    <cdr:sp macro="" textlink="">
      <cdr:nvSpPr>
        <cdr:cNvPr id="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15387" y="9274968"/>
          <a:ext cx="2202657" cy="6929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36576" tIns="32004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20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</a:p>
        <a:p xmlns:a="http://schemas.openxmlformats.org/drawingml/2006/main">
          <a:pPr algn="l" rtl="0">
            <a:lnSpc>
              <a:spcPts val="1300"/>
            </a:lnSpc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0.38084</cdr:x>
      <cdr:y>0.03518</cdr:y>
    </cdr:from>
    <cdr:to>
      <cdr:x>0.7001</cdr:x>
      <cdr:y>0.08659</cdr:y>
    </cdr:to>
    <cdr:sp macro="" textlink="">
      <cdr:nvSpPr>
        <cdr:cNvPr id="5898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25490" y="206388"/>
          <a:ext cx="3122985" cy="301643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5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Налоговые доходы  (тыс.руб.)</a:t>
          </a:r>
        </a:p>
      </cdr:txBody>
    </cdr:sp>
  </cdr:relSizeAnchor>
  <cdr:relSizeAnchor xmlns:cdr="http://schemas.openxmlformats.org/drawingml/2006/chartDrawing">
    <cdr:from>
      <cdr:x>0.27848</cdr:x>
      <cdr:y>0.06816</cdr:y>
    </cdr:from>
    <cdr:to>
      <cdr:x>0.39143</cdr:x>
      <cdr:y>0.12924</cdr:y>
    </cdr:to>
    <cdr:sp macro="" textlink="">
      <cdr:nvSpPr>
        <cdr:cNvPr id="5898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24150" y="399922"/>
          <a:ext cx="1104900" cy="358381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+21,32%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(+17 036,60)</a:t>
          </a: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0.58681</cdr:x>
      <cdr:y>0.64773</cdr:y>
    </cdr:from>
    <cdr:to>
      <cdr:x>0.67033</cdr:x>
      <cdr:y>0.70455</cdr:y>
    </cdr:to>
    <cdr:sp macro="" textlink="">
      <cdr:nvSpPr>
        <cdr:cNvPr id="165273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5791" y="4104456"/>
          <a:ext cx="763707" cy="360040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-102,50%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-1 046,98)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0.65934</cdr:x>
      <cdr:y>0.08998</cdr:y>
    </cdr:from>
    <cdr:to>
      <cdr:x>0.73603</cdr:x>
      <cdr:y>0.1266</cdr:y>
    </cdr:to>
    <cdr:sp macro="" textlink="">
      <cdr:nvSpPr>
        <cdr:cNvPr id="512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76566" y="616030"/>
          <a:ext cx="641785" cy="1739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0.88559</cdr:x>
      <cdr:y>0.61364</cdr:y>
    </cdr:from>
    <cdr:to>
      <cdr:x>0.95911</cdr:x>
      <cdr:y>0.69318</cdr:y>
    </cdr:to>
    <cdr:sp macro="" textlink="">
      <cdr:nvSpPr>
        <cdr:cNvPr id="165274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97835" y="3888433"/>
          <a:ext cx="672267" cy="5040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+15,58% ( + 298,67)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0.68639</cdr:x>
      <cdr:y>0.63636</cdr:y>
    </cdr:from>
    <cdr:to>
      <cdr:x>0.7638</cdr:x>
      <cdr:y>0.70455</cdr:y>
    </cdr:to>
    <cdr:sp macro="" textlink="">
      <cdr:nvSpPr>
        <cdr:cNvPr id="165274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76350" y="4032449"/>
          <a:ext cx="707837" cy="4320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+59,84%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+686,63)</a:t>
          </a:r>
        </a:p>
      </cdr:txBody>
    </cdr:sp>
  </cdr:relSizeAnchor>
  <cdr:relSizeAnchor xmlns:cdr="http://schemas.openxmlformats.org/drawingml/2006/chartDrawing">
    <cdr:from>
      <cdr:x>0.68878</cdr:x>
      <cdr:y>0.0086</cdr:y>
    </cdr:from>
    <cdr:to>
      <cdr:x>0.72217</cdr:x>
      <cdr:y>0.03614</cdr:y>
    </cdr:to>
    <cdr:sp macro="" textlink="">
      <cdr:nvSpPr>
        <cdr:cNvPr id="512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22885" y="50800"/>
          <a:ext cx="280216" cy="2692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75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0.19288</cdr:x>
      <cdr:y>0.06028</cdr:y>
    </cdr:from>
    <cdr:to>
      <cdr:x>0.28724</cdr:x>
      <cdr:y>0.14123</cdr:y>
    </cdr:to>
    <cdr:sp macro="" textlink="">
      <cdr:nvSpPr>
        <cdr:cNvPr id="1652745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3688" y="381977"/>
          <a:ext cx="862835" cy="5129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+ 22,30%        (+20 904,58)</a:t>
          </a: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0.46094</cdr:x>
      <cdr:y>0.56093</cdr:y>
    </cdr:from>
    <cdr:to>
      <cdr:x>0.47381</cdr:x>
      <cdr:y>0.62681</cdr:y>
    </cdr:to>
    <cdr:sp macro="" textlink="">
      <cdr:nvSpPr>
        <cdr:cNvPr id="5131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13349" y="2853107"/>
          <a:ext cx="106211" cy="3113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0.08471</cdr:x>
      <cdr:y>0.87702</cdr:y>
    </cdr:from>
    <cdr:to>
      <cdr:x>0.17819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828674" y="5162550"/>
          <a:ext cx="914400" cy="723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0.11392</cdr:x>
      <cdr:y>0.87987</cdr:y>
    </cdr:from>
    <cdr:to>
      <cdr:x>0.20156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1114424" y="5162550"/>
          <a:ext cx="857250" cy="704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Налоговые </a:t>
          </a:r>
        </a:p>
        <a:p xmlns:a="http://schemas.openxmlformats.org/drawingml/2006/main">
          <a:pPr algn="ctr"/>
          <a:r>
            <a:rPr lang="ru-RU" sz="1200" b="1"/>
            <a:t>доходы, </a:t>
          </a:r>
        </a:p>
        <a:p xmlns:a="http://schemas.openxmlformats.org/drawingml/2006/main">
          <a:pPr algn="ctr"/>
          <a:r>
            <a:rPr lang="ru-RU" sz="1200" b="1"/>
            <a:t>всего</a:t>
          </a:r>
        </a:p>
      </cdr:txBody>
    </cdr:sp>
  </cdr:relSizeAnchor>
  <cdr:relSizeAnchor xmlns:cdr="http://schemas.openxmlformats.org/drawingml/2006/chartDrawing">
    <cdr:from>
      <cdr:x>0.27166</cdr:x>
      <cdr:y>0.84416</cdr:y>
    </cdr:from>
    <cdr:to>
      <cdr:x>0.36514</cdr:x>
      <cdr:y>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657474" y="5381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0.2444</cdr:x>
      <cdr:y>0.88961</cdr:y>
    </cdr:from>
    <cdr:to>
      <cdr:x>0.3038</cdr:x>
      <cdr:y>0.99026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2390790" y="5219718"/>
          <a:ext cx="581062" cy="5905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/>
            <a:t>НДФЛ</a:t>
          </a:r>
        </a:p>
      </cdr:txBody>
    </cdr:sp>
  </cdr:relSizeAnchor>
  <cdr:relSizeAnchor xmlns:cdr="http://schemas.openxmlformats.org/drawingml/2006/chartDrawing">
    <cdr:from>
      <cdr:x>0.33787</cdr:x>
      <cdr:y>0.88312</cdr:y>
    </cdr:from>
    <cdr:to>
      <cdr:x>0.41869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3305149" y="5210193"/>
          <a:ext cx="790596" cy="6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Налоги на</a:t>
          </a:r>
        </a:p>
        <a:p xmlns:a="http://schemas.openxmlformats.org/drawingml/2006/main">
          <a:pPr algn="ctr"/>
          <a:r>
            <a:rPr lang="ru-RU" sz="1200" b="1"/>
            <a:t>товары</a:t>
          </a:r>
        </a:p>
        <a:p xmlns:a="http://schemas.openxmlformats.org/drawingml/2006/main">
          <a:pPr algn="ctr"/>
          <a:r>
            <a:rPr lang="ru-RU" sz="1200" b="1"/>
            <a:t>(акцизы)</a:t>
          </a:r>
        </a:p>
      </cdr:txBody>
    </cdr:sp>
  </cdr:relSizeAnchor>
  <cdr:relSizeAnchor xmlns:cdr="http://schemas.openxmlformats.org/drawingml/2006/chartDrawing">
    <cdr:from>
      <cdr:x>0.54917</cdr:x>
      <cdr:y>0.89773</cdr:y>
    </cdr:from>
    <cdr:to>
      <cdr:x>0.61441</cdr:x>
      <cdr:y>0.97565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372058" y="5267342"/>
          <a:ext cx="638189" cy="457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ЕНВД</a:t>
          </a:r>
        </a:p>
      </cdr:txBody>
    </cdr:sp>
  </cdr:relSizeAnchor>
  <cdr:relSizeAnchor xmlns:cdr="http://schemas.openxmlformats.org/drawingml/2006/chartDrawing">
    <cdr:from>
      <cdr:x>0.3744</cdr:x>
      <cdr:y>0.59091</cdr:y>
    </cdr:from>
    <cdr:to>
      <cdr:x>0.44646</cdr:x>
      <cdr:y>0.67045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423514" y="3744417"/>
          <a:ext cx="658916" cy="504056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+ 16,86% </a:t>
          </a:r>
        </a:p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( +983,30)</a:t>
          </a:r>
        </a:p>
      </cdr:txBody>
    </cdr:sp>
  </cdr:relSizeAnchor>
  <cdr:relSizeAnchor xmlns:cdr="http://schemas.openxmlformats.org/drawingml/2006/chartDrawing">
    <cdr:from>
      <cdr:x>0.65725</cdr:x>
      <cdr:y>0.88636</cdr:y>
    </cdr:from>
    <cdr:to>
      <cdr:x>0.72931</cdr:x>
      <cdr:y>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6429295" y="5248254"/>
          <a:ext cx="704904" cy="666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Единый</a:t>
          </a:r>
        </a:p>
        <a:p xmlns:a="http://schemas.openxmlformats.org/drawingml/2006/main">
          <a:pPr algn="ctr"/>
          <a:r>
            <a:rPr lang="ru-RU" sz="1200" b="1"/>
            <a:t>сельхоз-</a:t>
          </a:r>
        </a:p>
        <a:p xmlns:a="http://schemas.openxmlformats.org/drawingml/2006/main">
          <a:pPr algn="ctr"/>
          <a:r>
            <a:rPr lang="ru-RU" sz="1200" b="1"/>
            <a:t>налог</a:t>
          </a:r>
        </a:p>
      </cdr:txBody>
    </cdr:sp>
  </cdr:relSizeAnchor>
  <cdr:relSizeAnchor xmlns:cdr="http://schemas.openxmlformats.org/drawingml/2006/chartDrawing">
    <cdr:from>
      <cdr:x>0.75851</cdr:x>
      <cdr:y>0.89934</cdr:y>
    </cdr:from>
    <cdr:to>
      <cdr:x>0.84128</cdr:x>
      <cdr:y>0.97889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7419908" y="5276807"/>
          <a:ext cx="809670" cy="466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Патентная</a:t>
          </a:r>
        </a:p>
        <a:p xmlns:a="http://schemas.openxmlformats.org/drawingml/2006/main">
          <a:pPr algn="ctr"/>
          <a:r>
            <a:rPr lang="ru-RU" sz="1200" b="1"/>
            <a:t>система</a:t>
          </a:r>
        </a:p>
      </cdr:txBody>
    </cdr:sp>
  </cdr:relSizeAnchor>
  <cdr:relSizeAnchor xmlns:cdr="http://schemas.openxmlformats.org/drawingml/2006/chartDrawing">
    <cdr:from>
      <cdr:x>0.79696</cdr:x>
      <cdr:y>0.63636</cdr:y>
    </cdr:from>
    <cdr:to>
      <cdr:x>0.86415</cdr:x>
      <cdr:y>0.70455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7287402" y="4032449"/>
          <a:ext cx="614386" cy="432048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+ 38,63%</a:t>
          </a:r>
        </a:p>
        <a:p xmlns:a="http://schemas.openxmlformats.org/drawingml/2006/main">
          <a:pPr algn="ctr"/>
          <a:r>
            <a:rPr lang="ru-RU" sz="1000" b="1" dirty="0">
              <a:latin typeface="Arial" pitchFamily="34" charset="0"/>
              <a:cs typeface="Arial" pitchFamily="34" charset="0"/>
            </a:rPr>
            <a:t>( + 566,22)</a:t>
          </a:r>
        </a:p>
      </cdr:txBody>
    </cdr:sp>
  </cdr:relSizeAnchor>
  <cdr:relSizeAnchor xmlns:cdr="http://schemas.openxmlformats.org/drawingml/2006/chartDrawing">
    <cdr:from>
      <cdr:x>0.86465</cdr:x>
      <cdr:y>0.89611</cdr:y>
    </cdr:from>
    <cdr:to>
      <cdr:x>0.93281</cdr:x>
      <cdr:y>0.98702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8458170" y="5257818"/>
          <a:ext cx="666753" cy="5334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Госпош</a:t>
          </a:r>
        </a:p>
        <a:p xmlns:a="http://schemas.openxmlformats.org/drawingml/2006/main">
          <a:pPr algn="ctr"/>
          <a:r>
            <a:rPr lang="ru-RU" sz="1200" b="1"/>
            <a:t>лина</a:t>
          </a:r>
        </a:p>
      </cdr:txBody>
    </cdr:sp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6" name="chart">
          <a:extLst xmlns:a="http://schemas.openxmlformats.org/drawingml/2006/main">
            <a:ext uri="{FF2B5EF4-FFF2-40B4-BE49-F238E27FC236}">
              <a16:creationId xmlns:a16="http://schemas.microsoft.com/office/drawing/2014/main" id="{89ED6674-DEB3-431B-B15A-486CA3D9044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0.0086</cdr:y>
    </cdr:from>
    <cdr:to>
      <cdr:x>0.00249</cdr:x>
      <cdr:y>0.00883</cdr:y>
    </cdr:to>
    <cdr:pic>
      <cdr:nvPicPr>
        <cdr:cNvPr id="27" name="chart">
          <a:extLst xmlns:a="http://schemas.openxmlformats.org/drawingml/2006/main">
            <a:ext uri="{FF2B5EF4-FFF2-40B4-BE49-F238E27FC236}">
              <a16:creationId xmlns:a16="http://schemas.microsoft.com/office/drawing/2014/main" id="{FAF5BA1C-005E-4472-B904-056D1E8C357D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0.44498</cdr:x>
      <cdr:y>0.90097</cdr:y>
    </cdr:from>
    <cdr:to>
      <cdr:x>0.51022</cdr:x>
      <cdr:y>0.97889</cdr:y>
    </cdr:to>
    <cdr:sp macro="" textlink="">
      <cdr:nvSpPr>
        <cdr:cNvPr id="30" name="TextBox 29"/>
        <cdr:cNvSpPr txBox="1"/>
      </cdr:nvSpPr>
      <cdr:spPr>
        <a:xfrm xmlns:a="http://schemas.openxmlformats.org/drawingml/2006/main">
          <a:off x="4352918" y="5286370"/>
          <a:ext cx="638189" cy="457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/>
            <a:t>УСНО</a:t>
          </a:r>
        </a:p>
      </cdr:txBody>
    </cdr:sp>
  </cdr:relSizeAnchor>
  <cdr:relSizeAnchor xmlns:cdr="http://schemas.openxmlformats.org/drawingml/2006/chartDrawing">
    <cdr:from>
      <cdr:x>0.47911</cdr:x>
      <cdr:y>0.63636</cdr:y>
    </cdr:from>
    <cdr:to>
      <cdr:x>0.56345</cdr:x>
      <cdr:y>0.69318</cdr:y>
    </cdr:to>
    <cdr:sp macro="" textlink="">
      <cdr:nvSpPr>
        <cdr:cNvPr id="3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80982" y="4032449"/>
          <a:ext cx="771205" cy="360040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+97,44%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+2 380,68)</a:t>
          </a: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75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0.32327</cdr:x>
      <cdr:y>0.01207</cdr:y>
    </cdr:from>
    <cdr:to>
      <cdr:x>0.73757</cdr:x>
      <cdr:y>0.05826</cdr:y>
    </cdr:to>
    <cdr:sp macro="" textlink="">
      <cdr:nvSpPr>
        <cdr:cNvPr id="59084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99517" y="95189"/>
          <a:ext cx="4613117" cy="3642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0.32763</cdr:x>
      <cdr:y>0.43357</cdr:y>
    </cdr:from>
    <cdr:to>
      <cdr:x>0.40202</cdr:x>
      <cdr:y>0.47585</cdr:y>
    </cdr:to>
    <cdr:sp macro="" textlink="">
      <cdr:nvSpPr>
        <cdr:cNvPr id="165376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48070" y="3419475"/>
          <a:ext cx="828312" cy="333375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+ 9,79%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+151,81 )</a:t>
          </a:r>
        </a:p>
        <a:p xmlns:a="http://schemas.openxmlformats.org/drawingml/2006/main">
          <a:pPr algn="l" rtl="0">
            <a:defRPr sz="1000"/>
          </a:pPr>
          <a:endParaRPr lang="ru-RU" sz="10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0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0.589</cdr:x>
      <cdr:y>0.49034</cdr:y>
    </cdr:from>
    <cdr:to>
      <cdr:x>0.65987</cdr:x>
      <cdr:y>0.53865</cdr:y>
    </cdr:to>
    <cdr:sp macro="" textlink="">
      <cdr:nvSpPr>
        <cdr:cNvPr id="165376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58353" y="3867150"/>
          <a:ext cx="789118" cy="380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-50,35 % </a:t>
          </a:r>
        </a:p>
        <a:p xmlns:a="http://schemas.openxmlformats.org/drawingml/2006/main">
          <a:pPr algn="ctr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-1 022,13 )</a:t>
          </a:r>
          <a:r>
            <a:rPr lang="ru-RU" sz="100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ctr" rtl="0">
            <a:defRPr sz="1000"/>
          </a:pPr>
          <a:endParaRPr lang="ru-RU" sz="100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0.1718</cdr:x>
      <cdr:y>0.13512</cdr:y>
    </cdr:from>
    <cdr:to>
      <cdr:x>0.25235</cdr:x>
      <cdr:y>0.17875</cdr:y>
    </cdr:to>
    <cdr:sp macro="" textlink="">
      <cdr:nvSpPr>
        <cdr:cNvPr id="165376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12990" y="1065641"/>
          <a:ext cx="896902" cy="3440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-20,90% </a:t>
          </a:r>
        </a:p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-1 323,58 )</a:t>
          </a:r>
          <a:endParaRPr lang="ru-RU" sz="11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0.42173</cdr:x>
      <cdr:y>0.62077</cdr:y>
    </cdr:from>
    <cdr:to>
      <cdr:x>0.48417</cdr:x>
      <cdr:y>0.6715</cdr:y>
    </cdr:to>
    <cdr:sp macro="" textlink="">
      <cdr:nvSpPr>
        <cdr:cNvPr id="59085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95824" y="4895827"/>
          <a:ext cx="695325" cy="4000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- 84,23%</a:t>
          </a:r>
        </a:p>
        <a:p xmlns:a="http://schemas.openxmlformats.org/drawingml/2006/main">
          <a:pPr algn="l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- 30,81 )</a:t>
          </a:r>
        </a:p>
      </cdr:txBody>
    </cdr:sp>
  </cdr:relSizeAnchor>
  <cdr:relSizeAnchor xmlns:cdr="http://schemas.openxmlformats.org/drawingml/2006/chartDrawing">
    <cdr:from>
      <cdr:x>0.858</cdr:x>
      <cdr:y>0.48913</cdr:y>
    </cdr:from>
    <cdr:to>
      <cdr:x>0.92985</cdr:x>
      <cdr:y>0.53382</cdr:y>
    </cdr:to>
    <cdr:sp macro="" textlink="">
      <cdr:nvSpPr>
        <cdr:cNvPr id="165376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53575" y="3857624"/>
          <a:ext cx="800100" cy="3524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-37,91%</a:t>
          </a:r>
        </a:p>
        <a:p xmlns:a="http://schemas.openxmlformats.org/drawingml/2006/main">
          <a:pPr algn="l" rtl="0">
            <a:defRPr sz="1000"/>
          </a:pPr>
          <a:r>
            <a:rPr lang="ru-RU" sz="102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-791,21)</a:t>
          </a:r>
        </a:p>
        <a:p xmlns:a="http://schemas.openxmlformats.org/drawingml/2006/main">
          <a:pPr algn="l" rtl="0">
            <a:defRPr sz="1000"/>
          </a:pPr>
          <a:endParaRPr lang="ru-RU" sz="1025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0.85553</cdr:x>
      <cdr:y>0.12162</cdr:y>
    </cdr:from>
    <cdr:to>
      <cdr:x>0.95364</cdr:x>
      <cdr:y>0.19547</cdr:y>
    </cdr:to>
    <cdr:sp macro="" textlink="">
      <cdr:nvSpPr>
        <cdr:cNvPr id="165376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72892" y="963514"/>
          <a:ext cx="1040101" cy="5831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0.70231</cdr:x>
      <cdr:y>0.51208</cdr:y>
    </cdr:from>
    <cdr:to>
      <cdr:x>0.76476</cdr:x>
      <cdr:y>0.56401</cdr:y>
    </cdr:to>
    <cdr:sp macro="" textlink="">
      <cdr:nvSpPr>
        <cdr:cNvPr id="1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820025" y="4038600"/>
          <a:ext cx="695324" cy="409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1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+58,29%</a:t>
          </a:r>
        </a:p>
        <a:p xmlns:a="http://schemas.openxmlformats.org/drawingml/2006/main">
          <a:pPr algn="l" rtl="0">
            <a:lnSpc>
              <a:spcPts val="1000"/>
            </a:lnSpc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+367,76 )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0.42344</cdr:x>
      <cdr:y>0.28028</cdr:y>
    </cdr:from>
    <cdr:to>
      <cdr:x>0.65956</cdr:x>
      <cdr:y>0.17376</cdr:y>
    </cdr:to>
    <cdr:sp macro="" textlink="">
      <cdr:nvSpPr>
        <cdr:cNvPr id="1024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04652" y="1733110"/>
          <a:ext cx="252879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Безвозмездные поступления (тыс. руб.)</a:t>
          </a:r>
        </a:p>
      </cdr:txBody>
    </cdr:sp>
  </cdr:relSizeAnchor>
  <cdr:relSizeAnchor xmlns:cdr="http://schemas.openxmlformats.org/drawingml/2006/chartDrawing">
    <cdr:from>
      <cdr:x>0.72433</cdr:x>
      <cdr:y>0.04181</cdr:y>
    </cdr:from>
    <cdr:to>
      <cdr:x>0.7942</cdr:x>
      <cdr:y>0.03714</cdr:y>
    </cdr:to>
    <cdr:sp macro="" textlink="">
      <cdr:nvSpPr>
        <cdr:cNvPr id="1024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7492" y="1124868"/>
          <a:ext cx="72024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0.23067</cdr:x>
      <cdr:y>0.18605</cdr:y>
    </cdr:from>
    <cdr:to>
      <cdr:x>0.25173</cdr:x>
      <cdr:y>0.18261</cdr:y>
    </cdr:to>
    <cdr:sp macro="" textlink="">
      <cdr:nvSpPr>
        <cdr:cNvPr id="1024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1307" y="1179758"/>
          <a:ext cx="22772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( 36,6 % )</a:t>
          </a:r>
          <a:r>
            <a:rPr lang="ru-RU" sz="16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0.26018</cdr:x>
      <cdr:y>0.07122</cdr:y>
    </cdr:from>
    <cdr:to>
      <cdr:x>0.27627</cdr:x>
      <cdr:y>0.05491</cdr:y>
    </cdr:to>
    <cdr:sp macro="" textlink="">
      <cdr:nvSpPr>
        <cdr:cNvPr id="1024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25230" y="381625"/>
          <a:ext cx="18006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0.31095</cdr:x>
      <cdr:y>0.17375</cdr:y>
    </cdr:from>
    <cdr:to>
      <cdr:x>0.33028</cdr:x>
      <cdr:y>0.16857</cdr:y>
    </cdr:to>
    <cdr:sp macro="" textlink="">
      <cdr:nvSpPr>
        <cdr:cNvPr id="1024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91891" y="1078878"/>
          <a:ext cx="20918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-15,4% )</a:t>
          </a:r>
        </a:p>
      </cdr:txBody>
    </cdr:sp>
  </cdr:relSizeAnchor>
  <cdr:relSizeAnchor xmlns:cdr="http://schemas.openxmlformats.org/drawingml/2006/chartDrawing">
    <cdr:from>
      <cdr:x>0.21841</cdr:x>
      <cdr:y>0.67233</cdr:y>
    </cdr:from>
    <cdr:to>
      <cdr:x>0.28885</cdr:x>
      <cdr:y>0.70022</cdr:y>
    </cdr:to>
    <cdr:sp macro="" textlink="">
      <cdr:nvSpPr>
        <cdr:cNvPr id="1024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85331" y="6527800"/>
          <a:ext cx="801551" cy="270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+29,80%</a:t>
          </a:r>
        </a:p>
      </cdr:txBody>
    </cdr:sp>
  </cdr:relSizeAnchor>
  <cdr:relSizeAnchor xmlns:cdr="http://schemas.openxmlformats.org/drawingml/2006/chartDrawing">
    <cdr:from>
      <cdr:x>0.70144</cdr:x>
      <cdr:y>0.40084</cdr:y>
    </cdr:from>
    <cdr:to>
      <cdr:x>0.77329</cdr:x>
      <cdr:y>0.4225</cdr:y>
    </cdr:to>
    <cdr:sp macro="" textlink="">
      <cdr:nvSpPr>
        <cdr:cNvPr id="1024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488892" y="2443716"/>
          <a:ext cx="765257" cy="1275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0.35185</cdr:x>
      <cdr:y>0.47566</cdr:y>
    </cdr:from>
    <cdr:to>
      <cdr:x>0.40794</cdr:x>
      <cdr:y>0.54012</cdr:y>
    </cdr:to>
    <cdr:sp macro="" textlink="">
      <cdr:nvSpPr>
        <cdr:cNvPr id="591880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19650" y="2967566"/>
          <a:ext cx="592966" cy="402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+ 15,28%</a:t>
          </a:r>
        </a:p>
      </cdr:txBody>
    </cdr:sp>
  </cdr:relSizeAnchor>
  <cdr:relSizeAnchor xmlns:cdr="http://schemas.openxmlformats.org/drawingml/2006/chartDrawing">
    <cdr:from>
      <cdr:x>0.51797</cdr:x>
      <cdr:y>0.69066</cdr:y>
    </cdr:from>
    <cdr:to>
      <cdr:x>0.58014</cdr:x>
      <cdr:y>0.71758</cdr:y>
    </cdr:to>
    <cdr:sp macro="" textlink="">
      <cdr:nvSpPr>
        <cdr:cNvPr id="10250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94096" y="6705678"/>
          <a:ext cx="707445" cy="2613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-1,72 %</a:t>
          </a:r>
        </a:p>
      </cdr:txBody>
    </cdr:sp>
  </cdr:relSizeAnchor>
  <cdr:relSizeAnchor xmlns:cdr="http://schemas.openxmlformats.org/drawingml/2006/chartDrawing">
    <cdr:from>
      <cdr:x>0.91741</cdr:x>
      <cdr:y>0.78918</cdr:y>
    </cdr:from>
    <cdr:to>
      <cdr:x>0.98214</cdr:x>
      <cdr:y>0.82668</cdr:y>
    </cdr:to>
    <cdr:sp macro="" textlink="">
      <cdr:nvSpPr>
        <cdr:cNvPr id="1654794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439400" y="7662267"/>
          <a:ext cx="736599" cy="3641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+8,11 %</a:t>
          </a:r>
        </a:p>
      </cdr:txBody>
    </cdr:sp>
  </cdr:relSizeAnchor>
  <cdr:relSizeAnchor xmlns:cdr="http://schemas.openxmlformats.org/drawingml/2006/chartDrawing">
    <cdr:from>
      <cdr:x>0.6183</cdr:x>
      <cdr:y>0.81753</cdr:y>
    </cdr:from>
    <cdr:to>
      <cdr:x>0.70313</cdr:x>
      <cdr:y>0.845</cdr:y>
    </cdr:to>
    <cdr:sp macro="" textlink="">
      <cdr:nvSpPr>
        <cdr:cNvPr id="1654795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35800" y="7937500"/>
          <a:ext cx="965200" cy="2667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- 33,48 %</a:t>
          </a:r>
        </a:p>
      </cdr:txBody>
    </cdr:sp>
  </cdr:relSizeAnchor>
  <cdr:relSizeAnchor xmlns:cdr="http://schemas.openxmlformats.org/drawingml/2006/chartDrawing">
    <cdr:from>
      <cdr:x>0.16518</cdr:x>
      <cdr:y>0.0895</cdr:y>
    </cdr:from>
    <cdr:to>
      <cdr:x>0.28013</cdr:x>
      <cdr:y>0.12361</cdr:y>
    </cdr:to>
    <cdr:sp macro="" textlink="">
      <cdr:nvSpPr>
        <cdr:cNvPr id="591884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flipV="1">
          <a:off x="1879601" y="796732"/>
          <a:ext cx="1308100" cy="333568"/>
        </a:xfrm>
        <a:prstGeom xmlns:a="http://schemas.openxmlformats.org/drawingml/2006/main" prst="rect">
          <a:avLst/>
        </a:prstGeom>
        <a:solidFill xmlns:a="http://schemas.openxmlformats.org/drawingml/2006/main">
          <a:srgbClr val="CC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+11,89%</a:t>
          </a:r>
        </a:p>
      </cdr:txBody>
    </cdr:sp>
  </cdr:relSizeAnchor>
  <cdr:relSizeAnchor xmlns:cdr="http://schemas.openxmlformats.org/drawingml/2006/chartDrawing">
    <cdr:from>
      <cdr:x>0.66271</cdr:x>
      <cdr:y>0.80823</cdr:y>
    </cdr:from>
    <cdr:to>
      <cdr:x>0.72302</cdr:x>
      <cdr:y>0.84714</cdr:y>
    </cdr:to>
    <cdr:sp macro="" textlink="">
      <cdr:nvSpPr>
        <cdr:cNvPr id="1654797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94025" y="5230149"/>
          <a:ext cx="625976" cy="2553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0.92147</cdr:x>
      <cdr:y>0.79225</cdr:y>
    </cdr:from>
    <cdr:to>
      <cdr:x>0.98014</cdr:x>
      <cdr:y>0.8307</cdr:y>
    </cdr:to>
    <cdr:sp macro="" textlink="">
      <cdr:nvSpPr>
        <cdr:cNvPr id="1654798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724903" y="5127002"/>
          <a:ext cx="619247" cy="2506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0.50223</cdr:x>
      <cdr:y>0.4845</cdr:y>
    </cdr:from>
    <cdr:to>
      <cdr:x>0.51214</cdr:x>
      <cdr:y>0.53371</cdr:y>
    </cdr:to>
    <cdr:sp macro="" textlink="">
      <cdr:nvSpPr>
        <cdr:cNvPr id="10256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46700" y="2952563"/>
          <a:ext cx="105918" cy="2878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5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0.7567</cdr:x>
      <cdr:y>0.8136</cdr:y>
    </cdr:from>
    <cdr:to>
      <cdr:x>0.86161</cdr:x>
      <cdr:y>0.8463</cdr:y>
    </cdr:to>
    <cdr:sp macro="" textlink="">
      <cdr:nvSpPr>
        <cdr:cNvPr id="17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610600" y="7899400"/>
          <a:ext cx="1193799" cy="3175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+ 100,0%</a:t>
          </a:r>
        </a:p>
      </cdr:txBody>
    </cdr:sp>
  </cdr:relSizeAnchor>
  <cdr:relSizeAnchor xmlns:cdr="http://schemas.openxmlformats.org/drawingml/2006/chartDrawing">
    <cdr:from>
      <cdr:x>0.92419</cdr:x>
      <cdr:y>0.81468</cdr:y>
    </cdr:from>
    <cdr:to>
      <cdr:x>0.98015</cdr:x>
      <cdr:y>0.83735</cdr:y>
    </cdr:to>
    <cdr:sp macro="" textlink="">
      <cdr:nvSpPr>
        <cdr:cNvPr id="18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535825" y="7824106"/>
          <a:ext cx="637948" cy="2177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0.35825</cdr:x>
      <cdr:y>0.2375</cdr:y>
    </cdr:from>
    <cdr:to>
      <cdr:x>0.67325</cdr:x>
      <cdr:y>0.30041</cdr:y>
    </cdr:to>
    <cdr:sp macro="" textlink="">
      <cdr:nvSpPr>
        <cdr:cNvPr id="16599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7" y="1628800"/>
          <a:ext cx="2880320" cy="431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+ 11,99%</a:t>
          </a:r>
          <a:r>
            <a:rPr lang="ru-RU" sz="19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 </a:t>
          </a:r>
          <a:r>
            <a:rPr lang="ru-RU" sz="15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+ 62 156,12 )</a:t>
          </a:r>
        </a:p>
      </cdr:txBody>
    </cdr:sp>
  </cdr:relSizeAnchor>
  <cdr:relSizeAnchor xmlns:cdr="http://schemas.openxmlformats.org/drawingml/2006/chartDrawing">
    <cdr:from>
      <cdr:x>0.31399</cdr:x>
      <cdr:y>0.88911</cdr:y>
    </cdr:from>
    <cdr:to>
      <cdr:x>0.39711</cdr:x>
      <cdr:y>0.94489</cdr:y>
    </cdr:to>
    <cdr:sp macro="" textlink="">
      <cdr:nvSpPr>
        <cdr:cNvPr id="59699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22000" y="4945779"/>
          <a:ext cx="773509" cy="3102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2021г.</a:t>
          </a:r>
        </a:p>
      </cdr:txBody>
    </cdr:sp>
  </cdr:relSizeAnchor>
  <cdr:relSizeAnchor xmlns:cdr="http://schemas.openxmlformats.org/drawingml/2006/chartDrawing">
    <cdr:from>
      <cdr:x>0.67755</cdr:x>
      <cdr:y>0.89</cdr:y>
    </cdr:from>
    <cdr:to>
      <cdr:x>0.77453</cdr:x>
      <cdr:y>0.94578</cdr:y>
    </cdr:to>
    <cdr:sp macro="" textlink="">
      <cdr:nvSpPr>
        <cdr:cNvPr id="596995" name="Text Box 102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5202" y="4950718"/>
          <a:ext cx="902489" cy="310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2022г.</a:t>
          </a:r>
        </a:p>
      </cdr:txBody>
    </cdr:sp>
  </cdr:relSizeAnchor>
  <cdr:relSizeAnchor xmlns:cdr="http://schemas.openxmlformats.org/drawingml/2006/chartDrawing">
    <cdr:from>
      <cdr:x>0.374</cdr:x>
      <cdr:y>0.3215</cdr:y>
    </cdr:from>
    <cdr:to>
      <cdr:x>0.7205</cdr:x>
      <cdr:y>0.4118</cdr:y>
    </cdr:to>
    <cdr:sp macro="" textlink="">
      <cdr:nvSpPr>
        <cdr:cNvPr id="596996" name="Line 102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3419873" y="2204863"/>
          <a:ext cx="3168352" cy="61927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00FF"/>
          </a:solidFill>
          <a:round/>
          <a:headEnd type="diamond" w="med" len="med"/>
          <a:tailEnd type="stealth" w="med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0.09051</cdr:x>
      <cdr:y>0.6365</cdr:y>
    </cdr:from>
    <cdr:to>
      <cdr:x>0.14836</cdr:x>
      <cdr:y>0.67684</cdr:y>
    </cdr:to>
    <cdr:sp macro="" textlink="">
      <cdr:nvSpPr>
        <cdr:cNvPr id="5980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27585" y="4365104"/>
          <a:ext cx="528981" cy="2766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+ 21,12%</a:t>
          </a:r>
        </a:p>
      </cdr:txBody>
    </cdr:sp>
  </cdr:relSizeAnchor>
  <cdr:relSizeAnchor xmlns:cdr="http://schemas.openxmlformats.org/drawingml/2006/chartDrawing">
    <cdr:from>
      <cdr:x>0.00863</cdr:x>
      <cdr:y>0.9916</cdr:y>
    </cdr:from>
    <cdr:to>
      <cdr:x>0.01555</cdr:x>
      <cdr:y>0.9916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094" y="5622925"/>
          <a:ext cx="6094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0.01729</cdr:x>
      <cdr:y>0.99111</cdr:y>
    </cdr:from>
    <cdr:to>
      <cdr:x>0.03484</cdr:x>
      <cdr:y>0.99111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9623" y="5622925"/>
          <a:ext cx="17629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0.04325</cdr:x>
      <cdr:y>0.99111</cdr:y>
    </cdr:from>
    <cdr:to>
      <cdr:x>0.24751</cdr:x>
      <cdr:y>0.99111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0799" y="5622925"/>
          <a:ext cx="180211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0.39786</cdr:x>
      <cdr:y>0.99111</cdr:y>
    </cdr:from>
    <cdr:to>
      <cdr:x>0.51434</cdr:x>
      <cdr:y>0.99111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39669" y="5622925"/>
          <a:ext cx="101640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0.5</cdr:x>
      <cdr:y>0.10101</cdr:y>
    </cdr:from>
    <cdr:to>
      <cdr:x>0.57087</cdr:x>
      <cdr:y>0.13625</cdr:y>
    </cdr:to>
    <cdr:sp macro="" textlink="">
      <cdr:nvSpPr>
        <cdr:cNvPr id="59802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72000" y="692696"/>
          <a:ext cx="648072" cy="24167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+ 3,60%</a:t>
          </a:r>
        </a:p>
      </cdr:txBody>
    </cdr:sp>
  </cdr:relSizeAnchor>
  <cdr:relSizeAnchor xmlns:cdr="http://schemas.openxmlformats.org/drawingml/2006/chartDrawing">
    <cdr:from>
      <cdr:x>0.70303</cdr:x>
      <cdr:y>0.99111</cdr:y>
    </cdr:from>
    <cdr:to>
      <cdr:x>0.82</cdr:x>
      <cdr:y>0.99111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05836" y="5622925"/>
          <a:ext cx="102293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0.59496</cdr:x>
      <cdr:y>0.56024</cdr:y>
    </cdr:from>
    <cdr:to>
      <cdr:x>0.67607</cdr:x>
      <cdr:y>0.60203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61251" y="3271488"/>
          <a:ext cx="707351" cy="2465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0.33011</cdr:x>
      <cdr:y>0.99111</cdr:y>
    </cdr:from>
    <cdr:to>
      <cdr:x>0.38797</cdr:x>
      <cdr:y>0.99111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5495" y="5622925"/>
          <a:ext cx="50711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-17,2%</a:t>
          </a:r>
        </a:p>
      </cdr:txBody>
    </cdr:sp>
  </cdr:relSizeAnchor>
  <cdr:relSizeAnchor xmlns:cdr="http://schemas.openxmlformats.org/drawingml/2006/chartDrawing">
    <cdr:from>
      <cdr:x>0.38797</cdr:x>
      <cdr:y>0.99111</cdr:y>
    </cdr:from>
    <cdr:to>
      <cdr:x>0.45969</cdr:x>
      <cdr:y>0.99111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2611" y="5622925"/>
          <a:ext cx="62682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-58,9%</a:t>
          </a:r>
        </a:p>
      </cdr:txBody>
    </cdr:sp>
  </cdr:relSizeAnchor>
  <cdr:relSizeAnchor xmlns:cdr="http://schemas.openxmlformats.org/drawingml/2006/chartDrawing">
    <cdr:from>
      <cdr:x>0.69687</cdr:x>
      <cdr:y>0.7205</cdr:y>
    </cdr:from>
    <cdr:to>
      <cdr:x>0.76264</cdr:x>
      <cdr:y>0.75126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72200" y="4941168"/>
          <a:ext cx="601401" cy="2109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- 12,96%</a:t>
          </a:r>
        </a:p>
      </cdr:txBody>
    </cdr:sp>
  </cdr:relSizeAnchor>
  <cdr:relSizeAnchor xmlns:cdr="http://schemas.openxmlformats.org/drawingml/2006/chartDrawing">
    <cdr:from>
      <cdr:x>0.9021</cdr:x>
      <cdr:y>0.96628</cdr:y>
    </cdr:from>
    <cdr:to>
      <cdr:x>0.96566</cdr:x>
      <cdr:y>0.97145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44829" y="5508696"/>
          <a:ext cx="554998" cy="250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187,6%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0.86426</cdr:x>
      <cdr:y>0.9916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923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90,7%</a:t>
          </a:r>
        </a:p>
      </cdr:txBody>
    </cdr:sp>
  </cdr:relSizeAnchor>
  <cdr:relSizeAnchor xmlns:cdr="http://schemas.openxmlformats.org/drawingml/2006/chartDrawing">
    <cdr:from>
      <cdr:x>0.40801</cdr:x>
      <cdr:y>0.99111</cdr:y>
    </cdr:from>
    <cdr:to>
      <cdr:x>0.47156</cdr:x>
      <cdr:y>0.99111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26728" y="5622925"/>
          <a:ext cx="55499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-60,4%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0.86352</cdr:x>
      <cdr:y>0.9916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270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91,9%</a:t>
          </a:r>
        </a:p>
      </cdr:txBody>
    </cdr:sp>
  </cdr:relSizeAnchor>
  <cdr:relSizeAnchor xmlns:cdr="http://schemas.openxmlformats.org/drawingml/2006/chartDrawing">
    <cdr:from>
      <cdr:x>0.29525</cdr:x>
      <cdr:y>0.5735</cdr:y>
    </cdr:from>
    <cdr:to>
      <cdr:x>0.38188</cdr:x>
      <cdr:y>0.61066</cdr:y>
    </cdr:to>
    <cdr:sp macro="" textlink="">
      <cdr:nvSpPr>
        <cdr:cNvPr id="29713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99792" y="3933056"/>
          <a:ext cx="792087" cy="25484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+ 378,75%</a:t>
          </a:r>
        </a:p>
      </cdr:txBody>
    </cdr:sp>
  </cdr:relSizeAnchor>
  <cdr:relSizeAnchor xmlns:cdr="http://schemas.openxmlformats.org/drawingml/2006/chartDrawing">
    <cdr:from>
      <cdr:x>0.41338</cdr:x>
      <cdr:y>0.7205</cdr:y>
    </cdr:from>
    <cdr:to>
      <cdr:x>0.47842</cdr:x>
      <cdr:y>0.74978</cdr:y>
    </cdr:to>
    <cdr:sp macro="" textlink="">
      <cdr:nvSpPr>
        <cdr:cNvPr id="29714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79912" y="4941168"/>
          <a:ext cx="594725" cy="2008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- 7,95%</a:t>
          </a:r>
        </a:p>
      </cdr:txBody>
    </cdr:sp>
  </cdr:relSizeAnchor>
  <cdr:relSizeAnchor xmlns:cdr="http://schemas.openxmlformats.org/drawingml/2006/chartDrawing">
    <cdr:from>
      <cdr:x>0.78958</cdr:x>
      <cdr:y>0.60198</cdr:y>
    </cdr:from>
    <cdr:to>
      <cdr:x>0.86302</cdr:x>
      <cdr:y>0.6327</cdr:y>
    </cdr:to>
    <cdr:sp macro="" textlink="">
      <cdr:nvSpPr>
        <cdr:cNvPr id="29715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52363" y="4448600"/>
          <a:ext cx="642056" cy="1852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0.90949</cdr:x>
      <cdr:y>0.6995</cdr:y>
    </cdr:from>
    <cdr:to>
      <cdr:x>0.97131</cdr:x>
      <cdr:y>0.72926</cdr:y>
    </cdr:to>
    <cdr:sp macro="" textlink="">
      <cdr:nvSpPr>
        <cdr:cNvPr id="29716" name="Text Box 2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316416" y="4797152"/>
          <a:ext cx="565282" cy="2040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+ 9,93%</a:t>
          </a:r>
        </a:p>
      </cdr:txBody>
    </cdr:sp>
  </cdr:relSizeAnchor>
  <cdr:relSizeAnchor xmlns:cdr="http://schemas.openxmlformats.org/drawingml/2006/chartDrawing">
    <cdr:from>
      <cdr:x>0.61025</cdr:x>
      <cdr:y>0.605</cdr:y>
    </cdr:from>
    <cdr:to>
      <cdr:x>0.66668</cdr:x>
      <cdr:y>0.63266</cdr:y>
    </cdr:to>
    <cdr:sp macro="" textlink="">
      <cdr:nvSpPr>
        <cdr:cNvPr id="1660949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80112" y="4149080"/>
          <a:ext cx="515996" cy="1896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+ 6,03%</a:t>
          </a:r>
        </a:p>
      </cdr:txBody>
    </cdr:sp>
  </cdr:relSizeAnchor>
  <cdr:relSizeAnchor xmlns:cdr="http://schemas.openxmlformats.org/drawingml/2006/chartDrawing">
    <cdr:from>
      <cdr:x>0.79137</cdr:x>
      <cdr:y>0.7835</cdr:y>
    </cdr:from>
    <cdr:to>
      <cdr:x>0.85234</cdr:x>
      <cdr:y>0.82102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7236296" y="5373216"/>
          <a:ext cx="557510" cy="257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 dirty="0">
              <a:latin typeface="Arial" pitchFamily="34" charset="0"/>
              <a:cs typeface="Arial" pitchFamily="34" charset="0"/>
            </a:rPr>
            <a:t>- 0,05%</a:t>
          </a:r>
        </a:p>
      </cdr:txBody>
    </cdr:sp>
  </cdr:relSizeAnchor>
  <cdr:relSizeAnchor xmlns:cdr="http://schemas.openxmlformats.org/drawingml/2006/chartDrawing">
    <cdr:from>
      <cdr:x>0.19288</cdr:x>
      <cdr:y>0.7835</cdr:y>
    </cdr:from>
    <cdr:to>
      <cdr:x>0.25588</cdr:x>
      <cdr:y>0.82066</cdr:y>
    </cdr:to>
    <cdr:sp macro="" textlink="">
      <cdr:nvSpPr>
        <cdr:cNvPr id="24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3688" y="5373216"/>
          <a:ext cx="576064" cy="25484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 - 94,04%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0.10114</cdr:x>
      <cdr:y>0.60449</cdr:y>
    </cdr:from>
    <cdr:to>
      <cdr:x>0.16174</cdr:x>
      <cdr:y>0.63424</cdr:y>
    </cdr:to>
    <cdr:sp macro="" textlink="">
      <cdr:nvSpPr>
        <cdr:cNvPr id="5980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08796" y="4160042"/>
          <a:ext cx="560389" cy="2123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-2,38%</a:t>
          </a:r>
        </a:p>
      </cdr:txBody>
    </cdr:sp>
  </cdr:relSizeAnchor>
  <cdr:relSizeAnchor xmlns:cdr="http://schemas.openxmlformats.org/drawingml/2006/chartDrawing">
    <cdr:from>
      <cdr:x>0.00863</cdr:x>
      <cdr:y>0.9916</cdr:y>
    </cdr:from>
    <cdr:to>
      <cdr:x>0.01555</cdr:x>
      <cdr:y>0.9916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094" y="5622925"/>
          <a:ext cx="6094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0.01729</cdr:x>
      <cdr:y>0.99111</cdr:y>
    </cdr:from>
    <cdr:to>
      <cdr:x>0.03484</cdr:x>
      <cdr:y>0.99111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9623" y="5622925"/>
          <a:ext cx="17629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0.04325</cdr:x>
      <cdr:y>0.99111</cdr:y>
    </cdr:from>
    <cdr:to>
      <cdr:x>0.24751</cdr:x>
      <cdr:y>0.99111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0799" y="5622925"/>
          <a:ext cx="180211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0.39786</cdr:x>
      <cdr:y>0.99111</cdr:y>
    </cdr:from>
    <cdr:to>
      <cdr:x>0.51434</cdr:x>
      <cdr:y>0.99111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39669" y="5622925"/>
          <a:ext cx="101640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0.51564</cdr:x>
      <cdr:y>0.21784</cdr:y>
    </cdr:from>
    <cdr:to>
      <cdr:x>0.57101</cdr:x>
      <cdr:y>0.2688</cdr:y>
    </cdr:to>
    <cdr:sp macro="" textlink="">
      <cdr:nvSpPr>
        <cdr:cNvPr id="59802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flipV="1">
          <a:off x="4898571" y="1181098"/>
          <a:ext cx="517134" cy="3095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+14,08%</a:t>
          </a:r>
        </a:p>
      </cdr:txBody>
    </cdr:sp>
  </cdr:relSizeAnchor>
  <cdr:relSizeAnchor xmlns:cdr="http://schemas.openxmlformats.org/drawingml/2006/chartDrawing">
    <cdr:from>
      <cdr:x>0.70303</cdr:x>
      <cdr:y>0.99111</cdr:y>
    </cdr:from>
    <cdr:to>
      <cdr:x>0.82</cdr:x>
      <cdr:y>0.99111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05836" y="5622925"/>
          <a:ext cx="102293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0.59321</cdr:x>
      <cdr:y>0.54524</cdr:y>
    </cdr:from>
    <cdr:to>
      <cdr:x>0.67607</cdr:x>
      <cdr:y>0.58407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61251" y="3271488"/>
          <a:ext cx="707351" cy="2465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0.33011</cdr:x>
      <cdr:y>0.99111</cdr:y>
    </cdr:from>
    <cdr:to>
      <cdr:x>0.38797</cdr:x>
      <cdr:y>0.99111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45495" y="5622925"/>
          <a:ext cx="50711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-17,2%</a:t>
          </a:r>
        </a:p>
      </cdr:txBody>
    </cdr:sp>
  </cdr:relSizeAnchor>
  <cdr:relSizeAnchor xmlns:cdr="http://schemas.openxmlformats.org/drawingml/2006/chartDrawing">
    <cdr:from>
      <cdr:x>0.38797</cdr:x>
      <cdr:y>0.99111</cdr:y>
    </cdr:from>
    <cdr:to>
      <cdr:x>0.45969</cdr:x>
      <cdr:y>0.99111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452611" y="5622925"/>
          <a:ext cx="626821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-58,9%</a:t>
          </a:r>
        </a:p>
      </cdr:txBody>
    </cdr:sp>
  </cdr:relSizeAnchor>
  <cdr:relSizeAnchor xmlns:cdr="http://schemas.openxmlformats.org/drawingml/2006/chartDrawing">
    <cdr:from>
      <cdr:x>0.68879</cdr:x>
      <cdr:y>0.70921</cdr:y>
    </cdr:from>
    <cdr:to>
      <cdr:x>0.74779</cdr:x>
      <cdr:y>0.73892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72262" y="4862512"/>
          <a:ext cx="571500" cy="2088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-2,38%</a:t>
          </a:r>
        </a:p>
      </cdr:txBody>
    </cdr:sp>
  </cdr:relSizeAnchor>
  <cdr:relSizeAnchor xmlns:cdr="http://schemas.openxmlformats.org/drawingml/2006/chartDrawing">
    <cdr:from>
      <cdr:x>0.9021</cdr:x>
      <cdr:y>0.96628</cdr:y>
    </cdr:from>
    <cdr:to>
      <cdr:x>0.96566</cdr:x>
      <cdr:y>0.97145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944829" y="5508696"/>
          <a:ext cx="554998" cy="250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187,6%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0.86426</cdr:x>
      <cdr:y>0.9916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923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90,7%</a:t>
          </a:r>
        </a:p>
      </cdr:txBody>
    </cdr:sp>
  </cdr:relSizeAnchor>
  <cdr:relSizeAnchor xmlns:cdr="http://schemas.openxmlformats.org/drawingml/2006/chartDrawing">
    <cdr:from>
      <cdr:x>0.40801</cdr:x>
      <cdr:y>0.99111</cdr:y>
    </cdr:from>
    <cdr:to>
      <cdr:x>0.47156</cdr:x>
      <cdr:y>0.99111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626728" y="5622925"/>
          <a:ext cx="554998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-60,4%</a:t>
          </a:r>
        </a:p>
      </cdr:txBody>
    </cdr:sp>
  </cdr:relSizeAnchor>
  <cdr:relSizeAnchor xmlns:cdr="http://schemas.openxmlformats.org/drawingml/2006/chartDrawing">
    <cdr:from>
      <cdr:x>0.81209</cdr:x>
      <cdr:y>0.9916</cdr:y>
    </cdr:from>
    <cdr:to>
      <cdr:x>0.86352</cdr:x>
      <cdr:y>0.9916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150421" y="5622925"/>
          <a:ext cx="452704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91,9%</a:t>
          </a:r>
        </a:p>
      </cdr:txBody>
    </cdr:sp>
  </cdr:relSizeAnchor>
  <cdr:relSizeAnchor xmlns:cdr="http://schemas.openxmlformats.org/drawingml/2006/chartDrawing">
    <cdr:from>
      <cdr:x>0.24406</cdr:x>
      <cdr:y>0.68547</cdr:y>
    </cdr:from>
    <cdr:to>
      <cdr:x>0.29964</cdr:x>
      <cdr:y>0.73772</cdr:y>
    </cdr:to>
    <cdr:sp macro="" textlink="">
      <cdr:nvSpPr>
        <cdr:cNvPr id="29713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86012" y="4695360"/>
          <a:ext cx="523875" cy="36955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+9,80%</a:t>
          </a:r>
        </a:p>
      </cdr:txBody>
    </cdr:sp>
  </cdr:relSizeAnchor>
  <cdr:relSizeAnchor xmlns:cdr="http://schemas.openxmlformats.org/drawingml/2006/chartDrawing">
    <cdr:from>
      <cdr:x>0.34341</cdr:x>
      <cdr:y>0.67691</cdr:y>
    </cdr:from>
    <cdr:to>
      <cdr:x>0.4078</cdr:x>
      <cdr:y>0.72956</cdr:y>
    </cdr:to>
    <cdr:sp macro="" textlink="">
      <cdr:nvSpPr>
        <cdr:cNvPr id="29714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26606" y="4636477"/>
          <a:ext cx="631031" cy="3689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+ 1,13%</a:t>
          </a:r>
        </a:p>
      </cdr:txBody>
    </cdr:sp>
  </cdr:relSizeAnchor>
  <cdr:relSizeAnchor xmlns:cdr="http://schemas.openxmlformats.org/drawingml/2006/chartDrawing">
    <cdr:from>
      <cdr:x>0.78958</cdr:x>
      <cdr:y>0.5806</cdr:y>
    </cdr:from>
    <cdr:to>
      <cdr:x>0.86302</cdr:x>
      <cdr:y>0.61032</cdr:y>
    </cdr:to>
    <cdr:sp macro="" textlink="">
      <cdr:nvSpPr>
        <cdr:cNvPr id="29715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52363" y="4448600"/>
          <a:ext cx="642056" cy="1852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0.90186</cdr:x>
      <cdr:y>0.70437</cdr:y>
    </cdr:from>
    <cdr:to>
      <cdr:x>0.96368</cdr:x>
      <cdr:y>0.73644</cdr:y>
    </cdr:to>
    <cdr:sp macro="" textlink="">
      <cdr:nvSpPr>
        <cdr:cNvPr id="29716" name="Text Box 2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736250" y="4826792"/>
          <a:ext cx="598846" cy="2262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 + 9,21%</a:t>
          </a:r>
        </a:p>
      </cdr:txBody>
    </cdr:sp>
  </cdr:relSizeAnchor>
  <cdr:relSizeAnchor xmlns:cdr="http://schemas.openxmlformats.org/drawingml/2006/chartDrawing">
    <cdr:from>
      <cdr:x>0.56292</cdr:x>
      <cdr:y>0.62369</cdr:y>
    </cdr:from>
    <cdr:to>
      <cdr:x>0.63594</cdr:x>
      <cdr:y>0.65168</cdr:y>
    </cdr:to>
    <cdr:sp macro="" textlink="">
      <cdr:nvSpPr>
        <cdr:cNvPr id="1660949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57826" y="4267199"/>
          <a:ext cx="702468" cy="1905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+ 19,78%</a:t>
          </a:r>
        </a:p>
      </cdr:txBody>
    </cdr:sp>
  </cdr:relSizeAnchor>
  <cdr:relSizeAnchor xmlns:cdr="http://schemas.openxmlformats.org/drawingml/2006/chartDrawing">
    <cdr:from>
      <cdr:x>0.79058</cdr:x>
      <cdr:y>0.73176</cdr:y>
    </cdr:from>
    <cdr:to>
      <cdr:x>0.85155</cdr:x>
      <cdr:y>0.76231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7656407" y="5095875"/>
          <a:ext cx="590466" cy="214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>
              <a:latin typeface="Arial" pitchFamily="34" charset="0"/>
              <a:cs typeface="Arial" pitchFamily="34" charset="0"/>
            </a:rPr>
            <a:t>-0,02%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0.50393</cdr:x>
      <cdr:y>0.50319</cdr:y>
    </cdr:from>
    <cdr:to>
      <cdr:x>0.51768</cdr:x>
      <cdr:y>0.53514</cdr:y>
    </cdr:to>
    <cdr:sp macro="" textlink="">
      <cdr:nvSpPr>
        <cdr:cNvPr id="12492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650144" y="2818665"/>
          <a:ext cx="73566" cy="1761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87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000-FF89-49F4-BCE0-872ED23B4A8D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4912-1D48-41A6-8737-A79431F6D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70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83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9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460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3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14912-1D48-41A6-8737-A79431F6D00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7" Type="http://schemas.openxmlformats.org/officeDocument/2006/relationships/chart" Target="../charts/chart27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6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rutin.omskportal.ru/ru/municipal/localAuthList/3-52-226-1/officialsite/photo/3-52-226-1-Photo/018/imageBig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03" y="1484784"/>
            <a:ext cx="8946740" cy="403244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Комитет финансов и контроля администрации </a:t>
            </a:r>
            <a:r>
              <a:rPr lang="ru-RU" sz="1800" b="1" i="1" cap="all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крутинского</a:t>
            </a: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омской области</a:t>
            </a:r>
            <a:b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cap="all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all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 Проекту РЕШЕНИЯ КРУТИНСКОГО РАЙОННОГО СОВЕТА «ОБ ИСПОЛНЕНИИ РАЙОННОГО БЮДЖЕТА ЗА 2022 ГОД»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69465"/>
            <a:ext cx="8229600" cy="17130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7E25B08-9858-4BB2-A6EE-52EFBF6A6E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440789"/>
              </p:ext>
            </p:extLst>
          </p:nvPr>
        </p:nvGraphicFramePr>
        <p:xfrm>
          <a:off x="0" y="260648"/>
          <a:ext cx="914400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27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37CF225-9CA8-4A3C-AB51-A9D89D11B24A}"/>
              </a:ext>
            </a:extLst>
          </p:cNvPr>
          <p:cNvGraphicFramePr>
            <a:graphicFrameLocks/>
          </p:cNvGraphicFramePr>
          <p:nvPr/>
        </p:nvGraphicFramePr>
        <p:xfrm>
          <a:off x="-995362" y="-514350"/>
          <a:ext cx="11134725" cy="788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1200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81795252-B5D7-4431-91F0-1064A1B429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84405"/>
              </p:ext>
            </p:extLst>
          </p:nvPr>
        </p:nvGraphicFramePr>
        <p:xfrm>
          <a:off x="-1117600" y="-1425575"/>
          <a:ext cx="11379200" cy="970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2226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48200" y="1196752"/>
          <a:ext cx="449580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0" y="1268760"/>
          <a:ext cx="45720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E79D38D-7C44-4449-AA08-D9CBCD891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85010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</a:t>
            </a:r>
          </a:p>
        </p:txBody>
      </p:sp>
      <p:graphicFrame>
        <p:nvGraphicFramePr>
          <p:cNvPr id="10" name="Содержимое 4">
            <a:extLst>
              <a:ext uri="{FF2B5EF4-FFF2-40B4-BE49-F238E27FC236}">
                <a16:creationId xmlns:a16="http://schemas.microsoft.com/office/drawing/2014/main" id="{1E9CDFDD-2836-4323-8E49-8FF0A5B458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450738"/>
              </p:ext>
            </p:extLst>
          </p:nvPr>
        </p:nvGraphicFramePr>
        <p:xfrm>
          <a:off x="0" y="1412776"/>
          <a:ext cx="493204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Содержимое 5">
            <a:extLst>
              <a:ext uri="{FF2B5EF4-FFF2-40B4-BE49-F238E27FC236}">
                <a16:creationId xmlns:a16="http://schemas.microsoft.com/office/drawing/2014/main" id="{0ACC782E-DCB6-472A-B7DB-464B90B782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105067"/>
              </p:ext>
            </p:extLst>
          </p:nvPr>
        </p:nvGraphicFramePr>
        <p:xfrm>
          <a:off x="4644008" y="1412776"/>
          <a:ext cx="4499992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5C28FA1E-7463-4010-8734-309A12CD2B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498245"/>
              </p:ext>
            </p:extLst>
          </p:nvPr>
        </p:nvGraphicFramePr>
        <p:xfrm>
          <a:off x="4644008" y="980728"/>
          <a:ext cx="4464496" cy="541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779C0DE1-8DB9-4356-BC4F-4FB3AE33DF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783789"/>
              </p:ext>
            </p:extLst>
          </p:nvPr>
        </p:nvGraphicFramePr>
        <p:xfrm>
          <a:off x="107504" y="980727"/>
          <a:ext cx="4499991" cy="5428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410541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5004048" y="1556792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0E7326D-D1DB-462D-9E7E-D666396A5AC2}"/>
              </a:ext>
            </a:extLst>
          </p:cNvPr>
          <p:cNvSpPr txBox="1">
            <a:spLocks/>
          </p:cNvSpPr>
          <p:nvPr/>
        </p:nvSpPr>
        <p:spPr>
          <a:xfrm>
            <a:off x="467544" y="188640"/>
            <a:ext cx="8229600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одержимое 4">
            <a:extLst>
              <a:ext uri="{FF2B5EF4-FFF2-40B4-BE49-F238E27FC236}">
                <a16:creationId xmlns:a16="http://schemas.microsoft.com/office/drawing/2014/main" id="{F14A3A7B-8902-403B-8F5F-646FF160D18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6220454"/>
              </p:ext>
            </p:extLst>
          </p:nvPr>
        </p:nvGraphicFramePr>
        <p:xfrm>
          <a:off x="0" y="1196752"/>
          <a:ext cx="45720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Содержимое 5">
            <a:extLst>
              <a:ext uri="{FF2B5EF4-FFF2-40B4-BE49-F238E27FC236}">
                <a16:creationId xmlns:a16="http://schemas.microsoft.com/office/drawing/2014/main" id="{275E6B73-2BE4-4DBF-BF52-CAC96DACBE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2452784"/>
              </p:ext>
            </p:extLst>
          </p:nvPr>
        </p:nvGraphicFramePr>
        <p:xfrm>
          <a:off x="5034677" y="1330227"/>
          <a:ext cx="347105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85949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273050"/>
            <a:ext cx="4330824" cy="632430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660066"/>
                </a:solidFill>
              </a:rPr>
              <a:t>РАЗДЕЛЫ РАСХОДОВ РАЙОННОГО БЮДЖЕТА</a:t>
            </a:r>
          </a:p>
          <a:p>
            <a:pPr marL="0" indent="0" algn="ctr">
              <a:buNone/>
            </a:pPr>
            <a:endParaRPr lang="ru-RU" sz="2800" dirty="0">
              <a:solidFill>
                <a:srgbClr val="66006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097" y="2959754"/>
            <a:ext cx="3912369" cy="33750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b="1" dirty="0">
                <a:solidFill>
                  <a:srgbClr val="002060"/>
                </a:solidFill>
              </a:rPr>
              <a:t>РАСХОДЫ БЮДЖЕТА </a:t>
            </a:r>
            <a:r>
              <a:rPr lang="ru-RU" sz="1800" dirty="0">
                <a:solidFill>
                  <a:srgbClr val="002060"/>
                </a:solidFill>
              </a:rPr>
              <a:t>– это выплачиваемые из бюджета денежные средства.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бюджета выражают экономические отношения, складывающиеся в процессе распределения и использования денежных средств соответствующих бюджетов бюджетной системы Российской Федерации. </a:t>
            </a:r>
          </a:p>
          <a:p>
            <a:pPr indent="457200" algn="just"/>
            <a:r>
              <a:rPr lang="ru-RU" sz="1800" dirty="0">
                <a:solidFill>
                  <a:srgbClr val="002060"/>
                </a:solidFill>
              </a:rPr>
              <a:t>Расходы районного бюджета в 2022 году состояли из 8 разделов.</a:t>
            </a:r>
          </a:p>
        </p:txBody>
      </p:sp>
      <p:pic>
        <p:nvPicPr>
          <p:cNvPr id="2052" name="Picture 4" descr="ÐÐ°ÑÑÐ¸Ð½ÐºÐ¸ Ð¿Ð¾ Ð·Ð°Ð¿ÑÐ¾ÑÑ ÐºÐ°ÑÑÐ¸Ð½ÐºÐ¸ Ð¿ÑÐ¾ ÑÐ°ÑÑ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984377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0809" y="1862014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66"/>
                </a:solidFill>
              </a:rPr>
              <a:t>ЧТО ТАКОЕ РАСХОДЫ БЮДЖЕТА ?</a:t>
            </a:r>
          </a:p>
          <a:p>
            <a:pPr algn="ctr"/>
            <a:endParaRPr lang="ru-RU" sz="2400" b="1" dirty="0">
              <a:solidFill>
                <a:srgbClr val="660066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102466" y="1376771"/>
            <a:ext cx="2952328" cy="72067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Общегосударственные вопросы</a:t>
            </a:r>
          </a:p>
        </p:txBody>
      </p:sp>
      <p:sp>
        <p:nvSpPr>
          <p:cNvPr id="7" name="Овал 6"/>
          <p:cNvSpPr/>
          <p:nvPr/>
        </p:nvSpPr>
        <p:spPr>
          <a:xfrm>
            <a:off x="7122231" y="1500111"/>
            <a:ext cx="1867036" cy="9542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Национальная экономика</a:t>
            </a:r>
          </a:p>
        </p:txBody>
      </p:sp>
      <p:sp>
        <p:nvSpPr>
          <p:cNvPr id="8" name="Овал 7"/>
          <p:cNvSpPr/>
          <p:nvPr/>
        </p:nvSpPr>
        <p:spPr>
          <a:xfrm>
            <a:off x="4932040" y="2338319"/>
            <a:ext cx="1728192" cy="100811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Жилищно-коммунальное хозяйство</a:t>
            </a:r>
          </a:p>
        </p:txBody>
      </p:sp>
      <p:sp>
        <p:nvSpPr>
          <p:cNvPr id="9" name="Овал 8"/>
          <p:cNvSpPr/>
          <p:nvPr/>
        </p:nvSpPr>
        <p:spPr>
          <a:xfrm>
            <a:off x="6924327" y="2643368"/>
            <a:ext cx="1584176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Образование</a:t>
            </a:r>
          </a:p>
        </p:txBody>
      </p:sp>
      <p:sp>
        <p:nvSpPr>
          <p:cNvPr id="11" name="Овал 10"/>
          <p:cNvSpPr/>
          <p:nvPr/>
        </p:nvSpPr>
        <p:spPr>
          <a:xfrm>
            <a:off x="6521388" y="3825428"/>
            <a:ext cx="1831032" cy="9361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Социальная политика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565226" y="4794511"/>
            <a:ext cx="1512168" cy="1020516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Физическая культура и спорт</a:t>
            </a:r>
          </a:p>
        </p:txBody>
      </p:sp>
      <p:sp>
        <p:nvSpPr>
          <p:cNvPr id="13" name="Овал 12"/>
          <p:cNvSpPr/>
          <p:nvPr/>
        </p:nvSpPr>
        <p:spPr>
          <a:xfrm>
            <a:off x="7203580" y="4858789"/>
            <a:ext cx="1858615" cy="93610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Межбюджетные трансферты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9F4F8417-6BDC-44A1-9BA5-A9863C4E1373}"/>
              </a:ext>
            </a:extLst>
          </p:cNvPr>
          <p:cNvSpPr/>
          <p:nvPr/>
        </p:nvSpPr>
        <p:spPr>
          <a:xfrm>
            <a:off x="4390061" y="3683612"/>
            <a:ext cx="1839733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Культура, кинематография</a:t>
            </a:r>
          </a:p>
        </p:txBody>
      </p:sp>
    </p:spTree>
    <p:extLst>
      <p:ext uri="{BB962C8B-B14F-4D97-AF65-F5344CB8AC3E}">
        <p14:creationId xmlns:p14="http://schemas.microsoft.com/office/powerpoint/2010/main" val="250213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805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509147"/>
              </p:ext>
            </p:extLst>
          </p:nvPr>
        </p:nvGraphicFramePr>
        <p:xfrm>
          <a:off x="107504" y="692696"/>
          <a:ext cx="892899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3599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FBF8E6AF-24B1-47E5-ABC6-5766152A65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451196"/>
              </p:ext>
            </p:extLst>
          </p:nvPr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1623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66"/>
            <a:ext cx="8229600" cy="49006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00CC"/>
                </a:solidFill>
              </a:rPr>
              <a:t>РАСХОДЫ ПО РАЗДЕЛАМ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4207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2022 году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«Общегосударственные вопросы»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бюджетные ассигнования исполнены в объеме 49 824,56 тыс. рублей.  По данному разделу расходы уменьшились на 2,38 % или на -1 212,80 тыс. рублей к уровню 2021 года. Увеличены расходы на содержание аппарата управления Администрации (+768,87 тыс. рублей) и на обеспечение деятельности Комитета финансов и контроля (+544,05 тыс. рублей). К увеличению расходов привело повышение среднемесячного размера заработной платы работников органов местного самоуправления на 10,0 % и повышение среднемесячного размера заработной платы отдельных категорий работников муниципальных учреждений на 10,0 %. 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По другим общегосударственным вопросам, на основании решения Крутинского районного Совета, уменьшение  расходов произошло на 2 535,21 тыс. рублей (+191,99 тыс. рублей расходы на содержание КМУ «Хозяйственное управление»; + 102,04 тыс. рублей использованы за счет Резервного фонда Администрации Крутинского муниципального района (оплата услуг по захоронению тел военнослужащих, погибших в ходе участия в специальной военной операции).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   Общий объем расходов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«Национальная экономика»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исполнен в сумме 23 410,95 тыс. рублей, что на 9,80 % выше уровня 2021 года (+2 090,03 тыс. рублей). Увеличение произошло за счет включения расходов на реконструкцию автомобильной дороги до фермы КРС в д. Стахановка Крутинского района Омской области (+558,87 тыс. рублей) и расходов на капитальный и текущий ремонт, строительства и реконструкцию автомобильных дорог местного значения  (+526,20 тыс. рублей).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«Жилищно-коммунальное хозяйство»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исполнение составило 17 313,02 тыс. рублей, что на 1,13 % выше исполнения 2021 года (+193,85 тыс. рублей). Увеличение расходов по данному разделу произошло за счет совокупного увеличения и уменьшения расходов по всем видам мероприятий, относящихся к разделу «Жилищно-коммунальное хозяйство».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в части обеспечения мероприятий по :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-капитальному ремонту многоквартирных домов 315,40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организации в границах Крутинского городского поселения водоснабжения и водоотведения 261,00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-организация в границах поселения водоснабжения населения 1 705,49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-приобретение и установка технологического оборудования теплотехнического назначения (термоблок ТГУ) )для отопления здания школы и детского сада в с.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Крутинского района на сумму 337,23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приобретение трубной продукции теплотехнического и водохозяйственного назначения (для устройства тепловых сетей и водопровода от ТГУ Норд 150 М до здания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Зиминского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ДК,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Зиминской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СОШ,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Зиминского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детского сада на сумму 414,80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приобретение и установка технологического оборудования теплотехнического назначения (резервное топливоснабжение термоблока ТГУ-Норд 150 М (по адресу: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ул. Комсомольская для отопления детского сада, Омская область, Крутинский район ул. Центральная, для отопления здания дома культуры, Омская область, Крутинский район, с.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для отопления здания средней общеобразовательной школы) + 4 058,92 тыс. рублей;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субсидия МУП «Крутинское», на приобретение и установку технологического оборудования теплотехнического назначения +292,95 тыс. рублей;</a:t>
            </a:r>
          </a:p>
          <a:p>
            <a:pPr marL="0" indent="0">
              <a:buNone/>
            </a:pP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990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FF0000"/>
                </a:solidFill>
              </a:rPr>
              <a:t>-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подключение (технологическое присоединение) газоиспользующего оборудования и объектов капитального строительства к сети газораспределения по объектам в Омской области, Крутинского района, с.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Зимино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ул. Рабочая и ул. Комсомольская 1 760,62 тыс. рублей;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ремонт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водозаботных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скважин на сумму 7 077,74 тыс. рублей;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Расходы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«Образование»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 2022 год составили 368 015,90 тыс. рублей, что на 14,08 % выше объема расходов за 2021год (+45 422,14 тыс. рублей). Повышение произошло за счет увеличения расходов в части: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объемов субсидии на дополнительное образование детей 33 480,60 тыс. рублей (+4 691,10 тыс. рублей);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объемов субсидии на дошкольное образование 57 784,00 тыс. рублей (+6 770,34 тыс. рублей);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объемов субсидии на общее образование 240 137,07 тыс. рублей (+27 888,06 тыс. рублей);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-других вопросов в области образования 30 204,35 тыс. рублей (+5 425,34 тыс. рублей); 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-молодежной политики 6 298,41 тыс. рублей (+598,85 тыс. рублей);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профессиональной подготовки, переподготовки и повышения квалификации 111,45 тыс. рублей (+48,45 тыс. рублей).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При этом уменьшились расходы в части развития физической культуры и спорта и реализации мероприятий в сфере молодежной политики в Крутинском муниципальном районе 600,00 тыс. рублей (-0,13 тыс. рублей).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    Расходы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«Культура»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исполнены в сумме 83 003,47 тыс. рублей, что на 19,78 % или на 13 706,79 тыс. рублей больше исполнения 2021 года. Оплата труда увеличилась за счет повышения уровня минимального размера оплаты труда и роста средней заработной платы культработников и педагогов установленной Министерством культуры, на 10 774,38 тыс. рублей, расходы на коммунальные услуги увеличились на 877,35 тыс. рублей,  расходы направленные на развитие и укрепление материально-технической базы домов культуры в населенных пунктах с числом жителей до 50 тысяч человек, увеличились на 1 536,60 тыс. рублей и составили 2 536,60 тыс. рублей (ремонт зрительного зала с. </a:t>
            </a:r>
            <a:r>
              <a:rPr lang="ru-RU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Рыжково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приобретение звукового и светового оборудования, приобретение цифрового баяна в Крутинский РДК). Расходы на комплектование книжных фондов общедоступных (публичных ) библиотек составили 104,76 тыс. рублей (-1,15 тыс. рублей). Расходы на ремонт и материально-техническое оснащение объектов, находящихся в муниципальной собственности увеличились на 200,00 тыс. рублей и составили 400,00 тыс. рублей ( приобретение арт-объекта «Звезда» для МБУК «Крутинская централизованная клубная система»). Средняя заработная плата культработников в 2021 году составила 24,62 тыс. рублей, в 2022 году увеличилась до размера 28,59 тыс. рублей. </a:t>
            </a:r>
            <a:endParaRPr lang="ru-RU" sz="13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528392" cy="1067718"/>
          </a:xfrm>
        </p:spPr>
        <p:txBody>
          <a:bodyPr>
            <a:noAutofit/>
          </a:bodyPr>
          <a:lstStyle/>
          <a:p>
            <a:pPr algn="ctr"/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br>
              <a:rPr lang="ru-RU" sz="3200" i="1" dirty="0"/>
            </a:br>
            <a:r>
              <a:rPr lang="ru-RU" sz="3200" i="1" dirty="0">
                <a:solidFill>
                  <a:srgbClr val="0000CC"/>
                </a:solidFill>
              </a:rPr>
              <a:t>Что такое бюджет: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3672408" cy="4641379"/>
          </a:xfrm>
        </p:spPr>
        <p:txBody>
          <a:bodyPr>
            <a:normAutofit/>
          </a:bodyPr>
          <a:lstStyle/>
          <a:p>
            <a:pPr indent="457200" algn="just"/>
            <a:endParaRPr lang="ru-RU" sz="2000" b="1" dirty="0"/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indent="457200" algn="just"/>
            <a:endParaRPr lang="ru-RU" sz="2000" dirty="0">
              <a:solidFill>
                <a:srgbClr val="000066"/>
              </a:solidFill>
            </a:endParaRPr>
          </a:p>
          <a:p>
            <a:pPr indent="457200" algn="just"/>
            <a:r>
              <a:rPr lang="ru-RU" sz="2000" b="1" dirty="0">
                <a:solidFill>
                  <a:srgbClr val="000066"/>
                </a:solidFill>
              </a:rPr>
              <a:t>Бюджет</a:t>
            </a:r>
            <a:r>
              <a:rPr lang="ru-RU" sz="2000" dirty="0">
                <a:solidFill>
                  <a:srgbClr val="000066"/>
                </a:solidFill>
              </a:rPr>
              <a:t> – это совокупность доходов и расходов на определенный период времени.</a:t>
            </a:r>
          </a:p>
          <a:p>
            <a:pPr indent="457200" algn="just"/>
            <a:endParaRPr lang="ru-RU" sz="1800" dirty="0"/>
          </a:p>
        </p:txBody>
      </p:sp>
      <p:pic>
        <p:nvPicPr>
          <p:cNvPr id="1034" name="Picture 10" descr="ÐÐ°ÑÑÐ¸Ð½ÐºÐ¸ Ð¿Ð¾ Ð·Ð°Ð¿ÑÐ¾ÑÑ ÐºÐ°ÑÑÐ¸Ð½ÐºÐ¸ Ð¿ÑÐ¾ Ð±ÑÐ´Ð¶ÐµÑ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9710"/>
            <a:ext cx="4752528" cy="339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75402" y="4005064"/>
            <a:ext cx="47730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000066"/>
                </a:solidFill>
              </a:rPr>
              <a:t>Один из основополагающих принципов формирования и исполнения бюджета – сбалансированность бюджета. Она призвана обеспечить нормальное функционирование органов власти всех уровней.</a:t>
            </a:r>
          </a:p>
          <a:p>
            <a:pPr indent="45720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923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Средняя заработная плата работников, получающих заработную плату в соответствии с Федеральным законом «О минимальном размере оплаты труда» в 2021 году составила 15,14 тыс. рублей, а в 2022 году увеличилась до размера 17,94 тыс. рублей.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    Расходы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«Социальная политика»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исполнены в объеме 11 732,37 тыс. рублей, что ниже расходов 2021 года на 2,38 % (-285,60 тыс. рублей). Обеспечение жильем молодых семей в 2022 году составили в сумме 1 263,65 тыс. рублей (- 54,05 тыс. рублей), в 2021 году расходы на обеспечение жильем молодых семей составили 1 317,70 тыс. рублей.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    Расходы по разделу </a:t>
            </a:r>
            <a:r>
              <a:rPr lang="ru-R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«Межбюджетные трансферты»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составили 26 579,16 тыс. рублей, что на 9,21 % выше уровня 2021 года (+2 241,85 тыс. рублей). Дотация на выравнивание бюджетной обеспеченности увеличена на 3 921,53 тыс. рублей, дотация на поддержку мер по обеспечению сбалансированности бюджетов поселений Крутинского муниципального района уменьшена на 17 608,03 тыс. рублей. В 2022 году было выделено 557,89 тыс. рублей на поощрение органов местного самоуправления поселений за достижение значений показателей эффективности деятельности органов местного самоуправления.</a:t>
            </a:r>
          </a:p>
          <a:p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</a:p>
          <a:p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00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indent="457200" algn="just"/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  <a:p>
            <a:pPr indent="457200" algn="just"/>
            <a:endParaRPr lang="ru-RU" sz="1300" dirty="0">
              <a:solidFill>
                <a:srgbClr val="00006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44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68157FCB-1DD9-46E3-88E1-C10022092BB9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1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BDC46C03-C3B5-4E09-8BDF-19DCA735C9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615321"/>
              </p:ext>
            </p:extLst>
          </p:nvPr>
        </p:nvGraphicFramePr>
        <p:xfrm>
          <a:off x="-1" y="0"/>
          <a:ext cx="9144001" cy="677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471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2934A8B-7696-4E36-8E95-906EFC2D8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endParaRPr lang="ru-RU" dirty="0"/>
          </a:p>
        </p:txBody>
      </p:sp>
      <p:graphicFrame>
        <p:nvGraphicFramePr>
          <p:cNvPr id="9" name="Содержимое 4">
            <a:extLst>
              <a:ext uri="{FF2B5EF4-FFF2-40B4-BE49-F238E27FC236}">
                <a16:creationId xmlns:a16="http://schemas.microsoft.com/office/drawing/2014/main" id="{A1D7499A-BCA8-4B27-8AA7-A8473282E0E5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5">
            <a:extLst>
              <a:ext uri="{FF2B5EF4-FFF2-40B4-BE49-F238E27FC236}">
                <a16:creationId xmlns:a16="http://schemas.microsoft.com/office/drawing/2014/main" id="{CB05DA62-B36A-4A31-9901-03A528335C9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5604713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63CA849-909B-4C6B-93C3-28C1B821F4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967273"/>
              </p:ext>
            </p:extLst>
          </p:nvPr>
        </p:nvGraphicFramePr>
        <p:xfrm>
          <a:off x="4648200" y="1340768"/>
          <a:ext cx="4495800" cy="4782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72677B33-B68B-4748-9134-B069F1890A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952555"/>
              </p:ext>
            </p:extLst>
          </p:nvPr>
        </p:nvGraphicFramePr>
        <p:xfrm>
          <a:off x="0" y="1196752"/>
          <a:ext cx="4572000" cy="4930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53420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50800" y="3860800"/>
          <a:ext cx="9042400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107950" y="692572"/>
          <a:ext cx="903605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EB0AD1B-9897-40C9-A94C-045B0288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</a:t>
            </a:r>
            <a:endParaRPr lang="ru-RU" sz="3200" dirty="0"/>
          </a:p>
        </p:txBody>
      </p:sp>
      <p:graphicFrame>
        <p:nvGraphicFramePr>
          <p:cNvPr id="9" name="Содержимое 10">
            <a:extLst>
              <a:ext uri="{FF2B5EF4-FFF2-40B4-BE49-F238E27FC236}">
                <a16:creationId xmlns:a16="http://schemas.microsoft.com/office/drawing/2014/main" id="{2DE6FBC7-71C1-4186-BD9D-871308C64D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1448677"/>
              </p:ext>
            </p:extLst>
          </p:nvPr>
        </p:nvGraphicFramePr>
        <p:xfrm>
          <a:off x="-30549" y="1417638"/>
          <a:ext cx="9144000" cy="244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Содержимое 11">
            <a:extLst>
              <a:ext uri="{FF2B5EF4-FFF2-40B4-BE49-F238E27FC236}">
                <a16:creationId xmlns:a16="http://schemas.microsoft.com/office/drawing/2014/main" id="{2C035CED-BDF8-4B6C-B3FC-2F99BB2DF8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194894"/>
              </p:ext>
            </p:extLst>
          </p:nvPr>
        </p:nvGraphicFramePr>
        <p:xfrm>
          <a:off x="0" y="3932684"/>
          <a:ext cx="9143999" cy="2925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8E71E0D9-595F-4572-8818-E57543AE89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0193028"/>
              </p:ext>
            </p:extLst>
          </p:nvPr>
        </p:nvGraphicFramePr>
        <p:xfrm>
          <a:off x="0" y="1417639"/>
          <a:ext cx="9113451" cy="278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A0D16075-1BDF-4BB5-B26F-A7249E243F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796897"/>
              </p:ext>
            </p:extLst>
          </p:nvPr>
        </p:nvGraphicFramePr>
        <p:xfrm>
          <a:off x="-30549" y="4004568"/>
          <a:ext cx="9174550" cy="306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898168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8992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</a:t>
            </a:r>
          </a:p>
        </p:txBody>
      </p:sp>
      <p:graphicFrame>
        <p:nvGraphicFramePr>
          <p:cNvPr id="9" name="Содержимое 4">
            <a:extLst>
              <a:ext uri="{FF2B5EF4-FFF2-40B4-BE49-F238E27FC236}">
                <a16:creationId xmlns:a16="http://schemas.microsoft.com/office/drawing/2014/main" id="{5D484FA3-8FD8-413F-A2B4-57C2BF990DC9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5">
            <a:extLst>
              <a:ext uri="{FF2B5EF4-FFF2-40B4-BE49-F238E27FC236}">
                <a16:creationId xmlns:a16="http://schemas.microsoft.com/office/drawing/2014/main" id="{246AACEE-3C21-4BDA-B4E7-4E6D77EE777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3122750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4D79E9EC-3F6A-4621-85EA-57B838D52F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214311"/>
              </p:ext>
            </p:extLst>
          </p:nvPr>
        </p:nvGraphicFramePr>
        <p:xfrm>
          <a:off x="4572000" y="1268760"/>
          <a:ext cx="4572000" cy="4957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C50B9D11-03A8-4448-9DD6-F6D843AF9C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9319724"/>
              </p:ext>
            </p:extLst>
          </p:nvPr>
        </p:nvGraphicFramePr>
        <p:xfrm>
          <a:off x="0" y="1143000"/>
          <a:ext cx="4788024" cy="5112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18028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CC"/>
                </a:solidFill>
              </a:rPr>
              <a:t>ПОКАЗАТЕЛИ СОЦИАЛЬНО-ЭКОНОМИЧЕСКОГО РАЗВИТИЯ КРУТИНСКОГО МУНИЦИПАЛЬНОГО РАЙОНА ОМСКОЙ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26811"/>
            <a:ext cx="9144000" cy="60486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представляет собой сбалансированную систему ожидаемых основных показателей экономического и социального развития района для получения органами государственной власти информации, используемой при выработке управленческих решений.</a:t>
            </a:r>
          </a:p>
          <a:p>
            <a:pPr marL="0" indent="457200" algn="just">
              <a:buNone/>
            </a:pPr>
            <a:r>
              <a:rPr lang="ru-RU" sz="1600" dirty="0">
                <a:solidFill>
                  <a:srgbClr val="000066"/>
                </a:solidFill>
              </a:rPr>
              <a:t>Прогноз социально-экономического развития разрабатывается: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В двух вариантах, которые формируются в соответствии  с условиями социально-экономического развития на очередной финансовый год и плановый период;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0066"/>
                </a:solidFill>
              </a:rPr>
              <a:t>На период не менее трех лет с выделением очередного финансового года.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51253"/>
              </p:ext>
            </p:extLst>
          </p:nvPr>
        </p:nvGraphicFramePr>
        <p:xfrm>
          <a:off x="179512" y="2902322"/>
          <a:ext cx="8784976" cy="3334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7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>
                          <a:effectLst/>
                        </a:rPr>
                        <a:t>Значение</a:t>
                      </a:r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</a:rPr>
                        <a:t>Ед. измерения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доходов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45,30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45,01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жилищно-коммунальное хозяйство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1,34</a:t>
                      </a: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623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образование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28,54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культуру и кинематографию в расчете на 1 жителя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6,44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социальную политику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0,91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27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Объем расходов местного бюджета на физическую культуру и спорт в расчете на 1 жителя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0,05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</a:rPr>
                        <a:t>тыс. рублей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04" marR="8604" marT="8604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7211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041144"/>
              </p:ext>
            </p:extLst>
          </p:nvPr>
        </p:nvGraphicFramePr>
        <p:xfrm>
          <a:off x="107504" y="44622"/>
          <a:ext cx="8856984" cy="6696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3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8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4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Число субъектов малого и среднего предпринимательства в расчете на 10 тыс. человек населения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197,69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единиц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1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28,39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6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Объем инвестиций в основной капитал (за исключением бюджетных средств)в расчете на 1 жителя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12100,9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37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52,89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56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прибыльных сельскохозяйственных организаций (для муниципальных районов)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100,00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74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требованиям, в общей протяженности автомобильных дорог общего пользования местного значения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92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населения, проживающего в населенных пунктах, не имеющих регулярного автобусного и (или) железнодорожного сообщения с административным центром городского округа (муниципального района), в общей численности населения городского округа (муниципального района)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Среднемесячная номинальная начисленная заработная плата работников крупных и средних предприятий и некоммерческих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35158,80</a:t>
                      </a: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Среднемесячная номинальная начисленная заработная плата работников муниципальных дошкольных образовательных учреждений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24316,50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33936,00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учителей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41699,90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27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Среднемесячная номинальная начисленная заработная плата работников муниципальных учреждений культуры и искусства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29536,20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3" marR="4023" marT="4023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607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288310"/>
              </p:ext>
            </p:extLst>
          </p:nvPr>
        </p:nvGraphicFramePr>
        <p:xfrm>
          <a:off x="179512" y="44625"/>
          <a:ext cx="8784977" cy="6745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2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детей в возрасте 1-6 лет, получающих дошкольную образовательную услугу и (или) услугу по их содержанию в муниципальных дошкольных образовательных учреждениях в общей численности детей в возрасте 1 - 6 лет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51,80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выпускников муниципальных общеобразовательных учреждений, не получивших аттестат о среднем (полном) образовании, в общей численности выпускников муниципальных общеобразовательных учреждений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2,63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81,77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8,33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7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детей первой и второй групп здоровья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89,9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обучающихся в муниципальных общеобразовательных учреждениях, занимающихся во вторую (третью) смену, в общей численности обучающихся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0,0</a:t>
                      </a: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849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 бюджета муниципального образования на общее образование в расчете на 1 обучающегося в муниципальных общеобразовательных учреждениях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22,00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детей в возрасте 5 - 18 лет, получающих услуги по дополнительному образованию в организациях различной организационно-правовой формы и формы собственности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08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муниципальных учреждений культуры, здания которых находятся в аварийном состоянии или требуют капитального ремонта, в общем количестве муниципальных учреждений культуры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3,85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98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объектов культурного наследия, находящихся в муниципальной собственности и требующих консервации или реставрации, в общем количестве объектов культурного наследия, находящихся в муниципальной собственности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14,29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населения, систематически занимающегося физической культурой и спортом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54,18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17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Доля обучающихся, систематически занимающихся физической культурой и спортом, в общей численности обучающихся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87,30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128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85459"/>
              </p:ext>
            </p:extLst>
          </p:nvPr>
        </p:nvGraphicFramePr>
        <p:xfrm>
          <a:off x="179512" y="33806"/>
          <a:ext cx="8784976" cy="67861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Общая площадь жилых помещений, приходящаяся в среднем на одного жителя, -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29,70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кв. метров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том числе введенная в действие за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0,19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кв. метров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Площадь земельных участков, предоставленных для строительства в расчете на 10 тыс. человек населения, -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га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том числе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7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11,07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 бюджета муниципального образования на содержание работников органов местного самоуправления в расчете на одного жителя муниципального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2138,51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Удовлетворенность населения деятельностью органов местного самоуправления городского округа (муниципального района)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59,00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Среднегодовая численность постоянного населения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тыс. рублей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в многоквартирных домах электрическая энергия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416,35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в многоквартирных домах холодная вода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0,25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в многоквартирных домах природный газ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448,83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электрическая энергия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41,06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кВт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1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тепловая энергия из расчета на 1 кв. метр общей площади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0,15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Гкал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холодная вода из расчета на одного человека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0,25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543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Удельная величина потребления энергетических ресурсов муниципальными бюджетными учреждениями природный газ из расчета на одного человека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1,91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куб. метров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82" marR="3482" marT="348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16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4248472" cy="29969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>
                <a:solidFill>
                  <a:srgbClr val="660066"/>
                </a:solidFill>
              </a:rPr>
              <a:t>Бездефицитный бюджет </a:t>
            </a:r>
            <a:r>
              <a:rPr lang="ru-RU" sz="1600" dirty="0">
                <a:solidFill>
                  <a:srgbClr val="660066"/>
                </a:solidFill>
              </a:rPr>
              <a:t>– состояние бюджета, при котором доходы и расходы равны друг другу. </a:t>
            </a: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3929" y="765598"/>
            <a:ext cx="4535686" cy="45827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endParaRPr lang="ru-RU" sz="1600" b="1" dirty="0"/>
          </a:p>
          <a:p>
            <a:pPr marL="0" indent="0" algn="just">
              <a:buNone/>
            </a:pPr>
            <a:r>
              <a:rPr lang="ru-RU" sz="1600" b="1" dirty="0">
                <a:solidFill>
                  <a:srgbClr val="660066"/>
                </a:solidFill>
              </a:rPr>
              <a:t>Профицит бюджета </a:t>
            </a:r>
            <a:r>
              <a:rPr lang="ru-RU" sz="1400" b="1" dirty="0">
                <a:solidFill>
                  <a:srgbClr val="660066"/>
                </a:solidFill>
              </a:rPr>
              <a:t>– превышение доходов над его расходами.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447072"/>
            <a:ext cx="4032448" cy="3168352"/>
          </a:xfrm>
        </p:spPr>
        <p:txBody>
          <a:bodyPr/>
          <a:lstStyle/>
          <a:p>
            <a:r>
              <a:rPr lang="ru-RU" sz="1600" b="1" dirty="0">
                <a:solidFill>
                  <a:srgbClr val="660066"/>
                </a:solidFill>
              </a:rPr>
              <a:t>Дефицит бюджета </a:t>
            </a:r>
            <a:r>
              <a:rPr lang="ru-RU" b="1" dirty="0">
                <a:solidFill>
                  <a:srgbClr val="660066"/>
                </a:solidFill>
              </a:rPr>
              <a:t>– превышение расходов бюджета над его доходами.</a:t>
            </a:r>
          </a:p>
          <a:p>
            <a:endParaRPr lang="ru-RU" b="1" dirty="0"/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0" y="670573"/>
            <a:ext cx="3575050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²ÐµÑÑ ÐºÐ°ÑÑÐ¸Ð½Ðº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15" y="4077073"/>
            <a:ext cx="3638896" cy="2376264"/>
          </a:xfrm>
          <a:prstGeom prst="rect">
            <a:avLst/>
          </a:prstGeom>
          <a:solidFill>
            <a:schemeClr val="accent6">
              <a:lumMod val="20000"/>
              <a:lumOff val="80000"/>
              <a:alpha val="8000"/>
            </a:schemeClr>
          </a:solidFill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775" y="2347526"/>
            <a:ext cx="4032448" cy="291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02274" y="5993527"/>
            <a:ext cx="1059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11803" y="5031248"/>
            <a:ext cx="1172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Доходы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08304" y="41490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Расходы</a:t>
            </a:r>
          </a:p>
        </p:txBody>
      </p:sp>
    </p:spTree>
    <p:extLst>
      <p:ext uri="{BB962C8B-B14F-4D97-AF65-F5344CB8AC3E}">
        <p14:creationId xmlns:p14="http://schemas.microsoft.com/office/powerpoint/2010/main" val="202319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Бюджетная система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6400800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881336" y="1457413"/>
            <a:ext cx="4958916" cy="15884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Консолидированный бюджет </a:t>
            </a:r>
            <a:r>
              <a:rPr lang="ru-RU" dirty="0" err="1"/>
              <a:t>Крутинского</a:t>
            </a:r>
            <a:r>
              <a:rPr lang="ru-RU" dirty="0"/>
              <a:t> муниципального района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316" y="3479789"/>
            <a:ext cx="2088232" cy="1144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муниципального района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85265" y="3369243"/>
            <a:ext cx="2376264" cy="1190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Свод бюджетов городского и сельских поселений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 городского поселения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5533" y="5027426"/>
            <a:ext cx="16561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Бюджеты сельских поселений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940152" y="2924944"/>
            <a:ext cx="900100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979712" y="2924944"/>
            <a:ext cx="720000" cy="4442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96136" y="4577324"/>
            <a:ext cx="864096" cy="7958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596336" y="4577324"/>
            <a:ext cx="360040" cy="363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8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129" y="2007915"/>
            <a:ext cx="2638134" cy="777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0"/>
            <a:ext cx="421196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rgbClr val="002060"/>
                </a:solidFill>
              </a:rPr>
              <a:t>Основа составления проекта бюджета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Положения Послания Президента Российской Федерации Федеральному Собранию Российской Федерации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Основные направления бюджетной и налоговой политики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Прогноз социально-экономического развития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Омской области 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Муниципальные программы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</a:t>
            </a:r>
          </a:p>
          <a:p>
            <a:pPr algn="just" hangingPunct="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</a:rPr>
              <a:t>Бюджетный прогноз </a:t>
            </a:r>
            <a:r>
              <a:rPr lang="ru-RU" sz="1400" dirty="0" err="1">
                <a:solidFill>
                  <a:srgbClr val="002060"/>
                </a:solidFill>
              </a:rPr>
              <a:t>Крутинского</a:t>
            </a:r>
            <a:r>
              <a:rPr lang="ru-RU" sz="1400" dirty="0">
                <a:solidFill>
                  <a:srgbClr val="002060"/>
                </a:solidFill>
              </a:rPr>
              <a:t> муниципального района на долгосрочный период 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marL="0" indent="0" algn="ctr" hangingPunct="0">
              <a:buNone/>
            </a:pPr>
            <a:r>
              <a:rPr lang="ru-RU" sz="1400" b="1" dirty="0">
                <a:solidFill>
                  <a:srgbClr val="002060"/>
                </a:solidFill>
              </a:rPr>
              <a:t>ЭТАПЫ БЮДЖЕТНОГО ПРОЦЕССА В КРУТИНСКОМ МУНИЦИПАЛЬНОМ РАЙОНЕ ОМСКОЙ ОБЛАСТИ</a:t>
            </a:r>
          </a:p>
          <a:p>
            <a:pPr marL="0" indent="0" algn="ctr" hangingPunct="0">
              <a:buNone/>
            </a:pPr>
            <a:endParaRPr lang="ru-RU" sz="1400" b="1" dirty="0">
              <a:solidFill>
                <a:srgbClr val="002060"/>
              </a:solidFill>
            </a:endParaRP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Составление проекта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Исполнение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Рассмотрение и утверждение отчета об исполнении районного бюджета</a:t>
            </a:r>
          </a:p>
          <a:p>
            <a:pPr algn="just" hangingPunct="0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rgbClr val="002060"/>
                </a:solidFill>
              </a:rPr>
              <a:t>Контроль за исполнением бюджета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102" y="2738243"/>
            <a:ext cx="4680520" cy="386140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002060"/>
                </a:solidFill>
              </a:rPr>
              <a:t>Бюджетный процесс </a:t>
            </a:r>
            <a:r>
              <a:rPr lang="ru-RU" dirty="0">
                <a:solidFill>
                  <a:srgbClr val="002060"/>
                </a:solidFill>
              </a:rPr>
              <a:t>- деятельность участников бюджетного процесса по организации процедур составления и рассмотрения проекта бюджета, его утверждения, исполнения и контроля за его исполнением.</a:t>
            </a:r>
          </a:p>
          <a:p>
            <a:pPr algn="ctr"/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Участники бюджетного процесса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Глава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rgbClr val="002060"/>
                </a:solidFill>
              </a:rPr>
              <a:t>Крутинский</a:t>
            </a:r>
            <a:r>
              <a:rPr lang="ru-RU" dirty="0">
                <a:solidFill>
                  <a:srgbClr val="002060"/>
                </a:solidFill>
              </a:rPr>
              <a:t> районный Совет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Комитет финансов и контроля Администрации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Администрации муниципальных образований </a:t>
            </a:r>
            <a:r>
              <a:rPr lang="ru-RU" dirty="0" err="1">
                <a:solidFill>
                  <a:srgbClr val="002060"/>
                </a:solidFill>
              </a:rPr>
              <a:t>Крутинского</a:t>
            </a:r>
            <a:r>
              <a:rPr lang="ru-RU" dirty="0">
                <a:solidFill>
                  <a:srgbClr val="002060"/>
                </a:solidFill>
              </a:rPr>
              <a:t> муниципального района Омской области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средств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доходов районного бюджета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Главные администраторы источников финансирования дефицита районного бюджета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2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2" y="94456"/>
            <a:ext cx="4762500" cy="239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5503" y="944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Бюджетный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38519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РАССМОТРЕНИЕ И УТВЕРЖДЕНИЕ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Администрация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вносит на рассмотрение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 проект решения о районном бюджете не позднее 15 ноября текущего года.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По проекту решения о районном бюджете проводятся публичный слушания.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Проект решения о районном бюджете рассматривается поэтапно в двух чтениях.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ИСПОЛНЕНИЕ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обеспечивается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Организация исполнения районного бюджета возлагается на 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Исполнение районного бюджета организуется на основе сводной бюджетной росписи районного бюджета и кассового плана исполнения районного бюджета.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Ежеквартальные отчеты об исполнении районного бюджета утверждаются Администрацией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 и направляются в </a:t>
            </a:r>
            <a:r>
              <a:rPr lang="ru-RU" sz="1600" dirty="0" err="1">
                <a:solidFill>
                  <a:srgbClr val="000066"/>
                </a:solidFill>
              </a:rPr>
              <a:t>Крутинский</a:t>
            </a:r>
            <a:r>
              <a:rPr lang="ru-RU" sz="1600" dirty="0">
                <a:solidFill>
                  <a:srgbClr val="000066"/>
                </a:solidFill>
              </a:rPr>
              <a:t> районный Совет Омской области.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Годовой отчет об исполнении районного бюджета подлежит утверждению решением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районного Совета Омской области.</a:t>
            </a:r>
          </a:p>
          <a:p>
            <a:pPr indent="457200" algn="just"/>
            <a:endParaRPr lang="ru-RU" sz="1400" dirty="0"/>
          </a:p>
          <a:p>
            <a:pPr indent="457200" algn="ctr"/>
            <a:r>
              <a:rPr lang="ru-RU" b="1" dirty="0">
                <a:solidFill>
                  <a:srgbClr val="0000CC"/>
                </a:solidFill>
              </a:rPr>
              <a:t>КОНТРОЛЬ ЗА ИСПОЛНЕНИЕМ РАЙОННОГО БЮДЖЕТА</a:t>
            </a:r>
          </a:p>
          <a:p>
            <a:pPr indent="457200" algn="just"/>
            <a:r>
              <a:rPr lang="ru-RU" sz="1600" dirty="0">
                <a:solidFill>
                  <a:srgbClr val="000066"/>
                </a:solidFill>
              </a:rPr>
              <a:t>Контроль за исполнением районного бюджета осуществляет: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Контрольная комиссия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 Омской области.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Комитет финансов и контроля Администрации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solidFill>
                  <a:srgbClr val="000066"/>
                </a:solidFill>
              </a:rPr>
              <a:t>Органы местного самоуправления </a:t>
            </a:r>
            <a:r>
              <a:rPr lang="ru-RU" sz="1600" dirty="0" err="1">
                <a:solidFill>
                  <a:srgbClr val="000066"/>
                </a:solidFill>
              </a:rPr>
              <a:t>Крутинского</a:t>
            </a:r>
            <a:r>
              <a:rPr lang="ru-RU" sz="1600" dirty="0">
                <a:solidFill>
                  <a:srgbClr val="000066"/>
                </a:solidFill>
              </a:rPr>
              <a:t> муниципального района.</a:t>
            </a:r>
          </a:p>
          <a:p>
            <a:pPr indent="457200"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8668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3527969"/>
            <a:ext cx="4307650" cy="1701232"/>
          </a:xfrm>
        </p:spPr>
        <p:txBody>
          <a:bodyPr>
            <a:noAutofit/>
          </a:bodyPr>
          <a:lstStyle/>
          <a:p>
            <a:pPr marL="360000" indent="457200" algn="l"/>
            <a:r>
              <a:rPr lang="ru-RU" sz="1400" b="1" dirty="0">
                <a:solidFill>
                  <a:srgbClr val="0000CC"/>
                </a:solidFill>
              </a:rPr>
              <a:t>Основные направления бюджетной и налоговой политики Крутинского муниципального района на 2022 год и на плановый период 2023 и 2024 годов определены Постановлением Администрации Крутинского муниципального района Омской области от 27 августа 2021 года № 390-п </a:t>
            </a:r>
            <a:br>
              <a:rPr lang="ru-RU" sz="1400" b="1" dirty="0"/>
            </a:br>
            <a:br>
              <a:rPr lang="ru-RU" sz="1400" b="1" dirty="0"/>
            </a:br>
            <a:r>
              <a:rPr lang="ru-RU" sz="2000" b="1" dirty="0">
                <a:solidFill>
                  <a:srgbClr val="0000CC"/>
                </a:solidFill>
              </a:rPr>
              <a:t>Цели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br>
              <a:rPr lang="ru-RU" sz="1400" b="1" dirty="0"/>
            </a:br>
            <a:r>
              <a:rPr lang="ru-RU" sz="1400" b="1" i="1" dirty="0">
                <a:solidFill>
                  <a:srgbClr val="660066"/>
                </a:solidFill>
              </a:rPr>
              <a:t>- </a:t>
            </a:r>
            <a:r>
              <a:rPr lang="ru-RU" sz="1400" i="1" dirty="0">
                <a:solidFill>
                  <a:srgbClr val="660066"/>
                </a:solidFill>
              </a:rPr>
              <a:t>определение условий, принимаемых для составления проекта районного бюджета на 2022 - 2024 годы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обеспечение преемственности бюджетной и налоговой политики Крутинского муниципального района </a:t>
            </a:r>
            <a:br>
              <a:rPr lang="ru-RU" sz="1400" i="1" dirty="0">
                <a:solidFill>
                  <a:srgbClr val="660066"/>
                </a:solidFill>
              </a:rPr>
            </a:br>
            <a:r>
              <a:rPr lang="ru-RU" sz="1400" i="1" dirty="0">
                <a:solidFill>
                  <a:srgbClr val="660066"/>
                </a:solidFill>
              </a:rPr>
              <a:t>- увеличение налоговых доходов районного бюджета                                                                      </a:t>
            </a:r>
            <a:br>
              <a:rPr lang="ru-RU" sz="1400" b="1" i="1" dirty="0">
                <a:solidFill>
                  <a:srgbClr val="660066"/>
                </a:solidFill>
              </a:rPr>
            </a:br>
            <a:endParaRPr lang="ru-RU" sz="1400" b="1" i="1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0"/>
            <a:ext cx="4968552" cy="67413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</a:t>
            </a:r>
            <a:r>
              <a:rPr lang="ru-RU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обеспечение финансовой устойчивости и долгосрочной сбалансированности районного бюджета;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сдерживание роста расходов районного бюджета, повышение их эффективности;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исполнение действующих расходных обязательств;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привлечение средств областного бюджета на </a:t>
            </a:r>
            <a:r>
              <a:rPr lang="ru-RU" sz="1200" dirty="0" err="1">
                <a:solidFill>
                  <a:srgbClr val="660066"/>
                </a:solidFill>
              </a:rPr>
              <a:t>софинансирование</a:t>
            </a:r>
            <a:r>
              <a:rPr lang="ru-RU" sz="1200" dirty="0">
                <a:solidFill>
                  <a:srgbClr val="660066"/>
                </a:solidFill>
              </a:rPr>
              <a:t> расходных обязательств;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оплаты труда работников бюджетной сферы в соответствии с указами Президента Российской Федерации от 07 мая 2012 года № 597 «О мероприятиях по реализации государственной социальной политики», от 1 июня 2012 года № 761 «О Национальной стратегии действий в интересах детей на 2012 – 2017 годы»;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соблюдение норматива формирования расходов на содержание органов местного самоуправления;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повышение эффективности внутреннего финансового контроля и внутреннего финансового аудита;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развитие современной и эффективной дорожной инфраструктуры;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соблюдение получателями целевых межбюджетных трансфертов условий, целей и порядка, установленных при их предоставлении.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политики </a:t>
            </a:r>
            <a:r>
              <a:rPr lang="ru-RU" sz="14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Крутинского</a:t>
            </a:r>
            <a:r>
              <a:rPr lang="ru-RU" sz="1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разработка и реализация мер по сохранению и увеличению налоговых доходов консолидированного бюджета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содействие повышению предпринимательской активности и развитию субъектов малого и среднего предпринимательства на территории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укрепление доходной базы консолидированного бюджета </a:t>
            </a:r>
            <a:r>
              <a:rPr lang="ru-RU" sz="1200" dirty="0" err="1">
                <a:solidFill>
                  <a:srgbClr val="660066"/>
                </a:solidFill>
              </a:rPr>
              <a:t>Крутинского</a:t>
            </a:r>
            <a:r>
              <a:rPr lang="ru-RU" sz="1200" dirty="0">
                <a:solidFill>
                  <a:srgbClr val="660066"/>
                </a:solidFill>
              </a:rPr>
              <a:t> муниципального района с учетом изменения параметров налоговой системы;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200" dirty="0">
                <a:solidFill>
                  <a:srgbClr val="660066"/>
                </a:solidFill>
              </a:rPr>
              <a:t>проведение мониторинга изменений в налоговом законодательстве Российской Федерации, при необходимости приведение в соответствие с ними муниципальных правовых актов.</a:t>
            </a:r>
            <a:endParaRPr lang="ru-RU" sz="12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ÐÐ°ÑÑÐ¸Ð½ÐºÐ¸ Ð¿Ð¾ Ð·Ð°Ð¿ÑÐ¾ÑÑ ÐºÐ°ÑÑÐ¸Ð½ÐºÐ¸ Ð±ÑÐ´Ð¶ÐµÑÐ¸ÑÐ¾Ð²Ð°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931"/>
            <a:ext cx="3751312" cy="211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0880" y="1484784"/>
            <a:ext cx="261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</a:rPr>
              <a:t>БЮДЖЕТНАЯ И НАЛОГОВАЯ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529705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45664"/>
            <a:ext cx="1700245" cy="1391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0"/>
            <a:ext cx="4608512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660066"/>
                </a:solidFill>
              </a:rPr>
              <a:t>ВИДЫ ДОХОДОВ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4872" y="2852936"/>
            <a:ext cx="3895080" cy="362691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dirty="0">
                <a:solidFill>
                  <a:srgbClr val="660066"/>
                </a:solidFill>
              </a:rPr>
              <a:t>Доходы бюджета</a:t>
            </a:r>
            <a:r>
              <a:rPr lang="ru-RU" b="1" dirty="0">
                <a:solidFill>
                  <a:srgbClr val="660066"/>
                </a:solidFill>
              </a:rPr>
              <a:t> </a:t>
            </a:r>
            <a:r>
              <a:rPr lang="ru-RU" dirty="0">
                <a:solidFill>
                  <a:srgbClr val="660066"/>
                </a:solidFill>
              </a:rPr>
              <a:t>– </a:t>
            </a:r>
            <a:r>
              <a:rPr lang="ru-RU" b="1" dirty="0">
                <a:solidFill>
                  <a:srgbClr val="660066"/>
                </a:solidFill>
              </a:rPr>
              <a:t>это поступающие в бюджет денежные средства, за исключением средств, являющихся источниками финансирования дефицита бюджета.</a:t>
            </a:r>
          </a:p>
          <a:p>
            <a:pPr algn="just"/>
            <a:endParaRPr lang="ru-RU" b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i="1" dirty="0">
                <a:solidFill>
                  <a:srgbClr val="660066"/>
                </a:solidFill>
              </a:rPr>
              <a:t>Доходы бюджета выражают экономические отношения, возникающие между государством и предприятиями, организациями и гражданами в процессе формирования бюджета страны.</a:t>
            </a:r>
          </a:p>
          <a:p>
            <a:pPr indent="457200" algn="just">
              <a:lnSpc>
                <a:spcPct val="110000"/>
              </a:lnSpc>
            </a:pPr>
            <a:endParaRPr lang="ru-RU" b="1" i="1" dirty="0">
              <a:solidFill>
                <a:srgbClr val="660066"/>
              </a:solidFill>
            </a:endParaRPr>
          </a:p>
          <a:p>
            <a:pPr indent="457200" algn="just">
              <a:lnSpc>
                <a:spcPct val="110000"/>
              </a:lnSpc>
            </a:pPr>
            <a:r>
              <a:rPr lang="ru-RU" b="1" dirty="0">
                <a:solidFill>
                  <a:srgbClr val="660066"/>
                </a:solidFill>
              </a:rPr>
              <a:t>Доходы бюджета формируются в соответствии с бюджетным законодательством о налогах и сборах и законодательством об иных обязательным платежах.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" y="122686"/>
            <a:ext cx="4179416" cy="273024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63600" y="27305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</a:rPr>
              <a:t>ЧТО ТАКОЕ ДОХОДЫ БЮДЖЕТА?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681908"/>
            <a:ext cx="3024336" cy="19156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НАЛОГОВЫЕ ДОХОДЫ</a:t>
            </a:r>
          </a:p>
          <a:p>
            <a:pPr algn="ctr"/>
            <a:r>
              <a:rPr lang="ru-RU" sz="1200" dirty="0"/>
              <a:t>доходы от предусмотренных законодательством Российской Федерации о налогах и сборах федеральных налогов и сборов, региональных  и местных налогов, а также пеней и штрафов по ним. Например, НАЛОГ НА ИМУЩЕСТВО ФИЗИЧЕСКИХ ЛИЦ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852935"/>
            <a:ext cx="3240360" cy="208823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НЕНАЛОГОВЫЕ ДОХОДЫ</a:t>
            </a:r>
          </a:p>
          <a:p>
            <a:pPr algn="ctr"/>
            <a:r>
              <a:rPr lang="ru-RU" sz="1200" dirty="0"/>
              <a:t>поступления  от уплаты других пошлин и сборов, установленных законодательством Российской Федерации, аренды, продажи имущества, а также штрафов за нарушение законодательства. Например, ДОХОДЫ ОТ ИСПОЛЬЗОВАНИЯ ИМУЩЕСТВА, НАХОДЯЩЕГОСЯ В ГОСУДАРСТВЕННОЙ И МУНИЦИПАЛЬНОЙ СОБСТВЕННОСТИ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5157192"/>
            <a:ext cx="3312368" cy="1512168"/>
          </a:xfrm>
          <a:prstGeom prst="rect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БЕЗВОМЕЗДНЫЕ ПОСТУПЛЕНИЯ</a:t>
            </a:r>
          </a:p>
          <a:p>
            <a:pPr algn="ctr"/>
            <a:r>
              <a:rPr lang="ru-RU" sz="1200" dirty="0"/>
              <a:t>поступления от бюджетов других уровней. Например, ДОТАЦИИ</a:t>
            </a:r>
          </a:p>
        </p:txBody>
      </p:sp>
    </p:spTree>
    <p:extLst>
      <p:ext uri="{BB962C8B-B14F-4D97-AF65-F5344CB8AC3E}">
        <p14:creationId xmlns:p14="http://schemas.microsoft.com/office/powerpoint/2010/main" val="97717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F39355B3-9277-4718-8469-1BD653F21B37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69003452-C103-492B-B01A-06DF861608C5}"/>
              </a:ext>
            </a:extLst>
          </p:cNvPr>
          <p:cNvGraphicFramePr>
            <a:graphicFrameLocks/>
          </p:cNvGraphicFramePr>
          <p:nvPr/>
        </p:nvGraphicFramePr>
        <p:xfrm>
          <a:off x="-1576387" y="-1769609"/>
          <a:ext cx="12296775" cy="1039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9304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3338</TotalTime>
  <Words>4693</Words>
  <Application>Microsoft Office PowerPoint</Application>
  <PresentationFormat>Экран (4:3)</PresentationFormat>
  <Paragraphs>788</Paragraphs>
  <Slides>28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Arial Cyr</vt:lpstr>
      <vt:lpstr>Calibri</vt:lpstr>
      <vt:lpstr>Times New Roman</vt:lpstr>
      <vt:lpstr>Wingdings</vt:lpstr>
      <vt:lpstr>Тема Office</vt:lpstr>
      <vt:lpstr>Комитет финансов и контроля администрации крутинского муниципального района омской области    бюджет для граждан        К Проекту РЕШЕНИЯ КРУТИНСКОГО РАЙОННОГО СОВЕТА «ОБ ИСПОЛНЕНИИ РАЙОННОГО БЮДЖЕТА ЗА 2022 ГОД»</vt:lpstr>
      <vt:lpstr>               Что такое бюджет:</vt:lpstr>
      <vt:lpstr>Бездефицитный бюджет – состояние бюджета, при котором доходы и расходы равны друг другу.           </vt:lpstr>
      <vt:lpstr>Бюджетная система Крутинского муниципального района</vt:lpstr>
      <vt:lpstr>Презентация PowerPoint</vt:lpstr>
      <vt:lpstr>Презентация PowerPoint</vt:lpstr>
      <vt:lpstr>Основные направления бюджетной и налоговой политики Крутинского муниципального района на 2022 год и на плановый период 2023 и 2024 годов определены Постановлением Администрации Крутинского муниципального района Омской области от 27 августа 2021 года № 390-п   Цели  - определение условий, принимаемых для составления проекта районного бюджета на 2022 - 2024 годы - обеспечение преемственности бюджетной и налоговой политики Крутинского муниципального района  - увеличение налоговых доходов районного бюджета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</vt:lpstr>
      <vt:lpstr>Презентация PowerPoint</vt:lpstr>
      <vt:lpstr>Презентация PowerPoint</vt:lpstr>
      <vt:lpstr>РАСХОДЫ</vt:lpstr>
      <vt:lpstr>Презентация PowerPoint</vt:lpstr>
      <vt:lpstr>РАСХОДЫ ПО РАЗДЕЛАМ БЮДЖЕТА</vt:lpstr>
      <vt:lpstr>Презентация PowerPoint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</vt:lpstr>
      <vt:lpstr>Основные расходы бюджета по экономической классификации</vt:lpstr>
      <vt:lpstr>ПОКАЗАТЕЛИ СОЦИАЛЬНО-ЭКОНОМИЧЕСКОГО РАЗВИТИЯ КРУТИНСКОГО МУНИЦИПАЛЬНОГО РАЙОНА ОМСКОЙ ОБЛАСТИ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241</cp:revision>
  <dcterms:created xsi:type="dcterms:W3CDTF">2018-11-14T10:17:57Z</dcterms:created>
  <dcterms:modified xsi:type="dcterms:W3CDTF">2023-05-16T08:37:39Z</dcterms:modified>
</cp:coreProperties>
</file>