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15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9" r:id="rId2"/>
    <p:sldId id="281" r:id="rId3"/>
    <p:sldId id="282" r:id="rId4"/>
    <p:sldId id="272" r:id="rId5"/>
    <p:sldId id="273" r:id="rId6"/>
    <p:sldId id="284" r:id="rId7"/>
    <p:sldId id="274" r:id="rId8"/>
    <p:sldId id="275" r:id="rId9"/>
    <p:sldId id="286" r:id="rId10"/>
    <p:sldId id="285" r:id="rId11"/>
    <p:sldId id="259" r:id="rId12"/>
    <p:sldId id="288" r:id="rId13"/>
    <p:sldId id="289" r:id="rId14"/>
    <p:sldId id="290" r:id="rId15"/>
    <p:sldId id="276" r:id="rId16"/>
    <p:sldId id="278" r:id="rId17"/>
    <p:sldId id="291" r:id="rId18"/>
    <p:sldId id="279" r:id="rId19"/>
    <p:sldId id="280" r:id="rId20"/>
    <p:sldId id="30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66"/>
    <a:srgbClr val="0000CC"/>
    <a:srgbClr val="660066"/>
    <a:srgbClr val="FF99FF"/>
    <a:srgbClr val="993366"/>
    <a:srgbClr val="FF7C80"/>
    <a:srgbClr val="00CC00"/>
    <a:srgbClr val="66FF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68" autoAdjust="0"/>
  </p:normalViewPr>
  <p:slideViewPr>
    <p:cSldViewPr>
      <p:cViewPr varScale="1">
        <p:scale>
          <a:sx n="102" d="100"/>
          <a:sy n="102" d="100"/>
        </p:scale>
        <p:origin x="18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dmin\Desktop\&#1055;&#1091;&#1073;&#1083;&#1080;&#1095;%20&#1080;&#1089;&#1087;2023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3%20&#1075;&#1086;&#1076;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0"/>
      <c:rotY val="20"/>
      <c:depthPercent val="100"/>
      <c:rAngAx val="1"/>
    </c:view3D>
    <c:floor>
      <c:thickness val="0"/>
      <c:spPr>
        <a:gradFill flip="none" rotWithShape="1">
          <a:gsLst>
            <a:gs pos="0">
              <a:srgbClr val="00FFFF">
                <a:shade val="30000"/>
                <a:satMod val="115000"/>
              </a:srgbClr>
            </a:gs>
            <a:gs pos="50000">
              <a:srgbClr val="00FFFF">
                <a:shade val="67500"/>
                <a:satMod val="115000"/>
              </a:srgbClr>
            </a:gs>
            <a:gs pos="100000">
              <a:srgbClr val="00FFFF">
                <a:shade val="100000"/>
                <a:satMod val="115000"/>
              </a:srgbClr>
            </a:gs>
          </a:gsLst>
          <a:lin ang="5400000" scaled="1"/>
          <a:tileRect/>
        </a:gra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1715332458442836E-2"/>
          <c:y val="1.1887722368037354E-2"/>
          <c:w val="0.90828466754155734"/>
          <c:h val="0.976732720909886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'2Доходы по видам налогов пост.'!$B$3</c:f>
              <c:strCache>
                <c:ptCount val="1"/>
                <c:pt idx="0">
                  <c:v>Исполнено 2022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-1.428107757221684E-2"/>
                  <c:y val="2.5974025974025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5F-41E4-998A-6C8784D60281}"/>
                </c:ext>
              </c:extLst>
            </c:dLbl>
            <c:dLbl>
              <c:idx val="2"/>
              <c:layout>
                <c:manualLayout>
                  <c:x val="-1.5579357351509251E-2"/>
                  <c:y val="1.0822510822510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5F-41E4-998A-6C8784D60281}"/>
                </c:ext>
              </c:extLst>
            </c:dLbl>
            <c:spPr>
              <a:solidFill>
                <a:srgbClr val="CCFFFF"/>
              </a:solidFill>
              <a:ln>
                <a:noFill/>
              </a:ln>
              <a:effectLst/>
            </c:spPr>
            <c:txPr>
              <a:bodyPr rot="-2400000" wrap="square" lIns="38100" tIns="19050" rIns="38100" bIns="19050" anchor="ctr">
                <a:spAutoFit/>
              </a:bodyPr>
              <a:lstStyle/>
              <a:p>
                <a:pPr>
                  <a:defRPr sz="1000" b="1" i="0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пост.'!$A$4:$A$11</c:f>
              <c:strCache>
                <c:ptCount val="8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</c:strCache>
            </c:strRef>
          </c:cat>
          <c:val>
            <c:numRef>
              <c:f>'2Доходы по видам налогов пост.'!$B$4:$B$11</c:f>
              <c:numCache>
                <c:formatCode>#,##0.00</c:formatCode>
                <c:ptCount val="8"/>
                <c:pt idx="0">
                  <c:v>114641.48999999999</c:v>
                </c:pt>
                <c:pt idx="1">
                  <c:v>96945.459999999992</c:v>
                </c:pt>
                <c:pt idx="2">
                  <c:v>6816.3200000000024</c:v>
                </c:pt>
                <c:pt idx="3">
                  <c:v>4823.8</c:v>
                </c:pt>
                <c:pt idx="4">
                  <c:v>-25.54</c:v>
                </c:pt>
                <c:pt idx="5">
                  <c:v>1834.03</c:v>
                </c:pt>
                <c:pt idx="6">
                  <c:v>2031.83</c:v>
                </c:pt>
                <c:pt idx="7">
                  <c:v>2215.65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5F-41E4-998A-6C8784D60281}"/>
            </c:ext>
          </c:extLst>
        </c:ser>
        <c:ser>
          <c:idx val="1"/>
          <c:order val="1"/>
          <c:tx>
            <c:strRef>
              <c:f>'2Доходы по видам налогов пост.'!$C$3</c:f>
              <c:strCache>
                <c:ptCount val="1"/>
                <c:pt idx="0">
                  <c:v>Исполнено 2023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4527750730282383E-2"/>
                  <c:y val="5.1948051948051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5F-41E4-998A-6C8784D60281}"/>
                </c:ext>
              </c:extLst>
            </c:dLbl>
            <c:dLbl>
              <c:idx val="1"/>
              <c:layout>
                <c:manualLayout>
                  <c:x val="6.7510548523206704E-2"/>
                  <c:y val="1.2987012987012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5F-41E4-998A-6C8784D60281}"/>
                </c:ext>
              </c:extLst>
            </c:dLbl>
            <c:dLbl>
              <c:idx val="2"/>
              <c:layout>
                <c:manualLayout>
                  <c:x val="1.9474196689386582E-2"/>
                  <c:y val="-2.1645021645023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5F-41E4-998A-6C8784D60281}"/>
                </c:ext>
              </c:extLst>
            </c:dLbl>
            <c:dLbl>
              <c:idx val="3"/>
              <c:layout>
                <c:manualLayout>
                  <c:x val="3.3755274261603282E-2"/>
                  <c:y val="-1.0822510822510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5F-41E4-998A-6C8784D60281}"/>
                </c:ext>
              </c:extLst>
            </c:dLbl>
            <c:dLbl>
              <c:idx val="4"/>
              <c:layout>
                <c:manualLayout>
                  <c:x val="2.4667315806556355E-2"/>
                  <c:y val="-8.6580086580086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5F-41E4-998A-6C8784D60281}"/>
                </c:ext>
              </c:extLst>
            </c:dLbl>
            <c:dLbl>
              <c:idx val="5"/>
              <c:layout>
                <c:manualLayout>
                  <c:x val="2.0772476468679038E-2"/>
                  <c:y val="-4.32900432900433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5F-41E4-998A-6C8784D60281}"/>
                </c:ext>
              </c:extLst>
            </c:dLbl>
            <c:dLbl>
              <c:idx val="6"/>
              <c:layout>
                <c:manualLayout>
                  <c:x val="1.9474196689386582E-2"/>
                  <c:y val="-6.49350649350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85F-41E4-998A-6C8784D60281}"/>
                </c:ext>
              </c:extLst>
            </c:dLbl>
            <c:dLbl>
              <c:idx val="7"/>
              <c:layout>
                <c:manualLayout>
                  <c:x val="2.2070756247971442E-2"/>
                  <c:y val="-6.49350649350666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85F-41E4-998A-6C8784D60281}"/>
                </c:ext>
              </c:extLst>
            </c:dLbl>
            <c:spPr>
              <a:solidFill>
                <a:srgbClr val="CCFFFF"/>
              </a:solidFill>
              <a:ln>
                <a:noFill/>
              </a:ln>
              <a:effectLst/>
            </c:spPr>
            <c:txPr>
              <a:bodyPr rot="-2400000" wrap="square" lIns="38100" tIns="19050" rIns="38100" bIns="19050" anchor="ctr">
                <a:spAutoFit/>
              </a:bodyPr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пост.'!$A$4:$A$11</c:f>
              <c:strCache>
                <c:ptCount val="8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</c:strCache>
            </c:strRef>
          </c:cat>
          <c:val>
            <c:numRef>
              <c:f>'2Доходы по видам налогов пост.'!$C$4:$C$11</c:f>
              <c:numCache>
                <c:formatCode>#,##0.00</c:formatCode>
                <c:ptCount val="8"/>
                <c:pt idx="0">
                  <c:v>144455.53</c:v>
                </c:pt>
                <c:pt idx="1">
                  <c:v>129203.55</c:v>
                </c:pt>
                <c:pt idx="2">
                  <c:v>7228.26</c:v>
                </c:pt>
                <c:pt idx="3">
                  <c:v>4435.3100000000004</c:v>
                </c:pt>
                <c:pt idx="4">
                  <c:v>-150.63</c:v>
                </c:pt>
                <c:pt idx="5">
                  <c:v>1885.6299999999999</c:v>
                </c:pt>
                <c:pt idx="6">
                  <c:v>385.4</c:v>
                </c:pt>
                <c:pt idx="7">
                  <c:v>1468.01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85F-41E4-998A-6C8784D60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1161728"/>
        <c:axId val="71163264"/>
        <c:axId val="0"/>
      </c:bar3DChart>
      <c:catAx>
        <c:axId val="71161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1163264"/>
        <c:crosses val="autoZero"/>
        <c:auto val="1"/>
        <c:lblAlgn val="ctr"/>
        <c:lblOffset val="100"/>
        <c:noMultiLvlLbl val="0"/>
      </c:catAx>
      <c:valAx>
        <c:axId val="71163264"/>
        <c:scaling>
          <c:orientation val="minMax"/>
          <c:max val="1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1161728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0.74019673538860264"/>
          <c:y val="0.20483877015373078"/>
          <c:w val="0.17549042007529031"/>
          <c:h val="9.193543988819583E-2"/>
        </c:manualLayout>
      </c:layout>
      <c:overlay val="0"/>
      <c:spPr>
        <a:solidFill>
          <a:srgbClr val="CCFFFF"/>
        </a:solidFill>
        <a:ln w="25400">
          <a:noFill/>
        </a:ln>
      </c:spPr>
      <c:txPr>
        <a:bodyPr/>
        <a:lstStyle/>
        <a:p>
          <a:pPr>
            <a:defRPr sz="163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7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</a:rPr>
              <a:t>Исполнено 2022 г. </a:t>
            </a:r>
          </a:p>
        </c:rich>
      </c:tx>
      <c:layout>
        <c:manualLayout>
          <c:xMode val="edge"/>
          <c:yMode val="edge"/>
          <c:x val="0.33103677007467036"/>
          <c:y val="1.326879595960810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2427113982720251"/>
          <c:y val="0.33954053903920639"/>
          <c:w val="0.56250088031613132"/>
          <c:h val="0.60726643598615859"/>
        </c:manualLayout>
      </c:layout>
      <c:pieChart>
        <c:varyColors val="1"/>
        <c:ser>
          <c:idx val="0"/>
          <c:order val="0"/>
          <c:tx>
            <c:strRef>
              <c:f>'9Структура расходов '!$B$4</c:f>
              <c:strCache>
                <c:ptCount val="1"/>
                <c:pt idx="0">
                  <c:v>Исполнение 2022 года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B9D4-4B04-B9A2-B366E01079E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B9D4-4B04-B9A2-B366E01079E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B9D4-4B04-B9A2-B366E01079E3}"/>
              </c:ext>
            </c:extLst>
          </c:dPt>
          <c:dPt>
            <c:idx val="3"/>
            <c:bubble3D val="0"/>
            <c:spPr>
              <a:noFill/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9D4-4B04-B9A2-B366E01079E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B9D4-4B04-B9A2-B366E01079E3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B9D4-4B04-B9A2-B366E01079E3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B9D4-4B04-B9A2-B366E01079E3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B9D4-4B04-B9A2-B366E01079E3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1-B9D4-4B04-B9A2-B366E01079E3}"/>
              </c:ext>
            </c:extLst>
          </c:dPt>
          <c:dPt>
            <c:idx val="9"/>
            <c:bubble3D val="0"/>
            <c:spPr>
              <a:noFill/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B9D4-4B04-B9A2-B366E01079E3}"/>
              </c:ext>
            </c:extLst>
          </c:dPt>
          <c:dLbls>
            <c:dLbl>
              <c:idx val="0"/>
              <c:layout>
                <c:manualLayout>
                  <c:x val="1.604273495705108E-2"/>
                  <c:y val="-0.1185352528397747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D4-4B04-B9A2-B366E01079E3}"/>
                </c:ext>
              </c:extLst>
            </c:dLbl>
            <c:dLbl>
              <c:idx val="1"/>
              <c:layout>
                <c:manualLayout>
                  <c:x val="-2.4170722619602597E-2"/>
                  <c:y val="-2.543054525473145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D4-4B04-B9A2-B366E01079E3}"/>
                </c:ext>
              </c:extLst>
            </c:dLbl>
            <c:dLbl>
              <c:idx val="2"/>
              <c:layout>
                <c:manualLayout>
                  <c:x val="-3.4621273302375702E-2"/>
                  <c:y val="-9.53749466437802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9D4-4B04-B9A2-B366E01079E3}"/>
                </c:ext>
              </c:extLst>
            </c:dLbl>
            <c:dLbl>
              <c:idx val="3"/>
              <c:layout>
                <c:manualLayout>
                  <c:x val="-4.7782320479170914E-2"/>
                  <c:y val="-0.1627160359280349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9D4-4B04-B9A2-B366E01079E3}"/>
                </c:ext>
              </c:extLst>
            </c:dLbl>
            <c:dLbl>
              <c:idx val="4"/>
              <c:layout>
                <c:manualLayout>
                  <c:x val="0.11716636381990711"/>
                  <c:y val="-0.154012115267598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9D4-4B04-B9A2-B366E01079E3}"/>
                </c:ext>
              </c:extLst>
            </c:dLbl>
            <c:dLbl>
              <c:idx val="5"/>
              <c:layout>
                <c:manualLayout>
                  <c:x val="0.1346845346254795"/>
                  <c:y val="-0.1317530810378807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9D4-4B04-B9A2-B366E01079E3}"/>
                </c:ext>
              </c:extLst>
            </c:dLbl>
            <c:dLbl>
              <c:idx val="6"/>
              <c:layout>
                <c:manualLayout>
                  <c:x val="6.2512450366781103E-2"/>
                  <c:y val="-9.6007047561961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9D4-4B04-B9A2-B366E01079E3}"/>
                </c:ext>
              </c:extLst>
            </c:dLbl>
            <c:dLbl>
              <c:idx val="7"/>
              <c:layout>
                <c:manualLayout>
                  <c:x val="3.9713136819436029E-2"/>
                  <c:y val="-0.1022506788727533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9D4-4B04-B9A2-B366E01079E3}"/>
                </c:ext>
              </c:extLst>
            </c:dLbl>
            <c:dLbl>
              <c:idx val="8"/>
              <c:layout>
                <c:manualLayout>
                  <c:x val="3.7560103629381746E-2"/>
                  <c:y val="-2.69352477999074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9D4-4B04-B9A2-B366E01079E3}"/>
                </c:ext>
              </c:extLst>
            </c:dLbl>
            <c:dLbl>
              <c:idx val="9"/>
              <c:layout>
                <c:manualLayout>
                  <c:x val="4.1641031640850056E-2"/>
                  <c:y val="2.372431681333950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0,00%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9D4-4B04-B9A2-B366E01079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'!$A$5:$A$14</c:f>
              <c:strCache>
                <c:ptCount val="10"/>
                <c:pt idx="0">
                  <c:v>Образование</c:v>
                </c:pt>
                <c:pt idx="1">
                  <c:v>Общегосуд. вопросы 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 </c:v>
                </c:pt>
                <c:pt idx="6">
                  <c:v>Культура 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  <c:pt idx="9">
                  <c:v>Охрана окр. Среды</c:v>
                </c:pt>
              </c:strCache>
            </c:strRef>
          </c:cat>
          <c:val>
            <c:numRef>
              <c:f>'9Структура расходов '!$B$5:$B$14</c:f>
              <c:numCache>
                <c:formatCode>0.00%</c:formatCode>
                <c:ptCount val="10"/>
                <c:pt idx="0">
                  <c:v>0.63400000000000056</c:v>
                </c:pt>
                <c:pt idx="1">
                  <c:v>8.5800000000000043E-2</c:v>
                </c:pt>
                <c:pt idx="2">
                  <c:v>4.0300000000000023E-2</c:v>
                </c:pt>
                <c:pt idx="3">
                  <c:v>0</c:v>
                </c:pt>
                <c:pt idx="4">
                  <c:v>2.9800000000000011E-2</c:v>
                </c:pt>
                <c:pt idx="5">
                  <c:v>4.5800000000000014E-2</c:v>
                </c:pt>
                <c:pt idx="6">
                  <c:v>0.14300000000000004</c:v>
                </c:pt>
                <c:pt idx="7">
                  <c:v>2.0199999999999999E-2</c:v>
                </c:pt>
                <c:pt idx="8">
                  <c:v>1.0000000000000011E-3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9D4-4B04-B9A2-B366E01079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778971868144351E-2"/>
          <c:y val="2.6811397832673382E-2"/>
          <c:w val="0.27736410677974926"/>
          <c:h val="0.973188602167326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chemeClr val="tx1"/>
                </a:solidFill>
              </a:rPr>
              <a:t> Исполнено 2023 г.</a:t>
            </a:r>
          </a:p>
        </c:rich>
      </c:tx>
      <c:layout>
        <c:manualLayout>
          <c:xMode val="edge"/>
          <c:yMode val="edge"/>
          <c:x val="0.18122211917400174"/>
          <c:y val="4.981616156763372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4067548160253554"/>
          <c:y val="0.38932215970914191"/>
          <c:w val="0.69047752836202636"/>
          <c:h val="0.60312009444061343"/>
        </c:manualLayout>
      </c:layout>
      <c:pieChart>
        <c:varyColors val="1"/>
        <c:ser>
          <c:idx val="0"/>
          <c:order val="0"/>
          <c:tx>
            <c:strRef>
              <c:f>'9Структура расходов '!$E$4</c:f>
              <c:strCache>
                <c:ptCount val="1"/>
                <c:pt idx="0">
                  <c:v>Исполнение 2023 года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97F3-424E-8CA3-2D83A4B8529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97F3-424E-8CA3-2D83A4B8529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97F3-424E-8CA3-2D83A4B8529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97F3-424E-8CA3-2D83A4B8529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97F3-424E-8CA3-2D83A4B8529E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97F3-424E-8CA3-2D83A4B8529E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97F3-424E-8CA3-2D83A4B8529E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97F3-424E-8CA3-2D83A4B8529E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1-97F3-424E-8CA3-2D83A4B8529E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3-97F3-424E-8CA3-2D83A4B8529E}"/>
              </c:ext>
            </c:extLst>
          </c:dPt>
          <c:dLbls>
            <c:dLbl>
              <c:idx val="0"/>
              <c:layout>
                <c:manualLayout>
                  <c:x val="-0.19655411454212363"/>
                  <c:y val="-0.1237653398871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63,42%
( + 0,02%)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F3-424E-8CA3-2D83A4B8529E}"/>
                </c:ext>
              </c:extLst>
            </c:dLbl>
            <c:dLbl>
              <c:idx val="1"/>
              <c:layout>
                <c:manualLayout>
                  <c:x val="-2.171082781319001E-2"/>
                  <c:y val="1.669418705677388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9,00%
(+ 0,42%)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F3-424E-8CA3-2D83A4B8529E}"/>
                </c:ext>
              </c:extLst>
            </c:dLbl>
            <c:dLbl>
              <c:idx val="2"/>
              <c:layout>
                <c:manualLayout>
                  <c:x val="-8.1942257217847633E-2"/>
                  <c:y val="-1.706427944340581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3,27%
(- 0,76%)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7F3-424E-8CA3-2D83A4B8529E}"/>
                </c:ext>
              </c:extLst>
            </c:dLbl>
            <c:dLbl>
              <c:idx val="3"/>
              <c:layout>
                <c:manualLayout>
                  <c:x val="-6.0960921551472799E-2"/>
                  <c:y val="-0.1753542852204134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0,16%
(+ 0,16%)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7F3-424E-8CA3-2D83A4B8529E}"/>
                </c:ext>
              </c:extLst>
            </c:dLbl>
            <c:dLbl>
              <c:idx val="4"/>
              <c:layout>
                <c:manualLayout>
                  <c:x val="0.22543161271507728"/>
                  <c:y val="-0.1926853077507426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3,12%
(+ 0,14%)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7F3-424E-8CA3-2D83A4B8529E}"/>
                </c:ext>
              </c:extLst>
            </c:dLbl>
            <c:dLbl>
              <c:idx val="5"/>
              <c:layout>
                <c:manualLayout>
                  <c:x val="0.30196572707130731"/>
                  <c:y val="-0.1367432320120609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4,62%
(+ 0,04%)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7F3-424E-8CA3-2D83A4B8529E}"/>
                </c:ext>
              </c:extLst>
            </c:dLbl>
            <c:dLbl>
              <c:idx val="6"/>
              <c:layout>
                <c:manualLayout>
                  <c:x val="6.8423824129637822E-2"/>
                  <c:y val="-3.996316587074458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13,89%
(- 0,41%)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7F3-424E-8CA3-2D83A4B8529E}"/>
                </c:ext>
              </c:extLst>
            </c:dLbl>
            <c:dLbl>
              <c:idx val="7"/>
              <c:layout>
                <c:manualLayout>
                  <c:x val="4.2289481502348826E-2"/>
                  <c:y val="-5.892181210316985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2,34%
(+ 0,32%)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7F3-424E-8CA3-2D83A4B8529E}"/>
                </c:ext>
              </c:extLst>
            </c:dLbl>
            <c:dLbl>
              <c:idx val="8"/>
              <c:layout>
                <c:manualLayout>
                  <c:x val="7.4881889763779436E-2"/>
                  <c:y val="1.875648546764508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0,09%
(- 0,01%)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7F3-424E-8CA3-2D83A4B8529E}"/>
                </c:ext>
              </c:extLst>
            </c:dLbl>
            <c:dLbl>
              <c:idx val="9"/>
              <c:layout>
                <c:manualLayout>
                  <c:x val="2.4015041410122891E-2"/>
                  <c:y val="0.1265131576971928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0,08%</a:t>
                    </a:r>
                  </a:p>
                  <a:p>
                    <a:r>
                      <a:rPr lang="en-US" dirty="0"/>
                      <a:t>(+ 0,08%)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7F3-424E-8CA3-2D83A4B852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'!$D$5:$D$14</c:f>
              <c:strCache>
                <c:ptCount val="10"/>
                <c:pt idx="0">
                  <c:v>Образование</c:v>
                </c:pt>
                <c:pt idx="1">
                  <c:v>Общегосударств. вопросы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  <c:pt idx="9">
                  <c:v>Охрана окр. Среды</c:v>
                </c:pt>
              </c:strCache>
            </c:strRef>
          </c:cat>
          <c:val>
            <c:numRef>
              <c:f>'9Структура расходов '!$E$5:$E$14</c:f>
              <c:numCache>
                <c:formatCode>0.00%</c:formatCode>
                <c:ptCount val="10"/>
                <c:pt idx="0">
                  <c:v>0.63421878123595488</c:v>
                </c:pt>
                <c:pt idx="1">
                  <c:v>8.9996916640605093E-2</c:v>
                </c:pt>
                <c:pt idx="2">
                  <c:v>3.2702003252993356E-2</c:v>
                </c:pt>
                <c:pt idx="3">
                  <c:v>1.5614318098604513E-3</c:v>
                </c:pt>
                <c:pt idx="4">
                  <c:v>3.1163024832558655E-2</c:v>
                </c:pt>
                <c:pt idx="5">
                  <c:v>4.6223503068205697E-2</c:v>
                </c:pt>
                <c:pt idx="6">
                  <c:v>0.13892385151576711</c:v>
                </c:pt>
                <c:pt idx="7">
                  <c:v>2.3432578928074918E-2</c:v>
                </c:pt>
                <c:pt idx="8">
                  <c:v>9.3685908591627329E-4</c:v>
                </c:pt>
                <c:pt idx="9">
                  <c:v>8.4104963006323549E-4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97F3-424E-8CA3-2D83A4B852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2017 год</a:t>
            </a:r>
          </a:p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83,27 %</a:t>
            </a:r>
          </a:p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353 940,58 тыс. руб.</a:t>
            </a:r>
            <a:r>
              <a:rPr lang="ru-RU" sz="1400" b="0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7.2945235778112006E-3"/>
          <c:y val="1.4136527425597243E-3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07471467751927"/>
          <c:y val="9.0751367943413909E-5"/>
          <c:w val="0.65294578872865627"/>
          <c:h val="0.91418657413586002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387317526320446"/>
          <c:y val="0.91639958321792658"/>
          <c:w val="0.69229330708661418"/>
          <c:h val="5.9322333452037128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2019 год</a:t>
            </a: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5.3642882268582368E-2"/>
          <c:y val="0.39548134372650684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851893176931486"/>
          <c:y val="7.5436635824929862E-2"/>
          <c:w val="0.53215931275203887"/>
          <c:h val="0.744695211915079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4.2282594300371221E-2"/>
          <c:y val="0.89697277539577014"/>
          <c:w val="0.90940042288528367"/>
          <c:h val="5.9322333452037142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2022г.</a:t>
            </a:r>
          </a:p>
        </c:rich>
      </c:tx>
      <c:layout>
        <c:manualLayout>
          <c:xMode val="edge"/>
          <c:yMode val="edge"/>
          <c:x val="0.43732782077075288"/>
          <c:y val="1.39412669187907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6232449817012332"/>
          <c:y val="0.33390119250425943"/>
          <c:w val="0.600352628769246"/>
          <c:h val="0.5809199318568995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классиф.'!$B$3</c:f>
              <c:strCache>
                <c:ptCount val="1"/>
                <c:pt idx="0">
                  <c:v>Исполнено за 2022 год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53F1-4135-89ED-D73AB87C161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53F1-4135-89ED-D73AB87C161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53F1-4135-89ED-D73AB87C161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53F1-4135-89ED-D73AB87C161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53F1-4135-89ED-D73AB87C161F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53F1-4135-89ED-D73AB87C161F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53F1-4135-89ED-D73AB87C161F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53F1-4135-89ED-D73AB87C161F}"/>
              </c:ext>
            </c:extLst>
          </c:dPt>
          <c:dLbls>
            <c:dLbl>
              <c:idx val="0"/>
              <c:layout>
                <c:manualLayout>
                  <c:x val="0.10884378361241442"/>
                  <c:y val="0.2849483352225851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309 198,47;</a:t>
                    </a:r>
                  </a:p>
                  <a:p>
                    <a:r>
                      <a:rPr lang="en-US"/>
                      <a:t> 53,27%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F1-4135-89ED-D73AB87C161F}"/>
                </c:ext>
              </c:extLst>
            </c:dLbl>
            <c:dLbl>
              <c:idx val="1"/>
              <c:layout>
                <c:manualLayout>
                  <c:x val="7.4148603397443932E-2"/>
                  <c:y val="-7.777090317846299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89 835,70;</a:t>
                    </a:r>
                  </a:p>
                  <a:p>
                    <a:r>
                      <a:rPr lang="en-US"/>
                      <a:t>15,48%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F1-4135-89ED-D73AB87C161F}"/>
                </c:ext>
              </c:extLst>
            </c:dLbl>
            <c:dLbl>
              <c:idx val="2"/>
              <c:layout>
                <c:manualLayout>
                  <c:x val="4.0392992729456456E-2"/>
                  <c:y val="-0.1411385243150241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2 128,08;</a:t>
                    </a:r>
                  </a:p>
                  <a:p>
                    <a:r>
                      <a:rPr lang="en-US"/>
                      <a:t>0,37%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F1-4135-89ED-D73AB87C161F}"/>
                </c:ext>
              </c:extLst>
            </c:dLbl>
            <c:dLbl>
              <c:idx val="3"/>
              <c:layout>
                <c:manualLayout>
                  <c:x val="0.13821497179271525"/>
                  <c:y val="-0.1445557336229364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49 936,38;</a:t>
                    </a:r>
                  </a:p>
                  <a:p>
                    <a:r>
                      <a:rPr lang="en-US"/>
                      <a:t>8,60%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F1-4135-89ED-D73AB87C161F}"/>
                </c:ext>
              </c:extLst>
            </c:dLbl>
            <c:dLbl>
              <c:idx val="4"/>
              <c:layout>
                <c:manualLayout>
                  <c:x val="6.4677885401843424E-2"/>
                  <c:y val="-0.1812232348704061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35 458,23;</a:t>
                    </a:r>
                  </a:p>
                  <a:p>
                    <a:r>
                      <a:rPr lang="en-US"/>
                      <a:t> 6,11%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3F1-4135-89ED-D73AB87C161F}"/>
                </c:ext>
              </c:extLst>
            </c:dLbl>
            <c:dLbl>
              <c:idx val="5"/>
              <c:layout>
                <c:manualLayout>
                  <c:x val="1.1805515502915941E-2"/>
                  <c:y val="-0.1033971711823192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18 952,38; </a:t>
                    </a:r>
                  </a:p>
                  <a:p>
                    <a:r>
                      <a:rPr lang="en-US"/>
                      <a:t>3,26%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3F1-4135-89ED-D73AB87C161F}"/>
                </c:ext>
              </c:extLst>
            </c:dLbl>
            <c:dLbl>
              <c:idx val="6"/>
              <c:layout>
                <c:manualLayout>
                  <c:x val="2.3942878904566912E-2"/>
                  <c:y val="-5.018166221766868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32 214,31;</a:t>
                    </a:r>
                  </a:p>
                  <a:p>
                    <a:r>
                      <a:rPr lang="en-US"/>
                      <a:t>5,55%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3F1-4135-89ED-D73AB87C161F}"/>
                </c:ext>
              </c:extLst>
            </c:dLbl>
            <c:dLbl>
              <c:idx val="7"/>
              <c:layout>
                <c:manualLayout>
                  <c:x val="-1.4486380029245122E-2"/>
                  <c:y val="-6.585666848069363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42 755,88; </a:t>
                    </a:r>
                  </a:p>
                  <a:p>
                    <a:r>
                      <a:rPr lang="en-US"/>
                      <a:t>7,37%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3F1-4135-89ED-D73AB87C16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классиф.'!$A$4:$A$11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классиф.'!$B$4:$B$11</c:f>
              <c:numCache>
                <c:formatCode>#,##0.00</c:formatCode>
                <c:ptCount val="8"/>
                <c:pt idx="0">
                  <c:v>309198.46999999997</c:v>
                </c:pt>
                <c:pt idx="1">
                  <c:v>89835.7</c:v>
                </c:pt>
                <c:pt idx="2">
                  <c:v>2128.08</c:v>
                </c:pt>
                <c:pt idx="3">
                  <c:v>49936.380000000012</c:v>
                </c:pt>
                <c:pt idx="4">
                  <c:v>35458.229999999996</c:v>
                </c:pt>
                <c:pt idx="5">
                  <c:v>18952.38</c:v>
                </c:pt>
                <c:pt idx="6">
                  <c:v>32214.309999999983</c:v>
                </c:pt>
                <c:pt idx="7">
                  <c:v>42755.880000000012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3F1-4135-89ED-D73AB87C16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3123161583845452E-3"/>
          <c:y val="5.0172989578838922E-2"/>
          <c:w val="0.28520789581714762"/>
          <c:h val="0.949827010421161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bg1">
            <a:lumMod val="65000"/>
            <a:shade val="30000"/>
            <a:satMod val="115000"/>
          </a:schemeClr>
        </a:gs>
        <a:gs pos="50000">
          <a:schemeClr val="bg1">
            <a:lumMod val="65000"/>
            <a:shade val="67500"/>
            <a:satMod val="115000"/>
          </a:schemeClr>
        </a:gs>
        <a:gs pos="100000">
          <a:schemeClr val="bg1">
            <a:lumMod val="65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2023г.</a:t>
            </a:r>
          </a:p>
        </c:rich>
      </c:tx>
      <c:layout>
        <c:manualLayout>
          <c:xMode val="edge"/>
          <c:yMode val="edge"/>
          <c:x val="0.42138473072687466"/>
          <c:y val="1.63635560228007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799691026401747"/>
          <c:y val="0.32461619220674393"/>
          <c:w val="0.6684321995392124"/>
          <c:h val="0.5610259999551338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классиф.'!$F$3</c:f>
              <c:strCache>
                <c:ptCount val="1"/>
                <c:pt idx="0">
                  <c:v>Исполнено за 2023 год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060D-4DFB-A499-0A7AF1F9C4D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060D-4DFB-A499-0A7AF1F9C4D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060D-4DFB-A499-0A7AF1F9C4D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060D-4DFB-A499-0A7AF1F9C4D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060D-4DFB-A499-0A7AF1F9C4D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060D-4DFB-A499-0A7AF1F9C4D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060D-4DFB-A499-0A7AF1F9C4D4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060D-4DFB-A499-0A7AF1F9C4D4}"/>
              </c:ext>
            </c:extLst>
          </c:dPt>
          <c:dLbls>
            <c:dLbl>
              <c:idx val="0"/>
              <c:layout>
                <c:manualLayout>
                  <c:x val="5.6282371942787922E-2"/>
                  <c:y val="0.1955722916926967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322 233,95; 50,31%</a:t>
                    </a:r>
                  </a:p>
                  <a:p>
                    <a:r>
                      <a:rPr lang="en-US" dirty="0"/>
                      <a:t>(- 2,95%)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0D-4DFB-A499-0A7AF1F9C4D4}"/>
                </c:ext>
              </c:extLst>
            </c:dLbl>
            <c:dLbl>
              <c:idx val="1"/>
              <c:layout>
                <c:manualLayout>
                  <c:x val="1.9931376874760123E-2"/>
                  <c:y val="-8.376502748519980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94 695,61;</a:t>
                    </a:r>
                  </a:p>
                  <a:p>
                    <a:r>
                      <a:rPr lang="en-US" dirty="0"/>
                      <a:t> 14,79%</a:t>
                    </a:r>
                  </a:p>
                  <a:p>
                    <a:r>
                      <a:rPr lang="en-US" dirty="0"/>
                      <a:t>(- 0,69%)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0D-4DFB-A499-0A7AF1F9C4D4}"/>
                </c:ext>
              </c:extLst>
            </c:dLbl>
            <c:dLbl>
              <c:idx val="2"/>
              <c:layout>
                <c:manualLayout>
                  <c:x val="-4.7976792986936835E-2"/>
                  <c:y val="-0.110228629648240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2 061,02;</a:t>
                    </a:r>
                  </a:p>
                  <a:p>
                    <a:r>
                      <a:rPr lang="en-US" dirty="0"/>
                      <a:t>0,32%</a:t>
                    </a:r>
                  </a:p>
                  <a:p>
                    <a:r>
                      <a:rPr lang="en-US" dirty="0"/>
                      <a:t>(- 0,04%)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60D-4DFB-A499-0A7AF1F9C4D4}"/>
                </c:ext>
              </c:extLst>
            </c:dLbl>
            <c:dLbl>
              <c:idx val="3"/>
              <c:layout>
                <c:manualLayout>
                  <c:x val="0.10265892190308111"/>
                  <c:y val="-5.634460939985234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52 214,46;</a:t>
                    </a:r>
                  </a:p>
                  <a:p>
                    <a:r>
                      <a:rPr lang="en-US" dirty="0"/>
                      <a:t> 8,15%</a:t>
                    </a:r>
                  </a:p>
                  <a:p>
                    <a:r>
                      <a:rPr lang="en-US" dirty="0"/>
                      <a:t>(- 0,45%)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60D-4DFB-A499-0A7AF1F9C4D4}"/>
                </c:ext>
              </c:extLst>
            </c:dLbl>
            <c:dLbl>
              <c:idx val="4"/>
              <c:layout>
                <c:manualLayout>
                  <c:x val="2.4431518569137809E-2"/>
                  <c:y val="-9.437481642709802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37 585,30;</a:t>
                    </a:r>
                  </a:p>
                  <a:p>
                    <a:r>
                      <a:rPr lang="en-US" dirty="0"/>
                      <a:t>5,87%</a:t>
                    </a:r>
                  </a:p>
                  <a:p>
                    <a:r>
                      <a:rPr lang="en-US" dirty="0"/>
                      <a:t>(- 0,24%)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60D-4DFB-A499-0A7AF1F9C4D4}"/>
                </c:ext>
              </c:extLst>
            </c:dLbl>
            <c:dLbl>
              <c:idx val="5"/>
              <c:layout>
                <c:manualLayout>
                  <c:x val="6.6203384151449163E-2"/>
                  <c:y val="-0.1014493877920431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22 842,20;</a:t>
                    </a:r>
                  </a:p>
                  <a:p>
                    <a:r>
                      <a:rPr lang="en-US" dirty="0"/>
                      <a:t> 3,57%</a:t>
                    </a:r>
                  </a:p>
                  <a:p>
                    <a:r>
                      <a:rPr lang="en-US" dirty="0"/>
                      <a:t>(+ 0,30)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60D-4DFB-A499-0A7AF1F9C4D4}"/>
                </c:ext>
              </c:extLst>
            </c:dLbl>
            <c:dLbl>
              <c:idx val="6"/>
              <c:layout>
                <c:manualLayout>
                  <c:x val="0.13673574715983491"/>
                  <c:y val="-1.007254141274706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32 502,18;</a:t>
                    </a:r>
                  </a:p>
                  <a:p>
                    <a:r>
                      <a:rPr lang="en-US" dirty="0"/>
                      <a:t> 5,07%</a:t>
                    </a:r>
                  </a:p>
                  <a:p>
                    <a:r>
                      <a:rPr lang="en-US" dirty="0"/>
                      <a:t>(- 0,47%)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60D-4DFB-A499-0A7AF1F9C4D4}"/>
                </c:ext>
              </c:extLst>
            </c:dLbl>
            <c:dLbl>
              <c:idx val="7"/>
              <c:layout>
                <c:manualLayout>
                  <c:x val="5.2171556019499875E-2"/>
                  <c:y val="-9.338949606101787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76 303,11;</a:t>
                    </a:r>
                  </a:p>
                  <a:p>
                    <a:r>
                      <a:rPr lang="en-US" dirty="0"/>
                      <a:t> 11,91%</a:t>
                    </a:r>
                  </a:p>
                  <a:p>
                    <a:r>
                      <a:rPr lang="en-US" dirty="0"/>
                      <a:t>(+ 4,55%)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60D-4DFB-A499-0A7AF1F9C4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классиф.'!$E$4:$E$11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классиф.'!$F$4:$F$11</c:f>
              <c:numCache>
                <c:formatCode>#,##0.00</c:formatCode>
                <c:ptCount val="8"/>
                <c:pt idx="0">
                  <c:v>322233.95</c:v>
                </c:pt>
                <c:pt idx="1">
                  <c:v>94695.61</c:v>
                </c:pt>
                <c:pt idx="2">
                  <c:v>2061.02</c:v>
                </c:pt>
                <c:pt idx="3">
                  <c:v>52214.46</c:v>
                </c:pt>
                <c:pt idx="4">
                  <c:v>37585.300000000003</c:v>
                </c:pt>
                <c:pt idx="5">
                  <c:v>22842.2</c:v>
                </c:pt>
                <c:pt idx="6">
                  <c:v>32502.18</c:v>
                </c:pt>
                <c:pt idx="7">
                  <c:v>76303.11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60D-4DFB-A499-0A7AF1F9C4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9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bg1">
            <a:lumMod val="75000"/>
            <a:shade val="30000"/>
            <a:satMod val="115000"/>
          </a:schemeClr>
        </a:gs>
        <a:gs pos="50000">
          <a:schemeClr val="bg1">
            <a:lumMod val="75000"/>
            <a:shade val="67500"/>
            <a:satMod val="115000"/>
          </a:schemeClr>
        </a:gs>
        <a:gs pos="100000">
          <a:schemeClr val="bg1">
            <a:lumMod val="75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hPercent val="72"/>
      <c:rotY val="13"/>
      <c:depthPercent val="130"/>
      <c:rAngAx val="1"/>
    </c:view3D>
    <c:floor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8091426071741137E-2"/>
          <c:y val="1.0467045785943424E-2"/>
          <c:w val="0.9314462131082536"/>
          <c:h val="0.8699071157771946"/>
        </c:manualLayout>
      </c:layout>
      <c:bar3DChart>
        <c:barDir val="col"/>
        <c:grouping val="standard"/>
        <c:varyColors val="0"/>
        <c:ser>
          <c:idx val="0"/>
          <c:order val="0"/>
          <c:tx>
            <c:v>Исполнено 2022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3890711265882352E-4"/>
                  <c:y val="-3.527711210011799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840-4779-BBC0-3421076889B9}"/>
                </c:ext>
              </c:extLst>
            </c:dLbl>
            <c:dLbl>
              <c:idx val="1"/>
              <c:layout>
                <c:manualLayout>
                  <c:x val="-9.6181091136063237E-3"/>
                  <c:y val="-2.8607909518556608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40-4779-BBC0-3421076889B9}"/>
                </c:ext>
              </c:extLst>
            </c:dLbl>
            <c:dLbl>
              <c:idx val="2"/>
              <c:layout>
                <c:manualLayout>
                  <c:x val="7.1301266982345861E-3"/>
                  <c:y val="-3.2077928664714088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840-4779-BBC0-3421076889B9}"/>
                </c:ext>
              </c:extLst>
            </c:dLbl>
            <c:dLbl>
              <c:idx val="3"/>
              <c:layout>
                <c:manualLayout>
                  <c:x val="-1.9510046274155937E-2"/>
                  <c:y val="-2.4677241431777599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40-4779-BBC0-3421076889B9}"/>
                </c:ext>
              </c:extLst>
            </c:dLbl>
            <c:dLbl>
              <c:idx val="4"/>
              <c:layout>
                <c:manualLayout>
                  <c:x val="-2.4868011102928592E-2"/>
                  <c:y val="-2.3439714963165867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840-4779-BBC0-3421076889B9}"/>
                </c:ext>
              </c:extLst>
            </c:dLbl>
            <c:dLbl>
              <c:idx val="5"/>
              <c:layout>
                <c:manualLayout>
                  <c:x val="-1.5588379689948853E-2"/>
                  <c:y val="-2.3160383937515037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40-4779-BBC0-3421076889B9}"/>
                </c:ext>
              </c:extLst>
            </c:dLbl>
            <c:dLbl>
              <c:idx val="6"/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E89E-44A6-8AA4-B30F1E7CB143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84136054923622328"/>
                  <c:y val="0.56642578882872507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840-4779-BBC0-3421076889B9}"/>
                </c:ext>
              </c:extLst>
            </c:dLbl>
            <c:spPr>
              <a:solidFill>
                <a:srgbClr val="CCFFFF"/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поступления'!$A$4:$A$9</c:f>
              <c:strCache>
                <c:ptCount val="6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</c:strCache>
            </c:strRef>
          </c:cat>
          <c:val>
            <c:numRef>
              <c:f>'3Неналоговые поступления'!$B$4:$B$9</c:f>
              <c:numCache>
                <c:formatCode>#,##0.00</c:formatCode>
                <c:ptCount val="6"/>
                <c:pt idx="0">
                  <c:v>5010.46</c:v>
                </c:pt>
                <c:pt idx="1">
                  <c:v>1702.43</c:v>
                </c:pt>
                <c:pt idx="2">
                  <c:v>5.7700000000000014</c:v>
                </c:pt>
                <c:pt idx="3">
                  <c:v>1007.91</c:v>
                </c:pt>
                <c:pt idx="4">
                  <c:v>998.66</c:v>
                </c:pt>
                <c:pt idx="5">
                  <c:v>1295.6899999999998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840-4779-BBC0-3421076889B9}"/>
            </c:ext>
          </c:extLst>
        </c:ser>
        <c:ser>
          <c:idx val="1"/>
          <c:order val="1"/>
          <c:tx>
            <c:v>Исполнено 2023</c:v>
          </c:tx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3271320126900372E-2"/>
                  <c:y val="-2.7200983934979189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840-4779-BBC0-3421076889B9}"/>
                </c:ext>
              </c:extLst>
            </c:dLbl>
            <c:dLbl>
              <c:idx val="1"/>
              <c:layout>
                <c:manualLayout>
                  <c:x val="1.1771464717989408E-2"/>
                  <c:y val="-2.5119124602178352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840-4779-BBC0-3421076889B9}"/>
                </c:ext>
              </c:extLst>
            </c:dLbl>
            <c:dLbl>
              <c:idx val="2"/>
              <c:layout>
                <c:manualLayout>
                  <c:x val="2.2753682735765834E-2"/>
                  <c:y val="-2.5072210176626523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840-4779-BBC0-3421076889B9}"/>
                </c:ext>
              </c:extLst>
            </c:dLbl>
            <c:dLbl>
              <c:idx val="3"/>
              <c:layout>
                <c:manualLayout>
                  <c:x val="1.5189598306199759E-2"/>
                  <c:y val="-2.7983694067227078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840-4779-BBC0-3421076889B9}"/>
                </c:ext>
              </c:extLst>
            </c:dLbl>
            <c:dLbl>
              <c:idx val="4"/>
              <c:layout>
                <c:manualLayout>
                  <c:x val="1.9277440619323623E-2"/>
                  <c:y val="-3.259766442238201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840-4779-BBC0-3421076889B9}"/>
                </c:ext>
              </c:extLst>
            </c:dLbl>
            <c:dLbl>
              <c:idx val="5"/>
              <c:layout>
                <c:manualLayout>
                  <c:x val="1.3589946940085727E-2"/>
                  <c:y val="-2.1185286621780992E-2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840-4779-BBC0-3421076889B9}"/>
                </c:ext>
              </c:extLst>
            </c:dLbl>
            <c:dLbl>
              <c:idx val="6"/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E89E-44A6-8AA4-B30F1E7CB143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94051078231119989"/>
                  <c:y val="0.56159486525662516"/>
                </c:manualLayout>
              </c:layout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840-4779-BBC0-3421076889B9}"/>
                </c:ext>
              </c:extLst>
            </c:dLbl>
            <c:spPr>
              <a:solidFill>
                <a:srgbClr val="CCFFFF"/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поступления'!$A$4:$A$9</c:f>
              <c:strCache>
                <c:ptCount val="6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</c:strCache>
            </c:strRef>
          </c:cat>
          <c:val>
            <c:numRef>
              <c:f>'3Неналоговые поступления'!$C$4:$C$9</c:f>
              <c:numCache>
                <c:formatCode>#,##0.00</c:formatCode>
                <c:ptCount val="6"/>
                <c:pt idx="0">
                  <c:v>8244.07</c:v>
                </c:pt>
                <c:pt idx="1">
                  <c:v>1543.91</c:v>
                </c:pt>
                <c:pt idx="2">
                  <c:v>30.95</c:v>
                </c:pt>
                <c:pt idx="3">
                  <c:v>3400.3</c:v>
                </c:pt>
                <c:pt idx="4">
                  <c:v>1231.25</c:v>
                </c:pt>
                <c:pt idx="5">
                  <c:v>2037.6599999999999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1840-4779-BBC0-342107688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gapDepth val="220"/>
        <c:shape val="box"/>
        <c:axId val="40691584"/>
        <c:axId val="40693120"/>
        <c:axId val="11375936"/>
      </c:bar3DChart>
      <c:catAx>
        <c:axId val="40691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0693120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40693120"/>
        <c:scaling>
          <c:orientation val="minMax"/>
          <c:max val="85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0691584"/>
        <c:crosses val="autoZero"/>
        <c:crossBetween val="between"/>
      </c:valAx>
      <c:serAx>
        <c:axId val="11375936"/>
        <c:scaling>
          <c:orientation val="minMax"/>
        </c:scaling>
        <c:delete val="1"/>
        <c:axPos val="b"/>
        <c:majorTickMark val="out"/>
        <c:minorTickMark val="none"/>
        <c:tickLblPos val="nextTo"/>
        <c:crossAx val="40693120"/>
        <c:crosses val="autoZero"/>
      </c:ser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w="25400">
          <a:noFill/>
        </a:ln>
      </c:spPr>
    </c:plotArea>
    <c:legend>
      <c:legendPos val="t"/>
      <c:layout>
        <c:manualLayout>
          <c:xMode val="edge"/>
          <c:yMode val="edge"/>
          <c:x val="0.56197430008748905"/>
          <c:y val="0.11078900554097409"/>
          <c:w val="0.42125196850393704"/>
          <c:h val="5.4824876057159522E-2"/>
        </c:manualLayout>
      </c:layout>
      <c:overlay val="0"/>
      <c:spPr>
        <a:solidFill>
          <a:srgbClr val="CCFFFF"/>
        </a:solidFill>
      </c:spPr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2018 г.</a:t>
            </a: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26497689768976929"/>
          <c:y val="9.7719869706840486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3783130922194048"/>
          <c:y val="0.42162035180267993"/>
          <c:w val="0.64950557849781365"/>
          <c:h val="0.53420195439739415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 Исполнено 2022 г.</a:t>
            </a:r>
          </a:p>
        </c:rich>
      </c:tx>
      <c:layout>
        <c:manualLayout>
          <c:xMode val="edge"/>
          <c:yMode val="edge"/>
          <c:x val="0.36478038792868789"/>
          <c:y val="8.116913385826771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6063281284754684"/>
          <c:y val="0.42547815088732188"/>
          <c:w val="0.66457159118594233"/>
          <c:h val="0.5146107975240316"/>
        </c:manualLayout>
      </c:layout>
      <c:pieChart>
        <c:varyColors val="1"/>
        <c:ser>
          <c:idx val="0"/>
          <c:order val="0"/>
          <c:tx>
            <c:strRef>
              <c:f>'5Структура доходов'!$B$4</c:f>
              <c:strCache>
                <c:ptCount val="1"/>
                <c:pt idx="0">
                  <c:v>исполнено 2022 г.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DA49-484A-845E-0E9AB509CCC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DA49-484A-845E-0E9AB509CCC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DA49-484A-845E-0E9AB509CCC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DA49-484A-845E-0E9AB509CCC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DA49-484A-845E-0E9AB509CCC3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DA49-484A-845E-0E9AB509CCC3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DA49-484A-845E-0E9AB509CCC3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DA49-484A-845E-0E9AB509CCC3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1-DA49-484A-845E-0E9AB509CCC3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3-DA49-484A-845E-0E9AB509CCC3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5-DA49-484A-845E-0E9AB509CCC3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7-DA49-484A-845E-0E9AB509CCC3}"/>
              </c:ext>
            </c:extLst>
          </c:dPt>
          <c:dLbls>
            <c:dLbl>
              <c:idx val="1"/>
              <c:layout>
                <c:manualLayout>
                  <c:x val="-1.498999065794742E-2"/>
                  <c:y val="2.93772183207713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49-484A-845E-0E9AB509CCC3}"/>
                </c:ext>
              </c:extLst>
            </c:dLbl>
            <c:dLbl>
              <c:idx val="2"/>
              <c:layout>
                <c:manualLayout>
                  <c:x val="-8.226976776960819E-2"/>
                  <c:y val="-4.01364353611310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49-484A-845E-0E9AB509CCC3}"/>
                </c:ext>
              </c:extLst>
            </c:dLbl>
            <c:dLbl>
              <c:idx val="3"/>
              <c:layout>
                <c:manualLayout>
                  <c:x val="-6.8518829041554583E-2"/>
                  <c:y val="-3.40098622393396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49-484A-845E-0E9AB509CCC3}"/>
                </c:ext>
              </c:extLst>
            </c:dLbl>
            <c:dLbl>
              <c:idx val="4"/>
              <c:layout>
                <c:manualLayout>
                  <c:x val="-0.15116310934134741"/>
                  <c:y val="-0.1223499467699438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49-484A-845E-0E9AB509CCC3}"/>
                </c:ext>
              </c:extLst>
            </c:dLbl>
            <c:dLbl>
              <c:idx val="5"/>
              <c:layout>
                <c:manualLayout>
                  <c:x val="-5.2663269085513123E-2"/>
                  <c:y val="-0.140255242564987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49-484A-845E-0E9AB509CCC3}"/>
                </c:ext>
              </c:extLst>
            </c:dLbl>
            <c:dLbl>
              <c:idx val="6"/>
              <c:layout>
                <c:manualLayout>
                  <c:x val="-2.8486440884763046E-2"/>
                  <c:y val="-0.1785057268024825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A49-484A-845E-0E9AB509CCC3}"/>
                </c:ext>
              </c:extLst>
            </c:dLbl>
            <c:dLbl>
              <c:idx val="7"/>
              <c:layout>
                <c:manualLayout>
                  <c:x val="1.2184597704599219E-2"/>
                  <c:y val="-0.2243674548114907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A49-484A-845E-0E9AB509CCC3}"/>
                </c:ext>
              </c:extLst>
            </c:dLbl>
            <c:dLbl>
              <c:idx val="8"/>
              <c:layout>
                <c:manualLayout>
                  <c:x val="9.9639580624261523E-2"/>
                  <c:y val="-0.1997714110477614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A49-484A-845E-0E9AB509CCC3}"/>
                </c:ext>
              </c:extLst>
            </c:dLbl>
            <c:dLbl>
              <c:idx val="9"/>
              <c:layout>
                <c:manualLayout>
                  <c:x val="0.15491095323008383"/>
                  <c:y val="-0.1475131850496854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A49-484A-845E-0E9AB509CCC3}"/>
                </c:ext>
              </c:extLst>
            </c:dLbl>
            <c:dLbl>
              <c:idx val="10"/>
              <c:layout>
                <c:manualLayout>
                  <c:x val="0.16420166956033072"/>
                  <c:y val="-9.6963420734860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A49-484A-845E-0E9AB509CCC3}"/>
                </c:ext>
              </c:extLst>
            </c:dLbl>
            <c:dLbl>
              <c:idx val="11"/>
              <c:layout>
                <c:manualLayout>
                  <c:x val="0.15889651035661989"/>
                  <c:y val="8.920605852991104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A49-484A-845E-0E9AB509CC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доходов'!$A$5:$A$16</c:f>
              <c:strCache>
                <c:ptCount val="12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Доходы от использования имущества </c:v>
                </c:pt>
                <c:pt idx="8">
                  <c:v>Штрафы</c:v>
                </c:pt>
                <c:pt idx="9">
                  <c:v>Платежи при пользовании природ. ресурсами  </c:v>
                </c:pt>
                <c:pt idx="10">
                  <c:v>Доходы от оказания платных услуг</c:v>
                </c:pt>
                <c:pt idx="11">
                  <c:v>Доходы от продажи материальных и нематериаль. активов </c:v>
                </c:pt>
              </c:strCache>
            </c:strRef>
          </c:cat>
          <c:val>
            <c:numRef>
              <c:f>'5Структура доходов'!$B$5:$B$16</c:f>
              <c:numCache>
                <c:formatCode>0.00%</c:formatCode>
                <c:ptCount val="12"/>
                <c:pt idx="0">
                  <c:v>0.81022849597165059</c:v>
                </c:pt>
                <c:pt idx="1">
                  <c:v>5.6967873499816128E-2</c:v>
                </c:pt>
                <c:pt idx="2">
                  <c:v>4.0000000000000022E-2</c:v>
                </c:pt>
                <c:pt idx="3">
                  <c:v>-2.1345234513422295E-4</c:v>
                </c:pt>
                <c:pt idx="4">
                  <c:v>1.5328034633771281E-2</c:v>
                </c:pt>
                <c:pt idx="5">
                  <c:v>1.6899999999999998E-2</c:v>
                </c:pt>
                <c:pt idx="6">
                  <c:v>1.851745060675962E-2</c:v>
                </c:pt>
                <c:pt idx="7">
                  <c:v>1.4228178383980225E-2</c:v>
                </c:pt>
                <c:pt idx="8">
                  <c:v>1.0828736669675404E-2</c:v>
                </c:pt>
                <c:pt idx="9">
                  <c:v>4.8223180556948532E-5</c:v>
                </c:pt>
                <c:pt idx="10">
                  <c:v>8.4236786681375995E-3</c:v>
                </c:pt>
                <c:pt idx="11">
                  <c:v>8.3463711429813039E-3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A49-484A-845E-0E9AB509C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2.5527134411965954E-2"/>
          <c:w val="0.38258218781974368"/>
          <c:h val="0.97447286558803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  Исполнено 2023 г. </a:t>
            </a:r>
          </a:p>
        </c:rich>
      </c:tx>
      <c:layout>
        <c:manualLayout>
          <c:xMode val="edge"/>
          <c:yMode val="edge"/>
          <c:x val="0.26497684740626931"/>
          <c:y val="9.77203692235101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2980732041621571"/>
          <c:y val="0.42723226684028937"/>
          <c:w val="0.64950557849781365"/>
          <c:h val="0.53420195439739415"/>
        </c:manualLayout>
      </c:layout>
      <c:pieChart>
        <c:varyColors val="1"/>
        <c:ser>
          <c:idx val="0"/>
          <c:order val="0"/>
          <c:tx>
            <c:strRef>
              <c:f>'5Структура доходов'!$E$4</c:f>
              <c:strCache>
                <c:ptCount val="1"/>
                <c:pt idx="0">
                  <c:v>исполнено 2023 г.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26DE-48B5-875F-140728E86FC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26DE-48B5-875F-140728E86FC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26DE-48B5-875F-140728E86FC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26DE-48B5-875F-140728E86FC7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26DE-48B5-875F-140728E86FC7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26DE-48B5-875F-140728E86FC7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26DE-48B5-875F-140728E86FC7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F-26DE-48B5-875F-140728E86FC7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1-26DE-48B5-875F-140728E86FC7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3-26DE-48B5-875F-140728E86FC7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5-26DE-48B5-875F-140728E86FC7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17-26DE-48B5-875F-140728E86FC7}"/>
              </c:ext>
            </c:extLst>
          </c:dPt>
          <c:dLbls>
            <c:dLbl>
              <c:idx val="0"/>
              <c:layout>
                <c:manualLayout>
                  <c:x val="-6.9758215706907573E-2"/>
                  <c:y val="-0.1535804115690751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84,61%
( +3,59%)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DE-48B5-875F-140728E86FC7}"/>
                </c:ext>
              </c:extLst>
            </c:dLbl>
            <c:dLbl>
              <c:idx val="1"/>
              <c:layout>
                <c:manualLayout>
                  <c:x val="-0.13254407957903463"/>
                  <c:y val="8.629870803828805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4,73%
(-0,97%)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DE-48B5-875F-140728E86FC7}"/>
                </c:ext>
              </c:extLst>
            </c:dLbl>
            <c:dLbl>
              <c:idx val="2"/>
              <c:layout>
                <c:manualLayout>
                  <c:x val="-0.31011730464385057"/>
                  <c:y val="-1.09545427342754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2,90%
(-1,10%)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6DE-48B5-875F-140728E86FC7}"/>
                </c:ext>
              </c:extLst>
            </c:dLbl>
            <c:dLbl>
              <c:idx val="3"/>
              <c:layout>
                <c:manualLayout>
                  <c:x val="-0.35569790263646262"/>
                  <c:y val="-0.1205763321619235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-0,10%
 (-0,08%)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6DE-48B5-875F-140728E86FC7}"/>
                </c:ext>
              </c:extLst>
            </c:dLbl>
            <c:dLbl>
              <c:idx val="4"/>
              <c:layout>
                <c:manualLayout>
                  <c:x val="-0.20782117787556278"/>
                  <c:y val="-0.1324807112075266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1,23%
(-0,30%) 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6DE-48B5-875F-140728E86FC7}"/>
                </c:ext>
              </c:extLst>
            </c:dLbl>
            <c:dLbl>
              <c:idx val="5"/>
              <c:layout>
                <c:manualLayout>
                  <c:x val="-0.27350564544310274"/>
                  <c:y val="-0.2352742970079349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0,25%
(-1,44%) 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6DE-48B5-875F-140728E86FC7}"/>
                </c:ext>
              </c:extLst>
            </c:dLbl>
            <c:dLbl>
              <c:idx val="6"/>
              <c:layout>
                <c:manualLayout>
                  <c:x val="-8.4645314660746263E-2"/>
                  <c:y val="-0.2209838724118408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0,96%
(-0,89%)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6DE-48B5-875F-140728E86FC7}"/>
                </c:ext>
              </c:extLst>
            </c:dLbl>
            <c:dLbl>
              <c:idx val="7"/>
              <c:layout>
                <c:manualLayout>
                  <c:x val="5.1317131590065491E-2"/>
                  <c:y val="-0.219355259995678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1,01%
(-0,41%)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6DE-48B5-875F-140728E86FC7}"/>
                </c:ext>
              </c:extLst>
            </c:dLbl>
            <c:dLbl>
              <c:idx val="8"/>
              <c:layout>
                <c:manualLayout>
                  <c:x val="0.18774300172009625"/>
                  <c:y val="-0.2370379899309434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1,33% 
(-1,02%)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6DE-48B5-875F-140728E86FC7}"/>
                </c:ext>
              </c:extLst>
            </c:dLbl>
            <c:dLbl>
              <c:idx val="9"/>
              <c:layout>
                <c:manualLayout>
                  <c:x val="0.1130163680530346"/>
                  <c:y val="-0.1331100272484343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0,02%
(+0,02%)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6DE-48B5-875F-140728E86FC7}"/>
                </c:ext>
              </c:extLst>
            </c:dLbl>
            <c:dLbl>
              <c:idx val="10"/>
              <c:layout>
                <c:manualLayout>
                  <c:x val="0.18228555958939857"/>
                  <c:y val="-5.13250404974396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2,23%
(+1,38%)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6DE-48B5-875F-140728E86FC7}"/>
                </c:ext>
              </c:extLst>
            </c:dLbl>
            <c:dLbl>
              <c:idx val="11"/>
              <c:layout>
                <c:manualLayout>
                  <c:x val="0.15012989777812474"/>
                  <c:y val="6.507555447055579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0,81%</a:t>
                    </a:r>
                  </a:p>
                  <a:p>
                    <a:r>
                      <a:rPr lang="en-US" dirty="0"/>
                      <a:t>(-0,03%)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6DE-48B5-875F-140728E86FC7}"/>
                </c:ext>
              </c:extLst>
            </c:dLbl>
            <c:dLbl>
              <c:idx val="12"/>
              <c:layout>
                <c:manualLayout>
                  <c:x val="0.19443626554888971"/>
                  <c:y val="5.7453203578924188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0,83%</a:t>
                    </a:r>
                  </a:p>
                  <a:p>
                    <a:r>
                      <a:rPr lang="ru-RU"/>
                      <a:t>( +0,71%)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6DE-48B5-875F-140728E86FC7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ru-RU"/>
                      <a:t>0,00%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6DE-48B5-875F-140728E86F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доходов'!$D$5:$D$16</c:f>
              <c:strCache>
                <c:ptCount val="12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Доходы от использования имущества </c:v>
                </c:pt>
                <c:pt idx="8">
                  <c:v>Штрафы</c:v>
                </c:pt>
                <c:pt idx="9">
                  <c:v>Платежи при пользовании природными ресурсами  </c:v>
                </c:pt>
                <c:pt idx="10">
                  <c:v>Доходы от оказания платных услуг</c:v>
                </c:pt>
                <c:pt idx="11">
                  <c:v>Доходы от продажи материальных и нематериальных активов </c:v>
                </c:pt>
              </c:strCache>
            </c:strRef>
          </c:cat>
          <c:val>
            <c:numRef>
              <c:f>'5Структура доходов'!$E$5:$E$16</c:f>
              <c:numCache>
                <c:formatCode>0.00%</c:formatCode>
                <c:ptCount val="12"/>
                <c:pt idx="0">
                  <c:v>0.84612865844813789</c:v>
                </c:pt>
                <c:pt idx="1">
                  <c:v>4.733645427478067E-2</c:v>
                </c:pt>
                <c:pt idx="2">
                  <c:v>2.9045973582781659E-2</c:v>
                </c:pt>
                <c:pt idx="3">
                  <c:v>-9.8644626886833296E-4</c:v>
                </c:pt>
                <c:pt idx="4">
                  <c:v>1.2348620314453903E-2</c:v>
                </c:pt>
                <c:pt idx="5">
                  <c:v>2.523908862921434E-3</c:v>
                </c:pt>
                <c:pt idx="6">
                  <c:v>9.6137090032622965E-3</c:v>
                </c:pt>
                <c:pt idx="7">
                  <c:v>1.0111090627909099E-2</c:v>
                </c:pt>
                <c:pt idx="8">
                  <c:v>1.3344234908200511E-2</c:v>
                </c:pt>
                <c:pt idx="9">
                  <c:v>2.0268546784488382E-4</c:v>
                </c:pt>
                <c:pt idx="10">
                  <c:v>2.2267896488302404E-2</c:v>
                </c:pt>
                <c:pt idx="11">
                  <c:v>8.0632142902750722E-3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26DE-48B5-875F-140728E86F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805460793703777"/>
          <c:y val="8.037552993306714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0012479572128955"/>
          <c:y val="0.16402545449861447"/>
          <c:w val="0.79730641678235359"/>
          <c:h val="0.71574756589042432"/>
        </c:manualLayout>
      </c:layout>
      <c:pieChart>
        <c:varyColors val="1"/>
        <c:ser>
          <c:idx val="0"/>
          <c:order val="0"/>
          <c:tx>
            <c:strRef>
              <c:f>'6Структура всех доходов '!$B$4</c:f>
              <c:strCache>
                <c:ptCount val="1"/>
                <c:pt idx="0">
                  <c:v>Исполнено 2022 год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DB67-4953-BF04-DA34CF7BF53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DB67-4953-BF04-DA34CF7BF53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DB67-4953-BF04-DA34CF7BF53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DB67-4953-BF04-DA34CF7BF53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DB67-4953-BF04-DA34CF7BF53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DB67-4953-BF04-DA34CF7BF53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DB67-4953-BF04-DA34CF7BF534}"/>
              </c:ext>
            </c:extLst>
          </c:dPt>
          <c:dLbls>
            <c:dLbl>
              <c:idx val="0"/>
              <c:layout>
                <c:manualLayout>
                  <c:x val="4.2409640005119063E-2"/>
                  <c:y val="-0.1587216273756422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67-4953-BF04-DA34CF7BF534}"/>
                </c:ext>
              </c:extLst>
            </c:dLbl>
            <c:dLbl>
              <c:idx val="1"/>
              <c:layout>
                <c:manualLayout>
                  <c:x val="-4.7407840966358611E-2"/>
                  <c:y val="4.261100615316756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67-4953-BF04-DA34CF7BF534}"/>
                </c:ext>
              </c:extLst>
            </c:dLbl>
            <c:dLbl>
              <c:idx val="2"/>
              <c:layout>
                <c:manualLayout>
                  <c:x val="0.15396589961138599"/>
                  <c:y val="-0.1032556407167509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B67-4953-BF04-DA34CF7BF534}"/>
                </c:ext>
              </c:extLst>
            </c:dLbl>
            <c:dLbl>
              <c:idx val="3"/>
              <c:layout>
                <c:manualLayout>
                  <c:x val="2.6374900811817165E-2"/>
                  <c:y val="0.141478312993580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B67-4953-BF04-DA34CF7BF534}"/>
                </c:ext>
              </c:extLst>
            </c:dLbl>
            <c:dLbl>
              <c:idx val="4"/>
              <c:layout>
                <c:manualLayout>
                  <c:x val="-0.12648160059767771"/>
                  <c:y val="-7.94808776649503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B67-4953-BF04-DA34CF7BF534}"/>
                </c:ext>
              </c:extLst>
            </c:dLbl>
            <c:dLbl>
              <c:idx val="5"/>
              <c:layout>
                <c:manualLayout>
                  <c:x val="6.8855903329271939E-2"/>
                  <c:y val="3.81376806528466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B67-4953-BF04-DA34CF7BF534}"/>
                </c:ext>
              </c:extLst>
            </c:dLbl>
            <c:dLbl>
              <c:idx val="6"/>
              <c:layout>
                <c:manualLayout>
                  <c:x val="-7.821752942298732E-2"/>
                  <c:y val="6.65247004821611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B67-4953-BF04-DA34CF7BF5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'6Структура всех доходов '!$A$5:$A$11</c:f>
              <c:strCache>
                <c:ptCount val="7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Субсидии</c:v>
                </c:pt>
                <c:pt idx="3">
                  <c:v>Субвенции</c:v>
                </c:pt>
                <c:pt idx="4">
                  <c:v>Дотации</c:v>
                </c:pt>
                <c:pt idx="5">
                  <c:v>Иные МБТ</c:v>
                </c:pt>
                <c:pt idx="6">
                  <c:v>Доходы от возврата отстатков</c:v>
                </c:pt>
              </c:strCache>
            </c:strRef>
          </c:cat>
          <c:val>
            <c:numRef>
              <c:f>'6Структура всех доходов '!$B$5:$B$11</c:f>
              <c:numCache>
                <c:formatCode>0.00%</c:formatCode>
                <c:ptCount val="7"/>
                <c:pt idx="0">
                  <c:v>0.19623848712226527</c:v>
                </c:pt>
                <c:pt idx="1">
                  <c:v>8.5766949660775055E-3</c:v>
                </c:pt>
                <c:pt idx="2">
                  <c:v>0.15989954240087051</c:v>
                </c:pt>
                <c:pt idx="3">
                  <c:v>0.39459938298313646</c:v>
                </c:pt>
                <c:pt idx="4">
                  <c:v>0.20127696119408678</c:v>
                </c:pt>
                <c:pt idx="5">
                  <c:v>3.9798116631418433E-2</c:v>
                </c:pt>
                <c:pt idx="6">
                  <c:v>-3.8918529785436444E-4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B67-4953-BF04-DA34CF7BF5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074513990835891E-2"/>
          <c:y val="0.12924225347144841"/>
          <c:w val="0.25339618106747908"/>
          <c:h val="0.78042596716306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75000"/>
            <a:shade val="30000"/>
            <a:satMod val="115000"/>
          </a:schemeClr>
        </a:gs>
        <a:gs pos="50000">
          <a:schemeClr val="accent5">
            <a:lumMod val="75000"/>
            <a:shade val="67500"/>
            <a:satMod val="115000"/>
          </a:schemeClr>
        </a:gs>
        <a:gs pos="100000">
          <a:schemeClr val="accent5">
            <a:lumMod val="75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Исполнено 2023 год</a:t>
            </a:r>
          </a:p>
        </c:rich>
      </c:tx>
      <c:layout>
        <c:manualLayout>
          <c:xMode val="edge"/>
          <c:yMode val="edge"/>
          <c:x val="0.17499545193443691"/>
          <c:y val="8.594053156734598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2.8795848325845072E-2"/>
          <c:y val="0.14190702725175311"/>
          <c:w val="0.91361373324726569"/>
          <c:h val="0.77383675798221618"/>
        </c:manualLayout>
      </c:layout>
      <c:pieChart>
        <c:varyColors val="1"/>
        <c:ser>
          <c:idx val="0"/>
          <c:order val="0"/>
          <c:tx>
            <c:strRef>
              <c:f>'6Структура всех доходов '!$C$4</c:f>
              <c:strCache>
                <c:ptCount val="1"/>
                <c:pt idx="0">
                  <c:v>Исполнено 2023 год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1-4EB3-44CE-840F-6C662AFD7E5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2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3-4EB3-44CE-840F-6C662AFD7E5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3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5-4EB3-44CE-840F-6C662AFD7E5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4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7-4EB3-44CE-840F-6C662AFD7E51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5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9-4EB3-44CE-840F-6C662AFD7E51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6"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B-4EB3-44CE-840F-6C662AFD7E51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00000"/>
                      <a:lumMod val="104000"/>
                    </a:schemeClr>
                  </a:gs>
                  <a:gs pos="78000">
                    <a:schemeClr val="accent1">
                      <a:lumMod val="60000"/>
                      <a:shade val="100000"/>
                      <a:satMod val="110000"/>
                      <a:lumMod val="10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4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50800" h="25400"/>
              </a:sp3d>
            </c:spPr>
            <c:extLst>
              <c:ext xmlns:c16="http://schemas.microsoft.com/office/drawing/2014/chart" uri="{C3380CC4-5D6E-409C-BE32-E72D297353CC}">
                <c16:uniqueId val="{0000000D-4EB3-44CE-840F-6C662AFD7E51}"/>
              </c:ext>
            </c:extLst>
          </c:dPt>
          <c:dLbls>
            <c:dLbl>
              <c:idx val="0"/>
              <c:layout>
                <c:manualLayout>
                  <c:x val="-1.8001587510239565E-2"/>
                  <c:y val="-0.1811820124162394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22,47%
 (+2,85%)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B3-44CE-840F-6C662AFD7E51}"/>
                </c:ext>
              </c:extLst>
            </c:dLbl>
            <c:dLbl>
              <c:idx val="1"/>
              <c:layout>
                <c:manualLayout>
                  <c:x val="8.4630069826177504E-2"/>
                  <c:y val="5.293503283168692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1,28%
( + 0,42%)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B3-44CE-840F-6C662AFD7E51}"/>
                </c:ext>
              </c:extLst>
            </c:dLbl>
            <c:dLbl>
              <c:idx val="2"/>
              <c:layout>
                <c:manualLayout>
                  <c:x val="0.13439971377919691"/>
                  <c:y val="-5.149951650780494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16,28%
( + 0,29%)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EB3-44CE-840F-6C662AFD7E51}"/>
                </c:ext>
              </c:extLst>
            </c:dLbl>
            <c:dLbl>
              <c:idx val="3"/>
              <c:layout>
                <c:manualLayout>
                  <c:x val="0.10692327288005915"/>
                  <c:y val="0.1453375235990239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38,52%
( - 0,94%)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EB3-44CE-840F-6C662AFD7E51}"/>
                </c:ext>
              </c:extLst>
            </c:dLbl>
            <c:dLbl>
              <c:idx val="4"/>
              <c:layout>
                <c:manualLayout>
                  <c:x val="-0.19654170814855038"/>
                  <c:y val="-5.180229411456608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18,38%
( - 1,75%)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EB3-44CE-840F-6C662AFD7E51}"/>
                </c:ext>
              </c:extLst>
            </c:dLbl>
            <c:dLbl>
              <c:idx val="5"/>
              <c:layout>
                <c:manualLayout>
                  <c:x val="3.5593206021661092E-2"/>
                  <c:y val="-1.62894937467627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3,33%
(- 0,65%)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EB3-44CE-840F-6C662AFD7E51}"/>
                </c:ext>
              </c:extLst>
            </c:dLbl>
            <c:dLbl>
              <c:idx val="6"/>
              <c:layout>
                <c:manualLayout>
                  <c:x val="2.8855220683621469E-2"/>
                  <c:y val="5.93890508697500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- 0,26%
(  - 0,22%)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EB3-44CE-840F-6C662AFD7E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'6Структура всех доходов '!$C$5:$C$11</c:f>
              <c:numCache>
                <c:formatCode>0.00%</c:formatCode>
                <c:ptCount val="7"/>
                <c:pt idx="0">
                  <c:v>0.224727106252151</c:v>
                </c:pt>
                <c:pt idx="1">
                  <c:v>1.2825164912967837E-2</c:v>
                </c:pt>
                <c:pt idx="2">
                  <c:v>0.16279647577292647</c:v>
                </c:pt>
                <c:pt idx="3">
                  <c:v>0.38515665602127896</c:v>
                </c:pt>
                <c:pt idx="4">
                  <c:v>0.18378294379870361</c:v>
                </c:pt>
                <c:pt idx="5">
                  <c:v>3.3339156257237323E-2</c:v>
                </c:pt>
                <c:pt idx="6">
                  <c:v>-2.6275030152649475E-3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EB3-44CE-840F-6C662AFD7E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75000"/>
            <a:shade val="30000"/>
            <a:satMod val="115000"/>
          </a:schemeClr>
        </a:gs>
        <a:gs pos="50000">
          <a:schemeClr val="accent5">
            <a:lumMod val="75000"/>
            <a:shade val="67500"/>
            <a:satMod val="115000"/>
          </a:schemeClr>
        </a:gs>
        <a:gs pos="100000">
          <a:schemeClr val="accent5">
            <a:lumMod val="75000"/>
            <a:shade val="100000"/>
            <a:satMod val="115000"/>
          </a:schemeClr>
        </a:gs>
      </a:gsLst>
      <a:lin ang="5400000" scaled="1"/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2400" dirty="0"/>
              <a:t>РАСХОДЫ БЮДЖЕТА (ТЫС. РУБ.)</a:t>
            </a:r>
          </a:p>
        </c:rich>
      </c:tx>
      <c:layout>
        <c:manualLayout>
          <c:xMode val="edge"/>
          <c:yMode val="edge"/>
          <c:x val="0.22912038176723751"/>
          <c:y val="2.7397200349956252E-2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w="25400">
          <a:noFill/>
        </a:ln>
      </c:spPr>
    </c:title>
    <c:autoTitleDeleted val="0"/>
    <c:view3D>
      <c:rotX val="15"/>
      <c:hPercent val="55"/>
      <c:rotY val="20"/>
      <c:depthPercent val="100"/>
      <c:rAngAx val="1"/>
    </c:view3D>
    <c:floor>
      <c:thickness val="0"/>
      <c:spPr>
        <a:gradFill flip="none" rotWithShape="1">
          <a:gsLst>
            <a:gs pos="0">
              <a:srgbClr val="00FFFF">
                <a:shade val="30000"/>
                <a:satMod val="115000"/>
              </a:srgbClr>
            </a:gs>
            <a:gs pos="50000">
              <a:srgbClr val="00FFFF">
                <a:shade val="67500"/>
                <a:satMod val="115000"/>
              </a:srgbClr>
            </a:gs>
            <a:gs pos="100000">
              <a:srgbClr val="00FFFF">
                <a:shade val="100000"/>
                <a:satMod val="115000"/>
              </a:srgbClr>
            </a:gs>
          </a:gsLst>
          <a:lin ang="5400000" scaled="1"/>
          <a:tileRect/>
        </a:gradFill>
        <a:ln w="3175">
          <a:solidFill>
            <a:srgbClr val="CCFFFF"/>
          </a:solidFill>
          <a:prstDash val="solid"/>
        </a:ln>
      </c:spPr>
    </c:floor>
    <c:side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00FFFF"/>
          </a:solidFill>
          <a:prstDash val="solid"/>
        </a:ln>
      </c:spPr>
    </c:sideWall>
    <c:backWall>
      <c:thickness val="0"/>
      <c:spPr>
        <a:gradFill flip="none" rotWithShape="1">
          <a:gsLst>
            <a:gs pos="0">
              <a:srgbClr val="CCFFFF">
                <a:shade val="30000"/>
                <a:satMod val="115000"/>
              </a:srgbClr>
            </a:gs>
            <a:gs pos="50000">
              <a:srgbClr val="CCFFFF">
                <a:shade val="67500"/>
                <a:satMod val="115000"/>
              </a:srgbClr>
            </a:gs>
            <a:gs pos="100000">
              <a:srgbClr val="CCFFFF">
                <a:shade val="100000"/>
                <a:satMod val="115000"/>
              </a:srgbClr>
            </a:gs>
          </a:gsLst>
          <a:lin ang="5400000" scaled="1"/>
          <a:tileRect/>
        </a:gradFill>
        <a:ln w="12700">
          <a:solidFill>
            <a:srgbClr val="00FFFF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611842562134446"/>
          <c:y val="1.4481481481481489E-2"/>
          <c:w val="0.88388157437865544"/>
          <c:h val="0.9705606590842811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'7 Расходы'!$A$4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999FF"/>
              </a:solidFill>
            </c:spPr>
            <c:extLst>
              <c:ext xmlns:c16="http://schemas.microsoft.com/office/drawing/2014/chart" uri="{C3380CC4-5D6E-409C-BE32-E72D297353CC}">
                <c16:uniqueId val="{00000001-1DB2-4C7E-AAF7-D076CDB77308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1DB2-4C7E-AAF7-D076CDB77308}"/>
              </c:ext>
            </c:extLst>
          </c:dPt>
          <c:dLbls>
            <c:dLbl>
              <c:idx val="0"/>
              <c:layout>
                <c:manualLayout>
                  <c:x val="3.5482770385533942E-2"/>
                  <c:y val="0.422374429223744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DB2-4C7E-AAF7-D076CDB77308}"/>
                </c:ext>
              </c:extLst>
            </c:dLbl>
            <c:dLbl>
              <c:idx val="1"/>
              <c:layout>
                <c:manualLayout>
                  <c:x val="3.4118048447628793E-2"/>
                  <c:y val="0.49315068493150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B2-4C7E-AAF7-D076CDB77308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 Расходы'!$B$3:$C$3</c:f>
              <c:strCache>
                <c:ptCount val="2"/>
                <c:pt idx="0">
                  <c:v>Исполнено 2022 год</c:v>
                </c:pt>
                <c:pt idx="1">
                  <c:v>Исполнено 2023 год</c:v>
                </c:pt>
              </c:strCache>
            </c:strRef>
          </c:cat>
          <c:val>
            <c:numRef>
              <c:f>'7 Расходы'!$B$4:$C$4</c:f>
              <c:numCache>
                <c:formatCode>#,##0.00</c:formatCode>
                <c:ptCount val="2"/>
                <c:pt idx="0">
                  <c:v>580479.43000000005</c:v>
                </c:pt>
                <c:pt idx="1">
                  <c:v>640437.82999999996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B2-4C7E-AAF7-D076CDB77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shape val="cone"/>
        <c:axId val="46663552"/>
        <c:axId val="46665088"/>
        <c:axId val="0"/>
      </c:bar3DChart>
      <c:catAx>
        <c:axId val="466635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6665088"/>
        <c:crosses val="autoZero"/>
        <c:auto val="1"/>
        <c:lblAlgn val="ctr"/>
        <c:lblOffset val="100"/>
        <c:noMultiLvlLbl val="0"/>
      </c:catAx>
      <c:valAx>
        <c:axId val="46665088"/>
        <c:scaling>
          <c:orientation val="minMax"/>
          <c:max val="650000"/>
          <c:min val="100000"/>
        </c:scaling>
        <c:delete val="0"/>
        <c:axPos val="l"/>
        <c:majorGridlines>
          <c:spPr>
            <a:ln w="3175">
              <a:solidFill>
                <a:srgbClr val="3366FF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3366FF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6663552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w="25400">
          <a:noFill/>
        </a:ln>
      </c:spPr>
    </c:plotArea>
    <c:plotVisOnly val="1"/>
    <c:dispBlanksAs val="gap"/>
    <c:showDLblsOverMax val="0"/>
  </c:chart>
  <c:spPr>
    <a:gradFill flip="none" rotWithShape="1">
      <a:gsLst>
        <a:gs pos="0">
          <a:srgbClr val="CCFFFF">
            <a:shade val="30000"/>
            <a:satMod val="115000"/>
          </a:srgbClr>
        </a:gs>
        <a:gs pos="50000">
          <a:srgbClr val="CCFFFF">
            <a:shade val="67500"/>
            <a:satMod val="115000"/>
          </a:srgbClr>
        </a:gs>
        <a:gs pos="100000">
          <a:srgbClr val="CCFFFF">
            <a:shade val="100000"/>
            <a:satMod val="115000"/>
          </a:srgbClr>
        </a:gs>
      </a:gsLst>
      <a:lin ang="5400000" scaled="1"/>
      <a:tileRect/>
    </a:gradFill>
    <a:ln w="3175">
      <a:solidFill>
        <a:srgbClr val="000000"/>
      </a:solidFill>
      <a:prstDash val="solid"/>
    </a:ln>
  </c:spPr>
  <c:txPr>
    <a:bodyPr/>
    <a:lstStyle/>
    <a:p>
      <a:pPr>
        <a:defRPr sz="17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93226895128801"/>
          <c:y val="0.41447795724032066"/>
          <c:w val="0.62959712591554062"/>
          <c:h val="0.55424164401764686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7061A9-F8B3-4FF6-B6D6-CF86D559BD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E59B5B-385B-47D5-B987-EE4EF92FFAA9}">
      <dgm:prSet/>
      <dgm:spPr/>
      <dgm:t>
        <a:bodyPr/>
        <a:lstStyle/>
        <a:p>
          <a:pPr indent="457200" algn="just" rtl="0"/>
          <a:r>
            <a:rPr lang="ru-RU" dirty="0"/>
            <a:t>Общий объем расходов районного бюджета за 2023 год исполнен в сумме 640 437,83 тыс. рублей, что больше объема расходов 2022 года на 10,33 % или на 59 958,40 тыс. рублей.</a:t>
          </a:r>
        </a:p>
      </dgm:t>
    </dgm:pt>
    <dgm:pt modelId="{7B2254B8-D46B-4EEC-AA46-EDF9024D7897}" type="parTrans" cxnId="{7232E7D4-A32A-4C24-A17D-75869ACDBDE5}">
      <dgm:prSet/>
      <dgm:spPr/>
      <dgm:t>
        <a:bodyPr/>
        <a:lstStyle/>
        <a:p>
          <a:endParaRPr lang="ru-RU"/>
        </a:p>
      </dgm:t>
    </dgm:pt>
    <dgm:pt modelId="{986C3173-AB14-4BDF-B35C-758360F453B8}" type="sibTrans" cxnId="{7232E7D4-A32A-4C24-A17D-75869ACDBDE5}">
      <dgm:prSet/>
      <dgm:spPr/>
      <dgm:t>
        <a:bodyPr/>
        <a:lstStyle/>
        <a:p>
          <a:endParaRPr lang="ru-RU"/>
        </a:p>
      </dgm:t>
    </dgm:pt>
    <dgm:pt modelId="{A015C069-D616-44BC-98DB-BA0F7DD90618}">
      <dgm:prSet/>
      <dgm:spPr/>
      <dgm:t>
        <a:bodyPr/>
        <a:lstStyle/>
        <a:p>
          <a:pPr indent="457200" algn="just" rtl="0"/>
          <a:r>
            <a:rPr lang="ru-RU" dirty="0"/>
            <a:t>Исполнение районного бюджета за 2023 год осуществлялось в соответствии с параметрами, утвержденными решением Крутинского районного Совета от 12 декабря 2022 года № 219 «О районном бюджете на 2023 год и на плановый период 2024 и 2025 годов» с учетом внесенных в течение отчетного периода изменений.</a:t>
          </a:r>
        </a:p>
      </dgm:t>
    </dgm:pt>
    <dgm:pt modelId="{89DFDE5D-6DD3-478F-AA18-6B2E79E59338}" type="parTrans" cxnId="{E4DB5665-9462-41C5-8145-9833A384896E}">
      <dgm:prSet/>
      <dgm:spPr/>
      <dgm:t>
        <a:bodyPr/>
        <a:lstStyle/>
        <a:p>
          <a:endParaRPr lang="ru-RU"/>
        </a:p>
      </dgm:t>
    </dgm:pt>
    <dgm:pt modelId="{5BCC46D2-27D7-45DF-8108-A80CEFE64DF9}" type="sibTrans" cxnId="{E4DB5665-9462-41C5-8145-9833A384896E}">
      <dgm:prSet/>
      <dgm:spPr/>
      <dgm:t>
        <a:bodyPr/>
        <a:lstStyle/>
        <a:p>
          <a:endParaRPr lang="ru-RU"/>
        </a:p>
      </dgm:t>
    </dgm:pt>
    <dgm:pt modelId="{0176E0D3-AEA5-41FF-8E8A-1C0150B2EE86}" type="pres">
      <dgm:prSet presAssocID="{EA7061A9-F8B3-4FF6-B6D6-CF86D559BD17}" presName="linear" presStyleCnt="0">
        <dgm:presLayoutVars>
          <dgm:animLvl val="lvl"/>
          <dgm:resizeHandles val="exact"/>
        </dgm:presLayoutVars>
      </dgm:prSet>
      <dgm:spPr/>
    </dgm:pt>
    <dgm:pt modelId="{7F3B5D33-1F02-4CBF-88EC-55289B34E909}" type="pres">
      <dgm:prSet presAssocID="{C5E59B5B-385B-47D5-B987-EE4EF92FFAA9}" presName="parentText" presStyleLbl="node1" presStyleIdx="0" presStyleCnt="2" custScaleY="75174">
        <dgm:presLayoutVars>
          <dgm:chMax val="0"/>
          <dgm:bulletEnabled val="1"/>
        </dgm:presLayoutVars>
      </dgm:prSet>
      <dgm:spPr/>
    </dgm:pt>
    <dgm:pt modelId="{CA5D44FE-ABD6-415A-BF35-CFB34088554D}" type="pres">
      <dgm:prSet presAssocID="{986C3173-AB14-4BDF-B35C-758360F453B8}" presName="spacer" presStyleCnt="0"/>
      <dgm:spPr/>
    </dgm:pt>
    <dgm:pt modelId="{848A8420-2570-4365-991D-44EC81B89CE5}" type="pres">
      <dgm:prSet presAssocID="{A015C069-D616-44BC-98DB-BA0F7DD9061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2DF2810-677B-499C-9CA1-EC9509CC6E5A}" type="presOf" srcId="{A015C069-D616-44BC-98DB-BA0F7DD90618}" destId="{848A8420-2570-4365-991D-44EC81B89CE5}" srcOrd="0" destOrd="0" presId="urn:microsoft.com/office/officeart/2005/8/layout/vList2"/>
    <dgm:cxn modelId="{E4DB5665-9462-41C5-8145-9833A384896E}" srcId="{EA7061A9-F8B3-4FF6-B6D6-CF86D559BD17}" destId="{A015C069-D616-44BC-98DB-BA0F7DD90618}" srcOrd="1" destOrd="0" parTransId="{89DFDE5D-6DD3-478F-AA18-6B2E79E59338}" sibTransId="{5BCC46D2-27D7-45DF-8108-A80CEFE64DF9}"/>
    <dgm:cxn modelId="{7232E7D4-A32A-4C24-A17D-75869ACDBDE5}" srcId="{EA7061A9-F8B3-4FF6-B6D6-CF86D559BD17}" destId="{C5E59B5B-385B-47D5-B987-EE4EF92FFAA9}" srcOrd="0" destOrd="0" parTransId="{7B2254B8-D46B-4EEC-AA46-EDF9024D7897}" sibTransId="{986C3173-AB14-4BDF-B35C-758360F453B8}"/>
    <dgm:cxn modelId="{F4EC23EE-E07D-4EAC-A776-EF29F9A20B1D}" type="presOf" srcId="{C5E59B5B-385B-47D5-B987-EE4EF92FFAA9}" destId="{7F3B5D33-1F02-4CBF-88EC-55289B34E909}" srcOrd="0" destOrd="0" presId="urn:microsoft.com/office/officeart/2005/8/layout/vList2"/>
    <dgm:cxn modelId="{CF5575F2-83F2-485B-B324-4EDFFA3EE244}" type="presOf" srcId="{EA7061A9-F8B3-4FF6-B6D6-CF86D559BD17}" destId="{0176E0D3-AEA5-41FF-8E8A-1C0150B2EE86}" srcOrd="0" destOrd="0" presId="urn:microsoft.com/office/officeart/2005/8/layout/vList2"/>
    <dgm:cxn modelId="{CBD642B3-F1DF-4A95-B8FF-55204AB85D95}" type="presParOf" srcId="{0176E0D3-AEA5-41FF-8E8A-1C0150B2EE86}" destId="{7F3B5D33-1F02-4CBF-88EC-55289B34E909}" srcOrd="0" destOrd="0" presId="urn:microsoft.com/office/officeart/2005/8/layout/vList2"/>
    <dgm:cxn modelId="{7CCF5FEA-AC3E-48D9-8E0D-302F226C05E2}" type="presParOf" srcId="{0176E0D3-AEA5-41FF-8E8A-1C0150B2EE86}" destId="{CA5D44FE-ABD6-415A-BF35-CFB34088554D}" srcOrd="1" destOrd="0" presId="urn:microsoft.com/office/officeart/2005/8/layout/vList2"/>
    <dgm:cxn modelId="{920F0436-A866-4014-881A-10F5A7A81B02}" type="presParOf" srcId="{0176E0D3-AEA5-41FF-8E8A-1C0150B2EE86}" destId="{848A8420-2570-4365-991D-44EC81B89CE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B5D33-1F02-4CBF-88EC-55289B34E909}">
      <dsp:nvSpPr>
        <dsp:cNvPr id="0" name=""/>
        <dsp:cNvSpPr/>
      </dsp:nvSpPr>
      <dsp:spPr>
        <a:xfrm>
          <a:off x="0" y="82037"/>
          <a:ext cx="8928992" cy="239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Общий объем расходов районного бюджета за 2023 год исполнен в сумме 640 437,83 тыс. рублей, что больше объема расходов 2022 года на 10,33 % или на 59 958,40 тыс. рублей.</a:t>
          </a:r>
        </a:p>
      </dsp:txBody>
      <dsp:txXfrm>
        <a:off x="117121" y="199158"/>
        <a:ext cx="8694750" cy="2164994"/>
      </dsp:txXfrm>
    </dsp:sp>
    <dsp:sp modelId="{848A8420-2570-4365-991D-44EC81B89CE5}">
      <dsp:nvSpPr>
        <dsp:cNvPr id="0" name=""/>
        <dsp:cNvSpPr/>
      </dsp:nvSpPr>
      <dsp:spPr>
        <a:xfrm>
          <a:off x="0" y="2559033"/>
          <a:ext cx="8928992" cy="3191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Исполнение районного бюджета за 2023 год осуществлялось в соответствии с параметрами, утвержденными решением Крутинского районного Совета от 12 декабря 2022 года № 219 «О районном бюджете на 2023 год и на плановый период 2024 и 2025 годов» с учетом внесенных в течение отчетного периода изменений.</a:t>
          </a:r>
        </a:p>
      </dsp:txBody>
      <dsp:txXfrm>
        <a:off x="155800" y="2714833"/>
        <a:ext cx="8617392" cy="28799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0.20863</cdr:x>
      <cdr:y>0.00651</cdr:y>
    </cdr:from>
    <cdr:to>
      <cdr:x>0.83075</cdr:x>
      <cdr:y>0.0905</cdr:y>
    </cdr:to>
    <cdr:sp macro="" textlink="">
      <cdr:nvSpPr>
        <cdr:cNvPr id="5898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07704" y="44624"/>
          <a:ext cx="5688632" cy="576039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24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НАЛОГОВЫЕ</a:t>
          </a:r>
          <a:r>
            <a:rPr lang="ru-RU" sz="2400" b="1" i="0" u="none" strike="noStrik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ДОХОДЫ </a:t>
          </a:r>
          <a:r>
            <a:rPr lang="ru-RU" sz="24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(ТЫС.</a:t>
          </a:r>
          <a:r>
            <a:rPr lang="ru-RU" sz="2400" b="1" i="0" u="none" strike="noStrik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РУБ.</a:t>
          </a:r>
          <a:r>
            <a:rPr lang="ru-RU" sz="2400" b="1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cdr:txBody>
    </cdr:sp>
  </cdr:relSizeAnchor>
  <cdr:relSizeAnchor xmlns:cdr="http://schemas.openxmlformats.org/drawingml/2006/chartDrawing">
    <cdr:from>
      <cdr:x>0.28738</cdr:x>
      <cdr:y>0.1535</cdr:y>
    </cdr:from>
    <cdr:to>
      <cdr:x>0.37383</cdr:x>
      <cdr:y>0.21458</cdr:y>
    </cdr:to>
    <cdr:sp macro="" textlink="">
      <cdr:nvSpPr>
        <cdr:cNvPr id="5898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27784" y="1052736"/>
          <a:ext cx="790499" cy="418886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+33,27%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(+32 258,09)</a:t>
          </a: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0.56928</cdr:x>
      <cdr:y>0.68654</cdr:y>
    </cdr:from>
    <cdr:to>
      <cdr:x>0.6528</cdr:x>
      <cdr:y>0.74703</cdr:y>
    </cdr:to>
    <cdr:sp macro="" textlink="">
      <cdr:nvSpPr>
        <cdr:cNvPr id="165273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68828" y="4028186"/>
          <a:ext cx="817007" cy="354919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489,78%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- 125,09)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0.65934</cdr:x>
      <cdr:y>0.08998</cdr:y>
    </cdr:from>
    <cdr:to>
      <cdr:x>0.73603</cdr:x>
      <cdr:y>0.1266</cdr:y>
    </cdr:to>
    <cdr:sp macro="" textlink="">
      <cdr:nvSpPr>
        <cdr:cNvPr id="512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76566" y="616030"/>
          <a:ext cx="641785" cy="1739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0.88948</cdr:x>
      <cdr:y>0.67469</cdr:y>
    </cdr:from>
    <cdr:to>
      <cdr:x>0.963</cdr:x>
      <cdr:y>0.73692</cdr:y>
    </cdr:to>
    <cdr:sp macro="" textlink="">
      <cdr:nvSpPr>
        <cdr:cNvPr id="165274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701096" y="3958660"/>
          <a:ext cx="719186" cy="365128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- 33,74%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- 747,64)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0.68639</cdr:x>
      <cdr:y>0.67803</cdr:y>
    </cdr:from>
    <cdr:to>
      <cdr:x>0.7638</cdr:x>
      <cdr:y>0.74912</cdr:y>
    </cdr:to>
    <cdr:sp macro="" textlink="">
      <cdr:nvSpPr>
        <cdr:cNvPr id="165274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14431" y="3978293"/>
          <a:ext cx="757239" cy="417114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+2,81%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+51,60)</a:t>
          </a:r>
        </a:p>
      </cdr:txBody>
    </cdr:sp>
  </cdr:relSizeAnchor>
  <cdr:relSizeAnchor xmlns:cdr="http://schemas.openxmlformats.org/drawingml/2006/chartDrawing">
    <cdr:from>
      <cdr:x>0.68878</cdr:x>
      <cdr:y>0.0086</cdr:y>
    </cdr:from>
    <cdr:to>
      <cdr:x>0.72217</cdr:x>
      <cdr:y>0.03614</cdr:y>
    </cdr:to>
    <cdr:sp macro="" textlink="">
      <cdr:nvSpPr>
        <cdr:cNvPr id="512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22885" y="50800"/>
          <a:ext cx="280216" cy="2692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0.13776</cdr:x>
      <cdr:y>0.143</cdr:y>
    </cdr:from>
    <cdr:to>
      <cdr:x>0.22222</cdr:x>
      <cdr:y>0.20307</cdr:y>
    </cdr:to>
    <cdr:sp macro="" textlink="">
      <cdr:nvSpPr>
        <cdr:cNvPr id="1652745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59632" y="980728"/>
          <a:ext cx="772303" cy="411960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+ 26,01%        (+29 814,04)</a:t>
          </a: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0.46094</cdr:x>
      <cdr:y>0.56093</cdr:y>
    </cdr:from>
    <cdr:to>
      <cdr:x>0.47381</cdr:x>
      <cdr:y>0.62681</cdr:y>
    </cdr:to>
    <cdr:sp macro="" textlink="">
      <cdr:nvSpPr>
        <cdr:cNvPr id="5131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13349" y="2853107"/>
          <a:ext cx="106211" cy="3113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0.08471</cdr:x>
      <cdr:y>0.87702</cdr:y>
    </cdr:from>
    <cdr:to>
      <cdr:x>0.17819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828674" y="5162550"/>
          <a:ext cx="914400" cy="723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0.11392</cdr:x>
      <cdr:y>0.87987</cdr:y>
    </cdr:from>
    <cdr:to>
      <cdr:x>0.20156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114424" y="5162550"/>
          <a:ext cx="857250" cy="704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Налоговые </a:t>
          </a:r>
        </a:p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доходы, </a:t>
          </a:r>
        </a:p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всего</a:t>
          </a:r>
        </a:p>
      </cdr:txBody>
    </cdr:sp>
  </cdr:relSizeAnchor>
  <cdr:relSizeAnchor xmlns:cdr="http://schemas.openxmlformats.org/drawingml/2006/chartDrawing">
    <cdr:from>
      <cdr:x>0.27166</cdr:x>
      <cdr:y>0.84416</cdr:y>
    </cdr:from>
    <cdr:to>
      <cdr:x>0.36514</cdr:x>
      <cdr:y>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657474" y="5381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0.23225</cdr:x>
      <cdr:y>0.89935</cdr:y>
    </cdr:from>
    <cdr:to>
      <cdr:x>0.29165</cdr:x>
      <cdr:y>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2123728" y="6167742"/>
          <a:ext cx="543153" cy="6902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НДФЛ</a:t>
          </a:r>
        </a:p>
      </cdr:txBody>
    </cdr:sp>
  </cdr:relSizeAnchor>
  <cdr:relSizeAnchor xmlns:cdr="http://schemas.openxmlformats.org/drawingml/2006/chartDrawing">
    <cdr:from>
      <cdr:x>0.33787</cdr:x>
      <cdr:y>0.88312</cdr:y>
    </cdr:from>
    <cdr:to>
      <cdr:x>0.41869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3305149" y="5210193"/>
          <a:ext cx="790596" cy="6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Налоги</a:t>
          </a:r>
          <a:r>
            <a:rPr lang="ru-RU" sz="1200" b="1" dirty="0"/>
            <a:t> на</a:t>
          </a:r>
        </a:p>
        <a:p xmlns:a="http://schemas.openxmlformats.org/drawingml/2006/main">
          <a:pPr algn="ctr"/>
          <a:r>
            <a:rPr lang="ru-RU" sz="1200" b="1" dirty="0"/>
            <a:t>товары</a:t>
          </a:r>
        </a:p>
        <a:p xmlns:a="http://schemas.openxmlformats.org/drawingml/2006/main">
          <a:pPr algn="ctr"/>
          <a:r>
            <a:rPr lang="ru-RU" sz="1200" b="1" dirty="0"/>
            <a:t>(акцизы)</a:t>
          </a:r>
        </a:p>
      </cdr:txBody>
    </cdr:sp>
  </cdr:relSizeAnchor>
  <cdr:relSizeAnchor xmlns:cdr="http://schemas.openxmlformats.org/drawingml/2006/chartDrawing">
    <cdr:from>
      <cdr:x>0.54917</cdr:x>
      <cdr:y>0.89773</cdr:y>
    </cdr:from>
    <cdr:to>
      <cdr:x>0.61441</cdr:x>
      <cdr:y>0.97565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372058" y="5267342"/>
          <a:ext cx="638189" cy="457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ЕНВД</a:t>
          </a:r>
        </a:p>
      </cdr:txBody>
    </cdr:sp>
  </cdr:relSizeAnchor>
  <cdr:relSizeAnchor xmlns:cdr="http://schemas.openxmlformats.org/drawingml/2006/chartDrawing">
    <cdr:from>
      <cdr:x>0.34714</cdr:x>
      <cdr:y>0.66502</cdr:y>
    </cdr:from>
    <cdr:to>
      <cdr:x>0.4192</cdr:x>
      <cdr:y>0.73214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395746" y="3901944"/>
          <a:ext cx="704904" cy="393831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+ 6,04% </a:t>
          </a:r>
        </a:p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( +411,94)</a:t>
          </a:r>
        </a:p>
      </cdr:txBody>
    </cdr:sp>
  </cdr:relSizeAnchor>
  <cdr:relSizeAnchor xmlns:cdr="http://schemas.openxmlformats.org/drawingml/2006/chartDrawing">
    <cdr:from>
      <cdr:x>0.61812</cdr:x>
      <cdr:y>0.88636</cdr:y>
    </cdr:from>
    <cdr:to>
      <cdr:x>0.77562</cdr:x>
      <cdr:y>0.96199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652120" y="6078657"/>
          <a:ext cx="1440160" cy="518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Единый</a:t>
          </a:r>
        </a:p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сельхоз</a:t>
          </a:r>
          <a:r>
            <a:rPr lang="ru-RU" sz="1200" b="1" dirty="0"/>
            <a:t>налог</a:t>
          </a:r>
        </a:p>
      </cdr:txBody>
    </cdr:sp>
  </cdr:relSizeAnchor>
  <cdr:relSizeAnchor xmlns:cdr="http://schemas.openxmlformats.org/drawingml/2006/chartDrawing">
    <cdr:from>
      <cdr:x>0.77562</cdr:x>
      <cdr:y>0.88849</cdr:y>
    </cdr:from>
    <cdr:to>
      <cdr:x>0.85839</cdr:x>
      <cdr:y>0.96804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7092280" y="6093296"/>
          <a:ext cx="756849" cy="545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Патентная</a:t>
          </a:r>
        </a:p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система</a:t>
          </a:r>
        </a:p>
      </cdr:txBody>
    </cdr:sp>
  </cdr:relSizeAnchor>
  <cdr:relSizeAnchor xmlns:cdr="http://schemas.openxmlformats.org/drawingml/2006/chartDrawing">
    <cdr:from>
      <cdr:x>0.79696</cdr:x>
      <cdr:y>0.67109</cdr:y>
    </cdr:from>
    <cdr:to>
      <cdr:x>0.86415</cdr:x>
      <cdr:y>0.74026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7796002" y="3937553"/>
          <a:ext cx="657265" cy="405847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- 81,03%</a:t>
          </a:r>
        </a:p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( - 1 646,44)</a:t>
          </a:r>
        </a:p>
      </cdr:txBody>
    </cdr:sp>
  </cdr:relSizeAnchor>
  <cdr:relSizeAnchor xmlns:cdr="http://schemas.openxmlformats.org/drawingml/2006/chartDrawing">
    <cdr:from>
      <cdr:x>0.87012</cdr:x>
      <cdr:y>0.89611</cdr:y>
    </cdr:from>
    <cdr:to>
      <cdr:x>1</cdr:x>
      <cdr:y>0.95149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7956376" y="6145523"/>
          <a:ext cx="1187624" cy="379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Госпошлина</a:t>
          </a:r>
        </a:p>
      </cdr:txBody>
    </cdr:sp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6" name="chart">
          <a:extLst xmlns:a="http://schemas.openxmlformats.org/drawingml/2006/main">
            <a:ext uri="{FF2B5EF4-FFF2-40B4-BE49-F238E27FC236}">
              <a16:creationId xmlns:a16="http://schemas.microsoft.com/office/drawing/2014/main" id="{5B8B1B9D-DDDC-4D83-96F1-6AE71A56D49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7" name="chart">
          <a:extLst xmlns:a="http://schemas.openxmlformats.org/drawingml/2006/main">
            <a:ext uri="{FF2B5EF4-FFF2-40B4-BE49-F238E27FC236}">
              <a16:creationId xmlns:a16="http://schemas.microsoft.com/office/drawing/2014/main" id="{981849E4-2B2A-4656-9566-567809FA778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0.45275</cdr:x>
      <cdr:y>0.89899</cdr:y>
    </cdr:from>
    <cdr:to>
      <cdr:x>0.51799</cdr:x>
      <cdr:y>0.97691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4139952" y="6165304"/>
          <a:ext cx="596555" cy="5343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>
              <a:latin typeface="Arial Cyr" panose="020B0604020202020204" pitchFamily="34" charset="0"/>
              <a:cs typeface="Arial Cyr" panose="020B0604020202020204" pitchFamily="34" charset="0"/>
            </a:rPr>
            <a:t>УСНО</a:t>
          </a:r>
        </a:p>
      </cdr:txBody>
    </cdr:sp>
  </cdr:relSizeAnchor>
  <cdr:relSizeAnchor xmlns:cdr="http://schemas.openxmlformats.org/drawingml/2006/chartDrawing">
    <cdr:from>
      <cdr:x>0.46743</cdr:x>
      <cdr:y>0.68196</cdr:y>
    </cdr:from>
    <cdr:to>
      <cdr:x>0.55015</cdr:x>
      <cdr:y>0.74513</cdr:y>
    </cdr:to>
    <cdr:sp macro="" textlink="">
      <cdr:nvSpPr>
        <cdr:cNvPr id="3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72438" y="4001314"/>
          <a:ext cx="809187" cy="370661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- 8,05%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- 388,49)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0.185</cdr:x>
      <cdr:y>0</cdr:y>
    </cdr:from>
    <cdr:to>
      <cdr:x>0.83075</cdr:x>
      <cdr:y>0.05873</cdr:y>
    </cdr:to>
    <cdr:sp macro="" textlink="">
      <cdr:nvSpPr>
        <cdr:cNvPr id="5908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0"/>
          <a:ext cx="5904656" cy="402771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2400" b="1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0.30313</cdr:x>
      <cdr:y>0.44151</cdr:y>
    </cdr:from>
    <cdr:to>
      <cdr:x>0.37752</cdr:x>
      <cdr:y>0.49706</cdr:y>
    </cdr:to>
    <cdr:sp macro="" textlink="">
      <cdr:nvSpPr>
        <cdr:cNvPr id="165376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3027847"/>
          <a:ext cx="680222" cy="380962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- 9,31%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-158,52 )</a:t>
          </a:r>
        </a:p>
        <a:p xmlns:a="http://schemas.openxmlformats.org/drawingml/2006/main">
          <a:pPr algn="l" rtl="0">
            <a:defRPr sz="1000"/>
          </a:pPr>
          <a:endParaRPr lang="ru-RU" sz="10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0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0.58594</cdr:x>
      <cdr:y>0.3215</cdr:y>
    </cdr:from>
    <cdr:to>
      <cdr:x>0.689</cdr:x>
      <cdr:y>0.375</cdr:y>
    </cdr:to>
    <cdr:sp macro="" textlink="">
      <cdr:nvSpPr>
        <cdr:cNvPr id="165376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57818" y="2204847"/>
          <a:ext cx="942398" cy="366897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+ 237,36 % </a:t>
          </a:r>
        </a:p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+ 2 392,39)</a:t>
          </a:r>
          <a:r>
            <a:rPr lang="ru-RU" sz="10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ctr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0.248</cdr:x>
      <cdr:y>0.13251</cdr:y>
    </cdr:from>
    <cdr:to>
      <cdr:x>0.3425</cdr:x>
      <cdr:y>0.19084</cdr:y>
    </cdr:to>
    <cdr:sp macro="" textlink="">
      <cdr:nvSpPr>
        <cdr:cNvPr id="165376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67744" y="908720"/>
          <a:ext cx="864108" cy="400027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+ 64,54%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+ 3 233,61)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0.437</cdr:x>
      <cdr:y>0.542</cdr:y>
    </cdr:from>
    <cdr:to>
      <cdr:x>0.52506</cdr:x>
      <cdr:y>0.59273</cdr:y>
    </cdr:to>
    <cdr:sp macro="" textlink="">
      <cdr:nvSpPr>
        <cdr:cNvPr id="59085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95936" y="3717032"/>
          <a:ext cx="805214" cy="347906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+ 436,40%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( +25,18 )</a:t>
          </a:r>
        </a:p>
      </cdr:txBody>
    </cdr:sp>
  </cdr:relSizeAnchor>
  <cdr:relSizeAnchor xmlns:cdr="http://schemas.openxmlformats.org/drawingml/2006/chartDrawing">
    <cdr:from>
      <cdr:x>0.86719</cdr:x>
      <cdr:y>0.42708</cdr:y>
    </cdr:from>
    <cdr:to>
      <cdr:x>0.95382</cdr:x>
      <cdr:y>0.47958</cdr:y>
    </cdr:to>
    <cdr:sp macro="" textlink="">
      <cdr:nvSpPr>
        <cdr:cNvPr id="165376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29586" y="2928934"/>
          <a:ext cx="792144" cy="360045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+ 57,26%</a:t>
          </a:r>
        </a:p>
        <a:p xmlns:a="http://schemas.openxmlformats.org/drawingml/2006/main">
          <a:pPr algn="l" rtl="0">
            <a:defRPr sz="1000"/>
          </a:pPr>
          <a:r>
            <a:rPr lang="ru-RU" sz="10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+ 741,97)</a:t>
          </a:r>
        </a:p>
        <a:p xmlns:a="http://schemas.openxmlformats.org/drawingml/2006/main">
          <a:pPr algn="l" rtl="0">
            <a:defRPr sz="1000"/>
          </a:pPr>
          <a:endParaRPr lang="ru-RU" sz="102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0.85553</cdr:x>
      <cdr:y>0.12162</cdr:y>
    </cdr:from>
    <cdr:to>
      <cdr:x>0.95364</cdr:x>
      <cdr:y>0.19547</cdr:y>
    </cdr:to>
    <cdr:sp macro="" textlink="">
      <cdr:nvSpPr>
        <cdr:cNvPr id="165376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72892" y="963514"/>
          <a:ext cx="1040101" cy="5831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0.73625</cdr:x>
      <cdr:y>0.44864</cdr:y>
    </cdr:from>
    <cdr:to>
      <cdr:x>0.815</cdr:x>
      <cdr:y>0.5</cdr:y>
    </cdr:to>
    <cdr:sp macro="" textlink="">
      <cdr:nvSpPr>
        <cdr:cNvPr id="1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32240" y="3076773"/>
          <a:ext cx="720090" cy="352227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+ 23,29%</a:t>
          </a:r>
        </a:p>
        <a:p xmlns:a="http://schemas.openxmlformats.org/drawingml/2006/main">
          <a:pPr algn="l" rtl="0">
            <a:lnSpc>
              <a:spcPts val="10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+ 232,59 )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0.38975</cdr:x>
      <cdr:y>0.206</cdr:y>
    </cdr:from>
    <cdr:to>
      <cdr:x>0.65258</cdr:x>
      <cdr:y>0.2689</cdr:y>
    </cdr:to>
    <cdr:sp macro="" textlink="">
      <cdr:nvSpPr>
        <cdr:cNvPr id="16599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9" y="1412776"/>
          <a:ext cx="2403318" cy="4313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+ 10,33%</a:t>
          </a:r>
          <a:r>
            <a:rPr lang="ru-RU" sz="19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</a:t>
          </a:r>
          <a:r>
            <a:rPr lang="ru-RU" sz="15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+ 59 958,40 )</a:t>
          </a:r>
        </a:p>
      </cdr:txBody>
    </cdr:sp>
  </cdr:relSizeAnchor>
  <cdr:relSizeAnchor xmlns:cdr="http://schemas.openxmlformats.org/drawingml/2006/chartDrawing">
    <cdr:from>
      <cdr:x>0.39076</cdr:x>
      <cdr:y>0.8874</cdr:y>
    </cdr:from>
    <cdr:to>
      <cdr:x>0.47388</cdr:x>
      <cdr:y>0.94318</cdr:y>
    </cdr:to>
    <cdr:sp macro="" textlink="">
      <cdr:nvSpPr>
        <cdr:cNvPr id="59699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36375" y="4936254"/>
          <a:ext cx="773509" cy="3102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2022г.</a:t>
          </a:r>
        </a:p>
      </cdr:txBody>
    </cdr:sp>
  </cdr:relSizeAnchor>
  <cdr:relSizeAnchor xmlns:cdr="http://schemas.openxmlformats.org/drawingml/2006/chartDrawing">
    <cdr:from>
      <cdr:x>0.71262</cdr:x>
      <cdr:y>0.88849</cdr:y>
    </cdr:from>
    <cdr:to>
      <cdr:x>0.8096</cdr:x>
      <cdr:y>0.94427</cdr:y>
    </cdr:to>
    <cdr:sp macro="" textlink="">
      <cdr:nvSpPr>
        <cdr:cNvPr id="596995" name="Text Box 102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16217" y="6093296"/>
          <a:ext cx="886786" cy="3825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2023г.</a:t>
          </a:r>
        </a:p>
      </cdr:txBody>
    </cdr:sp>
  </cdr:relSizeAnchor>
  <cdr:relSizeAnchor xmlns:cdr="http://schemas.openxmlformats.org/drawingml/2006/chartDrawing">
    <cdr:from>
      <cdr:x>0.38188</cdr:x>
      <cdr:y>0.2585</cdr:y>
    </cdr:from>
    <cdr:to>
      <cdr:x>0.73625</cdr:x>
      <cdr:y>0.31821</cdr:y>
    </cdr:to>
    <cdr:sp macro="" textlink="">
      <cdr:nvSpPr>
        <cdr:cNvPr id="596996" name="Line 102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3491881" y="1772816"/>
          <a:ext cx="3240360" cy="40949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00FF"/>
          </a:solidFill>
          <a:round/>
          <a:headEnd type="diamond" w="med" len="med"/>
          <a:tailEnd type="stealth" w="med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0.51908</cdr:x>
      <cdr:y>0.56014</cdr:y>
    </cdr:from>
    <cdr:to>
      <cdr:x>0.53144</cdr:x>
      <cdr:y>0.5793</cdr:y>
    </cdr:to>
    <cdr:sp macro="" textlink="">
      <cdr:nvSpPr>
        <cdr:cNvPr id="12492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50144" y="2818665"/>
          <a:ext cx="73566" cy="1761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8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000-FF89-49F4-BCE0-872ED23B4A8D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4912-1D48-41A6-8737-A79431F6D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0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3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9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60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3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rutin.omskportal.ru/ru/municipal/localAuthList/3-52-226-1/officialsite/photo/3-52-226-1-Photo/018/imageBig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03" y="1484784"/>
            <a:ext cx="8946740" cy="403244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Комитет финансов и контроля администрации </a:t>
            </a:r>
            <a:r>
              <a:rPr lang="ru-RU" sz="1800" b="1" i="1" cap="all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крутинского</a:t>
            </a: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 Проекту РЕШЕНИЯ КРУТИНСКОГО РАЙОННОГО СОВЕТА «ОБ ИСПОЛНЕНИИ РАЙОННОГО БЮДЖЕТА ЗА 2023 ГОД»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69465"/>
            <a:ext cx="8229600" cy="1713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A1284E36-4894-42A2-B9E5-2378909F44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93087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4483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9F74A8E1-98EE-4657-BE08-2D7A777E14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3695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9052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0F35B7A-D1D0-4B7D-8835-2127709D0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86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48200" y="1196752"/>
          <a:ext cx="449580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>
            <a:extLst>
              <a:ext uri="{FF2B5EF4-FFF2-40B4-BE49-F238E27FC236}">
                <a16:creationId xmlns:a16="http://schemas.microsoft.com/office/drawing/2014/main" id="{73F6197C-7261-4F9D-B503-20DEC6EBE3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Заголовок 10">
            <a:extLst>
              <a:ext uri="{FF2B5EF4-FFF2-40B4-BE49-F238E27FC236}">
                <a16:creationId xmlns:a16="http://schemas.microsoft.com/office/drawing/2014/main" id="{49A4FD2B-A97C-489F-87FD-775AE171C8E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</a:t>
            </a:r>
          </a:p>
        </p:txBody>
      </p:sp>
      <p:graphicFrame>
        <p:nvGraphicFramePr>
          <p:cNvPr id="13" name="Объект 14">
            <a:extLst>
              <a:ext uri="{FF2B5EF4-FFF2-40B4-BE49-F238E27FC236}">
                <a16:creationId xmlns:a16="http://schemas.microsoft.com/office/drawing/2014/main" id="{30281C15-4650-4058-9D38-6051B63AC7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603928"/>
              </p:ext>
            </p:extLst>
          </p:nvPr>
        </p:nvGraphicFramePr>
        <p:xfrm>
          <a:off x="0" y="836712"/>
          <a:ext cx="4572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B37D177B-1CE1-4AF2-8867-5CE80D2ECE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771959"/>
              </p:ext>
            </p:extLst>
          </p:nvPr>
        </p:nvGraphicFramePr>
        <p:xfrm>
          <a:off x="4572000" y="836712"/>
          <a:ext cx="4572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10541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778B75B-2F5E-4B5C-AB65-1A66334B22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992762-7142-47C3-B44C-EE4E2B1B0D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22A2840-1E08-41C8-8AEC-93ACC3692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8"/>
          </a:xfr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9" name="Объект 5">
            <a:extLst>
              <a:ext uri="{FF2B5EF4-FFF2-40B4-BE49-F238E27FC236}">
                <a16:creationId xmlns:a16="http://schemas.microsoft.com/office/drawing/2014/main" id="{D9AE09AC-0307-4763-AC1E-AC7E4AEA33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061583"/>
              </p:ext>
            </p:extLst>
          </p:nvPr>
        </p:nvGraphicFramePr>
        <p:xfrm>
          <a:off x="0" y="620689"/>
          <a:ext cx="4495800" cy="623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4">
            <a:extLst>
              <a:ext uri="{FF2B5EF4-FFF2-40B4-BE49-F238E27FC236}">
                <a16:creationId xmlns:a16="http://schemas.microsoft.com/office/drawing/2014/main" id="{FE6EEF38-FA53-4958-B1EB-10C84BD0E6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794147"/>
              </p:ext>
            </p:extLst>
          </p:nvPr>
        </p:nvGraphicFramePr>
        <p:xfrm>
          <a:off x="4495800" y="620689"/>
          <a:ext cx="4606354" cy="623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5949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5762" y="190205"/>
            <a:ext cx="4330824" cy="632430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660066"/>
                </a:solidFill>
              </a:rPr>
              <a:t>РАЗДЕЛЫ РАСХОДОВ РАЙОННОГО БЮДЖЕТА</a:t>
            </a:r>
          </a:p>
          <a:p>
            <a:pPr marL="0" indent="0" algn="ctr">
              <a:buNone/>
            </a:pPr>
            <a:endParaRPr lang="ru-RU" sz="2800" dirty="0">
              <a:solidFill>
                <a:srgbClr val="66006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097" y="2959754"/>
            <a:ext cx="3912369" cy="33750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>
                <a:solidFill>
                  <a:srgbClr val="002060"/>
                </a:solidFill>
              </a:rPr>
              <a:t>РАСХОДЫ БЮДЖЕТА </a:t>
            </a:r>
            <a:r>
              <a:rPr lang="ru-RU" sz="1800" dirty="0">
                <a:solidFill>
                  <a:srgbClr val="002060"/>
                </a:solidFill>
              </a:rPr>
              <a:t>– это выплачиваемые из бюджета денежные средства.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бюджета выражают экономические отношения, складывающиеся в процессе распределения и использования денежных средств соответствующих бюджетов бюджетной системы Российской Федерации. 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районного бюджета в 2023 году состояли из 10 разделов.</a:t>
            </a:r>
          </a:p>
        </p:txBody>
      </p:sp>
      <p:pic>
        <p:nvPicPr>
          <p:cNvPr id="2052" name="Picture 4" descr="ÐÐ°ÑÑÐ¸Ð½ÐºÐ¸ Ð¿Ð¾ Ð·Ð°Ð¿ÑÐ¾ÑÑ ÐºÐ°ÑÑÐ¸Ð½ÐºÐ¸ Ð¿ÑÐ¾ ÑÐ°ÑÑ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984377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0809" y="186201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66"/>
                </a:solidFill>
              </a:rPr>
              <a:t>ЧТО ТАКОЕ РАСХОДЫ БЮДЖЕТА ?</a:t>
            </a: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5186" y="1376771"/>
            <a:ext cx="2549608" cy="72067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Общегосударственные вопросы</a:t>
            </a:r>
          </a:p>
        </p:txBody>
      </p:sp>
      <p:sp>
        <p:nvSpPr>
          <p:cNvPr id="7" name="Овал 6"/>
          <p:cNvSpPr/>
          <p:nvPr/>
        </p:nvSpPr>
        <p:spPr>
          <a:xfrm>
            <a:off x="7122231" y="1500111"/>
            <a:ext cx="1867036" cy="9542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Национальная экономика</a:t>
            </a:r>
          </a:p>
        </p:txBody>
      </p:sp>
      <p:sp>
        <p:nvSpPr>
          <p:cNvPr id="8" name="Овал 7"/>
          <p:cNvSpPr/>
          <p:nvPr/>
        </p:nvSpPr>
        <p:spPr>
          <a:xfrm>
            <a:off x="4515771" y="2344244"/>
            <a:ext cx="1728192" cy="100811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Жилищно-коммунальное хозяйство</a:t>
            </a:r>
          </a:p>
        </p:txBody>
      </p:sp>
      <p:sp>
        <p:nvSpPr>
          <p:cNvPr id="9" name="Овал 8"/>
          <p:cNvSpPr/>
          <p:nvPr/>
        </p:nvSpPr>
        <p:spPr>
          <a:xfrm>
            <a:off x="7300948" y="2577269"/>
            <a:ext cx="1584176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Образование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4572000" y="5715743"/>
            <a:ext cx="1839733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Национальность безопасность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5691202" y="3195419"/>
            <a:ext cx="1831032" cy="9361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Социальная политика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542187" y="3940076"/>
            <a:ext cx="1512168" cy="102051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Физическая культура и спорт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50695" y="4731053"/>
            <a:ext cx="1858615" cy="93610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Межбюджетные трансферты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9F4F8417-6BDC-44A1-9BA5-A9863C4E1373}"/>
              </a:ext>
            </a:extLst>
          </p:cNvPr>
          <p:cNvSpPr/>
          <p:nvPr/>
        </p:nvSpPr>
        <p:spPr>
          <a:xfrm>
            <a:off x="7267993" y="3877485"/>
            <a:ext cx="1839733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Культура, кинематография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E8705948-E75A-4C95-AFBD-329C1F7CB73C}"/>
              </a:ext>
            </a:extLst>
          </p:cNvPr>
          <p:cNvSpPr/>
          <p:nvPr/>
        </p:nvSpPr>
        <p:spPr>
          <a:xfrm>
            <a:off x="7164913" y="5689681"/>
            <a:ext cx="1599263" cy="97811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D4B54D2-A46C-4E4A-93C4-340483289C52}"/>
              </a:ext>
            </a:extLst>
          </p:cNvPr>
          <p:cNvSpPr/>
          <p:nvPr/>
        </p:nvSpPr>
        <p:spPr>
          <a:xfrm>
            <a:off x="7422570" y="5855572"/>
            <a:ext cx="1083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Охрана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 окружающей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 среды</a:t>
            </a:r>
          </a:p>
        </p:txBody>
      </p:sp>
    </p:spTree>
    <p:extLst>
      <p:ext uri="{BB962C8B-B14F-4D97-AF65-F5344CB8AC3E}">
        <p14:creationId xmlns:p14="http://schemas.microsoft.com/office/powerpoint/2010/main" val="250213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376172"/>
              </p:ext>
            </p:extLst>
          </p:nvPr>
        </p:nvGraphicFramePr>
        <p:xfrm>
          <a:off x="107504" y="692696"/>
          <a:ext cx="892899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3599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D302F689-5367-4AF9-A925-B4702D9E12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612622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1623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66"/>
            <a:ext cx="8229600" cy="49006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 ПО РАЗДЕЛАМ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4207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В 2023 году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«Общегосударственные вопросы»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бюджетные ассигнования исполнены в объеме 57 637,43 тыс. рублей. По данному разделу расходы увеличились на 15,68 % или на +7 812,87 тыс. рублей к уровню 2022 года.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Увеличены расходы на содержание аппарата управления Администрации 17 792,54 тыс. рублей (+2 184,39 тыс. рублей) и на обеспечение деятельности Комитета финансов и контроля 13 826,00 тыс. рублей (+1 794,47 тыс. рублей), на содержание Крутинского районного Совета 1 427,72 тыс. рублей (+ 137,31 тыс. рублей). 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  Общий объём расходов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«Национальная безопасность»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 в сумме 1 000,00 тыс. рублей. Были выделены средства резервного фонда Омской области на создание минерализованных полос, чтобы избежать пожаров в населенных пунктах и на объектах, прилегающих к лесным массивам. В 2022 году таких расходов не было.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Общий объем расходов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«Национальная экономика»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исполнен в сумме 20 943,60 тыс. рублей, что на 10,54 % ниже уровня 2022 года (-2 467,35 тыс. рублей). 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    По разделу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«Жилищно-коммунальное хозяйство»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исполнение составило 19 957,98 тыс. рублей, что на 15,28 % выше исполнения 2022 года (+2 644,96 тыс. рублей). Увеличение расходов по данному разделу произошло за счет совокупного увеличения и уменьшения расходов по всем видам мероприятий, относящихся к разделу «Жилищно-коммунальное хозяйство».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Расходы в части обеспечения следующих мероприятий: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капремонт многоквартирных домов 405,61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организация в границах Крутинского городского поселения водоснабжения и водоотведения 8,7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-организация в границах поселения водоснабжения населения 2 027,96 тыс. рублей (ИМБТ поселениям);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приобретение и установка технологического оборудования теплотехнического назначения «Комплексон-6» для котельных на сумму 524,71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приобретение и установка технологического оборудования теплотехнического назначения (резервное топливоснабжение термоблока ТГУ-Норд 150 М, ТГУ-Норд 240М и ТГУ-Норд 350М (по адресу: Омская область, Крутинский район, с. </a:t>
            </a:r>
            <a:r>
              <a:rPr lang="ru-RU" sz="1200" dirty="0" err="1">
                <a:solidFill>
                  <a:schemeClr val="accent1">
                    <a:lumMod val="5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, ул. Комсомольская для отопления детского сада, Омская область, Крутинский район ул. Центральная, для отопления здания дома культуры, Омская область, Крутинский район, с. </a:t>
            </a:r>
            <a:r>
              <a:rPr lang="ru-RU" sz="1200" dirty="0" err="1">
                <a:solidFill>
                  <a:schemeClr val="accent1">
                    <a:lumMod val="5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, для отопления здания средней общеобразовательной школы) 714,19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субсидия МУП «Крутинское», на приобретение и установку технологического оборудования теплотехнического назначения 1 448,06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ремонт водозаборной скважины № 40-887 в р.п. Крутинка Омской области (2 289,47 тыс. рублей);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ремонт водозаборной скважины № 1-3005 р.п. Крутинка Омской области (2 395,69 тыс. рублей);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ремонт водозаборной скважины № 53-888 в р.п. Крутинка Омской области (2 519,04 тыс. рублей);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- субсидия на возмещение затрат, образовавшихся в связи с увеличением стоимости приобретения топлива относительно стоимости топлива, предусмотренной в тарифах (2 108,14 тыс. рублей);</a:t>
            </a:r>
          </a:p>
          <a:p>
            <a:pPr marL="0" indent="0">
              <a:buNone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990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электромонтажные, сантехнические работы для объектов, услуги по аварийному обслуживанию технологического оборудования теплотехнического назначения (термоблок ТГУ)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Комсомольская для отопления детского сада, Омская область, Крутинский район ул. Центральная, для отопления здания дома культуры,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для отопления здания средней общеобразовательной школы на сумму 766,15 тыс. рублей;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приобретение и установка прибора учёта тепловой энергии 1,00 тыс. рублей;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услуги по проверке сметной документации по ТГУ-Норд 350М и его подключению к существующей теплосети по адресу: Омская область, Крутинский район, с. Паново, ул. Советская 7,7 тыс. рублей;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приобретение приборов учета тепловой энергии для котельных 1 846,78 тыс. рублей;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приобретение оборудования теплотехнического назначения для угольной котельной с. Новокарасук 716,80 тыс. рублей;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-приобретение контейнеров (бункеров) на 5,10 тыс. рублей;</a:t>
            </a:r>
          </a:p>
          <a:p>
            <a:pPr marL="171450" indent="-171450">
              <a:buFontTx/>
              <a:buChar char="-"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создание мест (площадок) накопления твердых коммунальных отходов на 2 146,35 тыс. рублей.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«Охрана окружающей среды»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за 2023 год составили 538,65 тыс. рублей. Появилась расходы на содержание котлована сухого мусора (+538,65 тыс. рублей). В 2022 году таких расходов не было.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«Образование»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за 2023 год составили 406 177,70 тыс. рублей, что на 10,37 % выше объема расходов за 2022 год (+38 161,80 тыс. рублей). Повышение произошло за счет увеличения расходов в части: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объемов субсидии на дошкольное образование 62 696,11 тыс. рублей (+4 912,11 тыс. рублей);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объемов субсидии на общее образование 258 062,78 тыс. рублей (+17 925,71 тыс. рублей);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объемов субсидии на дополнительное образование детей 44 380,63 тыс. рублей (+10 900,03 тыс. рублей);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других вопросов в области образования 36 929,41 тыс. рублей (+6 725,06 тыс. рублей).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Уменьшились расходы в части: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профессиональной подготовки, переподготовки и повышения квалификации 97,50 тыс. рублей (-13,95 тыс. рублей);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молодежной политики 4 011,27 тыс. рублей (-2 287,14 тыс. рублей).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«Культура»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исполнены в сумме 88 972,09 тыс. рублей, что на 7,19 % или на 5 968,62 тыс. рублей больше исполнения 2022 года. Оплата труда увеличилась за счет повышения уровня минимального размера оплаты труда и роста средней заработной платы культработников и педагогов, установленной Министерством культуры, на 8 165,29 тыс. рублей и составила 70 090,49 тыс. рублей.  Расходы на коммунальные услуги (12 553,58 тыс. рублей) увеличились на 1928,79 тыс. рублей.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Расходы на развитие музейного дела увеличились на 51,31 тыс. рублей и составили 416,62 тыс. рублей.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Расходы на развитие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библиотечно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- информационных услуг увеличились на 205,85 тыс. рублей и составили 2 128,93 тыс. рублей.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Расходы на создание условий для поддержки и сохранения традиционной народной культуры, художественных ремесел, самодеятельного творчества, этнокультурного и духовно-нравственного развития населения увеличились на 56,90 тыс. рублей и составили 3 975,23 тыс. рублей. 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Расходы, направленные на обеспечение развития и укрепления материально-технической базы домов культуры в населенных пунктах с числом жителей до 50 тысяч человек, уменьшились на -1 526,50 тыс. рублей и составили 1 010,10 тыс. рублей (работы по текущему ремонту Дома культуры).</a:t>
            </a:r>
          </a:p>
        </p:txBody>
      </p:sp>
    </p:spTree>
    <p:extLst>
      <p:ext uri="{BB962C8B-B14F-4D97-AF65-F5344CB8AC3E}">
        <p14:creationId xmlns:p14="http://schemas.microsoft.com/office/powerpoint/2010/main" val="376325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528392" cy="1067718"/>
          </a:xfrm>
        </p:spPr>
        <p:txBody>
          <a:bodyPr>
            <a:noAutofit/>
          </a:bodyPr>
          <a:lstStyle/>
          <a:p>
            <a:pPr algn="ctr"/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r>
              <a:rPr lang="ru-RU" sz="3200" i="1" dirty="0">
                <a:solidFill>
                  <a:srgbClr val="0000CC"/>
                </a:solidFill>
              </a:rPr>
              <a:t>Что такое бюджет: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3672408" cy="4641379"/>
          </a:xfrm>
        </p:spPr>
        <p:txBody>
          <a:bodyPr>
            <a:normAutofit/>
          </a:bodyPr>
          <a:lstStyle/>
          <a:p>
            <a:pPr indent="457200" algn="just"/>
            <a:endParaRPr lang="ru-RU" sz="2000" b="1" dirty="0"/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indent="457200" algn="just"/>
            <a:endParaRPr lang="ru-RU" sz="2000" dirty="0">
              <a:solidFill>
                <a:srgbClr val="000066"/>
              </a:solidFill>
            </a:endParaRPr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совокупность доходов и расходов на определенный период времени.</a:t>
            </a:r>
          </a:p>
          <a:p>
            <a:pPr indent="457200" algn="just"/>
            <a:endParaRPr lang="ru-RU" sz="1800" dirty="0"/>
          </a:p>
        </p:txBody>
      </p:sp>
      <p:pic>
        <p:nvPicPr>
          <p:cNvPr id="1034" name="Picture 10" descr="ÐÐ°ÑÑÐ¸Ð½ÐºÐ¸ Ð¿Ð¾ Ð·Ð°Ð¿ÑÐ¾ÑÑ ÐºÐ°ÑÑÐ¸Ð½ÐºÐ¸ Ð¿ÑÐ¾ Ð±ÑÐ´Ð¶ÐµÑ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9710"/>
            <a:ext cx="4752528" cy="339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75402" y="4005064"/>
            <a:ext cx="47730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66"/>
                </a:solidFill>
              </a:rPr>
              <a:t>Один из основополагающих принципов формирования и исполнения бюджета – сбалансированность бюджета. Она призвана обеспечить нормальное функционирование органов власти всех уровней.</a:t>
            </a:r>
          </a:p>
          <a:p>
            <a:pPr indent="45720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923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 Расходы на комплектование книжных фондов общедоступных (публичных) библиотек составили 93,96 тыс. рублей (-11,85 тыс. рублей).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 Расходы на ремонт и материально-техническое оснащение объектов, находящихся в муниципальной собственности, уменьшились на -202,02 тыс. рублей и составили 202,02 тыс. рублей).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Средняя заработная плата культработников в 2022 году составила 28,59 тыс. рублей, в 2023 году увеличилась до размера 32,82 тыс. рублей. Средняя заработная плата работников, получающих заработную плату в соответствии с Федеральным законом «О минимальном размере оплаты труда» в 2022 году составила 17,94 тыс. рублей, а в 2023 году увеличилась до размера 18,68 тыс. рублей.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«Социальная политика»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исполнены в объеме 15 007,11 тыс. рублей, что выше расходов 2022 года на 27,91 % (+ 3 274,74 тыс. рублей). Расходы на обеспечение жильем молодых семей в 2023 году составили 1 642,75 тыс. рублей (+379,10 тыс. рублей).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Объем расходов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«Физическая культура и спорт»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составил 600,00 тыс. рублей, что на уровне 2022 года.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«Межбюджетные трансферты»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составили 29 603,28 тыс. рублей, что на 11,38 % выше уровня 2022 года (+3 024,12 тыс. рублей). Дотация на выравнивание бюджетной обеспеченности увеличена на 2 065,35 тыс. рублей (26 696,58 тыс. рублей), прочие межбюджетные трансферты общего характера увеличены на 958,77 тыс. рублей (2 906,70 тыс. рублей).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indent="457200" algn="just"/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  <a:p>
            <a:pPr indent="457200" algn="just"/>
            <a:endParaRPr lang="ru-RU" sz="1300" dirty="0">
              <a:solidFill>
                <a:srgbClr val="00006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44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DE516C-022D-4C9A-9609-51AE3478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71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5">
            <a:extLst>
              <a:ext uri="{FF2B5EF4-FFF2-40B4-BE49-F238E27FC236}">
                <a16:creationId xmlns:a16="http://schemas.microsoft.com/office/drawing/2014/main" id="{CB05DA62-B36A-4A31-9901-03A528335C9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5604713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5955517-4D70-4EEC-BC08-DF114B027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C85B04-CDC3-4079-BA04-F38FBE1B52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3" name="Объект 5">
            <a:extLst>
              <a:ext uri="{FF2B5EF4-FFF2-40B4-BE49-F238E27FC236}">
                <a16:creationId xmlns:a16="http://schemas.microsoft.com/office/drawing/2014/main" id="{E3F9778F-8033-462A-8652-BC3BDEC787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254524"/>
              </p:ext>
            </p:extLst>
          </p:nvPr>
        </p:nvGraphicFramePr>
        <p:xfrm>
          <a:off x="0" y="1052736"/>
          <a:ext cx="4814367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Объект 4">
            <a:extLst>
              <a:ext uri="{FF2B5EF4-FFF2-40B4-BE49-F238E27FC236}">
                <a16:creationId xmlns:a16="http://schemas.microsoft.com/office/drawing/2014/main" id="{3CCB04E0-9857-4314-A16F-ACDAAED1DF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214373"/>
              </p:ext>
            </p:extLst>
          </p:nvPr>
        </p:nvGraphicFramePr>
        <p:xfrm>
          <a:off x="4797599" y="1052736"/>
          <a:ext cx="4346401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53420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50800" y="3860800"/>
          <a:ext cx="9042400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EB0AD1B-9897-40C9-A94C-045B0288B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68975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</a:t>
            </a:r>
            <a:endParaRPr lang="ru-RU" sz="3200" dirty="0">
              <a:solidFill>
                <a:schemeClr val="bg1"/>
              </a:solidFill>
            </a:endParaRPr>
          </a:p>
        </p:txBody>
      </p:sp>
      <p:graphicFrame>
        <p:nvGraphicFramePr>
          <p:cNvPr id="10" name="Содержимое 11">
            <a:extLst>
              <a:ext uri="{FF2B5EF4-FFF2-40B4-BE49-F238E27FC236}">
                <a16:creationId xmlns:a16="http://schemas.microsoft.com/office/drawing/2014/main" id="{2C035CED-BDF8-4B6C-B3FC-2F99BB2DF8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194894"/>
              </p:ext>
            </p:extLst>
          </p:nvPr>
        </p:nvGraphicFramePr>
        <p:xfrm>
          <a:off x="0" y="3932684"/>
          <a:ext cx="9143999" cy="2925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4652D5-D4C5-4F5B-8957-90E060F7E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" y="980729"/>
            <a:ext cx="9144000" cy="2951955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6EF7D0-6570-4830-991D-4AB5D3D06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91" y="3932684"/>
            <a:ext cx="9144000" cy="324898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97AE390E-BA4A-4671-8D67-7AC39F302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flipV="1">
            <a:off x="1907704" y="6126163"/>
            <a:ext cx="2588096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168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</a:t>
            </a:r>
          </a:p>
        </p:txBody>
      </p:sp>
      <p:graphicFrame>
        <p:nvGraphicFramePr>
          <p:cNvPr id="7" name="Объект 7">
            <a:extLst>
              <a:ext uri="{FF2B5EF4-FFF2-40B4-BE49-F238E27FC236}">
                <a16:creationId xmlns:a16="http://schemas.microsoft.com/office/drawing/2014/main" id="{D5F3BC60-9CF9-4176-9E4F-D57C58385CD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23582992"/>
              </p:ext>
            </p:extLst>
          </p:nvPr>
        </p:nvGraphicFramePr>
        <p:xfrm>
          <a:off x="0" y="1143000"/>
          <a:ext cx="4572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4">
            <a:extLst>
              <a:ext uri="{FF2B5EF4-FFF2-40B4-BE49-F238E27FC236}">
                <a16:creationId xmlns:a16="http://schemas.microsoft.com/office/drawing/2014/main" id="{C45102C8-6EA9-487E-B26B-13F72D7609F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63884196"/>
              </p:ext>
            </p:extLst>
          </p:nvPr>
        </p:nvGraphicFramePr>
        <p:xfrm>
          <a:off x="4572000" y="1143000"/>
          <a:ext cx="4572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8028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CC"/>
                </a:solidFill>
              </a:rPr>
              <a:t>ПОКАЗАТЕЛИ СОЦИАЛЬНО-ЭКОНОМИЧЕСКОГО РАЗВИТИЯ КРУТИНСКОГО МУНИЦИПАЛЬНОГО РАЙОНА ОМСКОЙ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6810"/>
            <a:ext cx="9144000" cy="613118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представляет собой сбалансированную систему ожидаемых основных показателей экономического и социального развития района для получения органами государственной власти информации, используемой при выработке управленческих решений.</a:t>
            </a:r>
          </a:p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разрабатывается: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В двух вариантах, которые формируются в соответствии  с условиями социально-экономического развития на очередной финансовый год и плановый период;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На период не менее трех лет с выделением очередного финансового года.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770636"/>
              </p:ext>
            </p:extLst>
          </p:nvPr>
        </p:nvGraphicFramePr>
        <p:xfrm>
          <a:off x="179512" y="2902322"/>
          <a:ext cx="8784976" cy="3334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7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>
                          <a:effectLst/>
                        </a:rPr>
                        <a:t>Значение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Ед. измерения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доходов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49,85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49,66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жилищно-коммунальное хозяйство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</a:t>
                      </a: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образование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31,50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культуру и кинематографию в расчете на 1 жителя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6,90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социальную политику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1,16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физическую культуру и спорт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0,05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211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332168"/>
              </p:ext>
            </p:extLst>
          </p:nvPr>
        </p:nvGraphicFramePr>
        <p:xfrm>
          <a:off x="0" y="0"/>
          <a:ext cx="9144001" cy="68580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12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Число субъектов малого и среднего предпринимательства в расчете на 10 тыс. человек населения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197,09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единиц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28,90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54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Объем инвестиций в основной капитал (за исключением бюджетных средств)в расчете на 1 жителя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16950,00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54,49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70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прибыльных сельскохозяйственных организаций (для муниципальных районов)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3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требованиям, в общей протяженности автомобильных дорог общего пользования местного значения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260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населения, проживающего в населенных пунктах, не имеющих регулярного автобусного и (или) железнодорожного сообщения с административным центром городского округа (муниципального района), в общей численности населения городского округа (муниципального района)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Среднемесячная номинальная начисленная заработная плата работников крупных и средних предприятий и некоммерческих организаций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39091,70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Среднемесячная номинальная начисленная заработная плата работников муниципальных дошкольных 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27302,20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Среднемесячная номинальная начисленная заработная плата работников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37672,70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Среднемесячная номинальная начисленная заработная плата работников учителей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46340,00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52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Среднемесячная номинальная начисленная заработная плата работников муниципальных учреждений культуры и искусства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33882,80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607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6936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12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43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детей в возрасте 1-6 лет, получающих дошкольную образовательную услугу и (или) услугу по их содержанию в муниципальных дошкольных образовательных учреждениях в общей численности детей в возрасте 1 - 6 лет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66,00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выпускников муниципальных общеобразовательных учреждений, не получивших аттестат о среднем (полном) образовании, в общей численности выпускников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3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85,42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14,30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детей первой и второй групп здоровья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88,50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обучающихся в муниципальных общеобразовательных учреждениях, занимающихся во вторую (третью) смену,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4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Расходы бюджета муниципального образования на общее образование в расчете на 1 обучающегося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27,20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98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детей в возрасте 5 - 18 лет, получающих услуги по дополнительному образованию в организациях различной организационно-правовой формы и формы собственности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87,1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613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муниципальных учреждений культуры, здания которых находятся в аварийном состоянии или требуют капитального ремонта, в общем количестве муниципальных учреждений культуры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3,85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0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объектов культурного наследия, находящихся в муниципальной собственности и требующих консервации или реставрации, в общем количестве объектов культурного наследия, находящихся в муниципальной собственности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9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населения, систематически занимающегося физической культурой и спортом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59,26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5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обучающихся, систематически занимающихся физической культурой и спортом, в общей численности обучающихся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94,77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128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092859"/>
              </p:ext>
            </p:extLst>
          </p:nvPr>
        </p:nvGraphicFramePr>
        <p:xfrm>
          <a:off x="0" y="0"/>
          <a:ext cx="9144000" cy="6857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12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9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Общая площадь жилых помещений, приходящаяся в среднем на одного жителя, - всего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30,20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кв. метров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3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в том числе введенная в действие за год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кв. метров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Площадь земельных участков, предоставленных для строительства в расчете на 10 тыс. человек населения, - всего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30,20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га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9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в том числе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30,20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3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10,30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Расходы бюджета муниципального образования на содержание работников органов местного самоуправления в расчете на одного жителя муниципального образования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2508,43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Удовлетворенность населения деятельностью органов местного самоуправления городского округа (муниципального района)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54,00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3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Среднегодовая численность постоянного населения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12,80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3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в многоквартирных домах электрическая энергия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414,97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в многоквартирных домах холодная вода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15,91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3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в многоквартирных домах природный газ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445,98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3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59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электрическая энергия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40,66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тепловая энергия из расчета на 1 кв. метр общей площади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Гкал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59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холодная вода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59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природный газ из расчета на одного человека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1,89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16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4248472" cy="29969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solidFill>
                  <a:srgbClr val="660066"/>
                </a:solidFill>
              </a:rPr>
              <a:t>Бездефицитный бюджет </a:t>
            </a:r>
            <a:r>
              <a:rPr lang="ru-RU" sz="1600" dirty="0">
                <a:solidFill>
                  <a:srgbClr val="660066"/>
                </a:solidFill>
              </a:rPr>
              <a:t>– состояние бюджета, при котором доходы и расходы равны друг другу. </a:t>
            </a: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929" y="765598"/>
            <a:ext cx="4535686" cy="45827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r>
              <a:rPr lang="ru-RU" sz="1600" b="1" dirty="0">
                <a:solidFill>
                  <a:srgbClr val="660066"/>
                </a:solidFill>
              </a:rPr>
              <a:t>Профицит бюджета </a:t>
            </a:r>
            <a:r>
              <a:rPr lang="ru-RU" sz="1400" b="1" dirty="0">
                <a:solidFill>
                  <a:srgbClr val="660066"/>
                </a:solidFill>
              </a:rPr>
              <a:t>– превышение доходов над его расходами.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447072"/>
            <a:ext cx="4032448" cy="3168352"/>
          </a:xfrm>
        </p:spPr>
        <p:txBody>
          <a:bodyPr/>
          <a:lstStyle/>
          <a:p>
            <a:r>
              <a:rPr lang="ru-RU" sz="1600" b="1" dirty="0">
                <a:solidFill>
                  <a:srgbClr val="660066"/>
                </a:solidFill>
              </a:rPr>
              <a:t>Дефицит бюджета </a:t>
            </a:r>
            <a:r>
              <a:rPr lang="ru-RU" b="1" dirty="0">
                <a:solidFill>
                  <a:srgbClr val="660066"/>
                </a:solidFill>
              </a:rPr>
              <a:t>– превышение расходов бюджета над его доходами.</a:t>
            </a:r>
          </a:p>
          <a:p>
            <a:endParaRPr lang="ru-RU" b="1" dirty="0"/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0" y="670573"/>
            <a:ext cx="3575050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²ÐµÑÑ ÐºÐ°ÑÑÐ¸Ð½Ðº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5" y="4077073"/>
            <a:ext cx="3638896" cy="2376264"/>
          </a:xfrm>
          <a:prstGeom prst="rect">
            <a:avLst/>
          </a:prstGeom>
          <a:solidFill>
            <a:schemeClr val="accent6">
              <a:lumMod val="20000"/>
              <a:lumOff val="80000"/>
              <a:alpha val="8000"/>
            </a:schemeClr>
          </a:solidFill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775" y="2347526"/>
            <a:ext cx="4032448" cy="291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02274" y="5993527"/>
            <a:ext cx="1059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11803" y="5031248"/>
            <a:ext cx="117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08304" y="41490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val="202319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Бюджетная система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6400800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881336" y="1457413"/>
            <a:ext cx="4958916" cy="15884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Консолидированный бюджет </a:t>
            </a:r>
            <a:r>
              <a:rPr lang="ru-RU" dirty="0" err="1"/>
              <a:t>Крутинского</a:t>
            </a:r>
            <a:r>
              <a:rPr lang="ru-RU" dirty="0"/>
              <a:t>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316" y="3479789"/>
            <a:ext cx="2088232" cy="1144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85265" y="3369243"/>
            <a:ext cx="2376264" cy="1190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Свод бюджетов городского и сельских поселений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городского поселения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5533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сельских поселений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40152" y="2924944"/>
            <a:ext cx="900100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712" y="2924944"/>
            <a:ext cx="720000" cy="44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4577324"/>
            <a:ext cx="864096" cy="7958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6336" y="4577324"/>
            <a:ext cx="360040" cy="363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8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129" y="2007915"/>
            <a:ext cx="2638134" cy="777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0"/>
            <a:ext cx="421196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rgbClr val="002060"/>
                </a:solidFill>
              </a:rPr>
              <a:t>Основа составления проекта бюджета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Положения Послания Президента Российской Федерации Федеральному Собранию Российской Федерации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Основные направления бюджетной и налоговой политики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Прогноз социально-экономического развития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Муниципальные программы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Бюджетный прогноз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на долгосрочный период 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marL="0" indent="0" algn="ctr" hangingPunct="0">
              <a:buNone/>
            </a:pPr>
            <a:r>
              <a:rPr lang="ru-RU" sz="1400" b="1" dirty="0">
                <a:solidFill>
                  <a:srgbClr val="002060"/>
                </a:solidFill>
              </a:rPr>
              <a:t>ЭТАПЫ БЮДЖЕТНОГО ПРОЦЕССА В КРУТИНСКОМ МУНИЦИПАЛЬНОМ РАЙОНЕ ОМСКОЙ ОБЛАСТИ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Составление проекта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Исполнение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отчета об исполнении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Контроль за исполнением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102" y="2738243"/>
            <a:ext cx="4680520" cy="386140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002060"/>
                </a:solidFill>
              </a:rPr>
              <a:t>Бюджетный процесс </a:t>
            </a:r>
            <a:r>
              <a:rPr lang="ru-RU" dirty="0">
                <a:solidFill>
                  <a:srgbClr val="002060"/>
                </a:solidFill>
              </a:rPr>
              <a:t>- деятельность участников бюджетного процесса по организации процедур составления и рассмотрения проекта бюджета, его утверждения, исполнения и контроля за его исполнением.</a:t>
            </a: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Участники бюджетного процесса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rgbClr val="002060"/>
                </a:solidFill>
              </a:rPr>
              <a:t>Крутинский</a:t>
            </a:r>
            <a:r>
              <a:rPr lang="ru-RU" dirty="0">
                <a:solidFill>
                  <a:srgbClr val="002060"/>
                </a:solidFill>
              </a:rPr>
              <a:t> районный Совет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Комитет финансов и контроля Администрации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Администрации муниципальных образований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средств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доходов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источников финансирования дефицита районного бюджета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2" y="94456"/>
            <a:ext cx="4762500" cy="23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5503" y="944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Бюджетный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38519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РАССМОТРЕНИЕ И УТВЕРЖДЕНИЕ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Администрация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вносит на рассмотрение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 проект решения о районном бюджете не позднее 15 ноября текущего года.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По проекту решения о районном бюджете проводятся публичный слушания.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Проект решения о районном бюджете рассматривается поэтапно в двух чтениях.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ИСПОЛНЕНИЕ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обеспечивается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Организация исполнения районного бюджета возлагается на 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организуется на основе сводной бюджетной росписи районного бюджета и кассового плана исполнения районного бюджета.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Ежеквартальные отчеты об исполнении районного бюджета утверждаются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и направляются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Годовой отчет об исполнении районного бюджета подлежит утверждению решением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районного Совета Омской области.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КОНТРОЛЬ ЗА ИСПОЛНЕНИЕМ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Контроль за исполнением районного бюджета осуществляет: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Контрольная комиссия Крутинского муниципального района Омской области.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Органы местного самоуправления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8668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3527969"/>
            <a:ext cx="4307650" cy="1701232"/>
          </a:xfrm>
        </p:spPr>
        <p:txBody>
          <a:bodyPr>
            <a:noAutofit/>
          </a:bodyPr>
          <a:lstStyle/>
          <a:p>
            <a:pPr marL="360000" indent="457200" algn="l"/>
            <a:r>
              <a:rPr lang="ru-RU" sz="1400" b="1" dirty="0">
                <a:solidFill>
                  <a:srgbClr val="0000CC"/>
                </a:solidFill>
              </a:rPr>
              <a:t>Основные направления бюджетной и налоговой политики Крутинского муниципального района на 2023 год и на плановый период 2024 и 2025 годов определены Постановлением Администрации Крутинского муниципального района Омской области от 09 сентября 2022 года № 447-п </a:t>
            </a:r>
            <a:br>
              <a:rPr lang="ru-RU" sz="1400" b="1" dirty="0"/>
            </a:br>
            <a:br>
              <a:rPr lang="ru-RU" sz="1400" b="1" dirty="0"/>
            </a:br>
            <a:r>
              <a:rPr lang="ru-RU" sz="2000" b="1" dirty="0">
                <a:solidFill>
                  <a:srgbClr val="0000CC"/>
                </a:solidFill>
              </a:rPr>
              <a:t>Цели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br>
              <a:rPr lang="ru-RU" sz="1400" b="1" dirty="0"/>
            </a:br>
            <a:r>
              <a:rPr lang="ru-RU" sz="1400" b="1" i="1" dirty="0">
                <a:solidFill>
                  <a:srgbClr val="660066"/>
                </a:solidFill>
              </a:rPr>
              <a:t>- </a:t>
            </a:r>
            <a:r>
              <a:rPr lang="ru-RU" sz="1400" i="1" dirty="0">
                <a:solidFill>
                  <a:srgbClr val="660066"/>
                </a:solidFill>
              </a:rPr>
              <a:t>определение условий, принимаемых для составления проекта районного бюджета на 2023 - 2025 годы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обеспечение преемственности бюджетной и налоговой политики Крутинского муниципального района 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увеличение налоговых доходов районного бюджета                                                                      </a:t>
            </a:r>
            <a:br>
              <a:rPr lang="ru-RU" sz="1400" b="1" i="1" dirty="0">
                <a:solidFill>
                  <a:srgbClr val="660066"/>
                </a:solidFill>
              </a:rPr>
            </a:br>
            <a:endParaRPr lang="ru-RU" sz="1400" b="1" i="1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0"/>
            <a:ext cx="4968552" cy="674136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</a:t>
            </a:r>
            <a:r>
              <a:rPr lang="ru-RU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обеспечение финансовой устойчивости и долгосрочной сбалансированности районного бюджета;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сдерживание роста расходов районного бюджета, повышение их эффективности;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сохранение достигнутого уровня соотношения между уровнем оплаты труда отдельных категорий работников бюджетной сферы, определенных в указах Президента Российской Федерации от 07 мая 2012 года № 597 «О мероприятиях по реализации государственной социальной политики», от 1 июня 2012 года № 761 «О Национальной стратегии действий в интересах детей на 2012 – 2017 годы» и уровнем среднемесячного дохода от трудовой деятельности в Омской области;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осуществление поддержки сельского хозяйства и развития сельских территорий;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устойчивое развитие дорожной отрасли Крутинского муниципального района, в том числе сети автомобильных дорог общего пользования в соответствии с законодательством;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усиление муниципального финансового контроля за эффективным использованием бюджетных средств;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эффективности межбюджетных отношений с муниципальными образованиями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обеспечение открытости и прозрачности бюджетного процесса, сохранение достигнутых позиций в рейтинге муниципальных районов (городского округа) Омской области по уровню открытости бюджетных данных;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реализация мероприятий, направленных на развитие на территории Крутинского муниципального района практик инициативного бюджетирования;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уровня финансовой грамотности населения Крутинского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осуществление органами местного самоуправления ведомственного контроля за соблюдением законодательства Российской Федерации и иных нормативных правовых актов в отношении подведомственных им заказчиков.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Крутинского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разработка и реализация мер по сохранению и увеличению налоговых доходов консолидированного бюджета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оптимизация состава налоговых льгот (пониженных налоговых ставок) с учетом результатов оценки налоговых расходов Крутинского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укрепление доходной базы консолидированного бюджета Крутинского муниципального района с учетом изменения параметров налоговой системы;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проведение мониторинга изменений в налоговом законодательстве Российской Федерации, при необходимости приведение в соответствие с ними муниципальных правовых актов;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администрирования налогов.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931"/>
            <a:ext cx="3751312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0880" y="1484784"/>
            <a:ext cx="261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БЮДЖЕТНАЯ И НАЛОГОВАЯ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52970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45664"/>
            <a:ext cx="1700245" cy="1391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0"/>
            <a:ext cx="4608512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660066"/>
                </a:solidFill>
              </a:rPr>
              <a:t>ВИДЫ ДОХОДОВ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4872" y="2852936"/>
            <a:ext cx="3895080" cy="36269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660066"/>
                </a:solidFill>
              </a:rPr>
              <a:t>Доходы бюджета</a:t>
            </a:r>
            <a:r>
              <a:rPr lang="ru-RU" b="1" dirty="0">
                <a:solidFill>
                  <a:srgbClr val="660066"/>
                </a:solidFill>
              </a:rPr>
              <a:t> </a:t>
            </a:r>
            <a:r>
              <a:rPr lang="ru-RU" dirty="0">
                <a:solidFill>
                  <a:srgbClr val="660066"/>
                </a:solidFill>
              </a:rPr>
              <a:t>– </a:t>
            </a:r>
            <a:r>
              <a:rPr lang="ru-RU" b="1" dirty="0">
                <a:solidFill>
                  <a:srgbClr val="660066"/>
                </a:solidFill>
              </a:rPr>
              <a:t>это поступающие в бюджет денежные средства, за исключением средств, являющихся источниками финансирования дефицита бюджета.</a:t>
            </a:r>
          </a:p>
          <a:p>
            <a:pPr algn="just"/>
            <a:endParaRPr lang="ru-RU" b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i="1" dirty="0">
                <a:solidFill>
                  <a:srgbClr val="660066"/>
                </a:solidFill>
              </a:rPr>
              <a:t>Доходы бюджета выражают экономические отношения, возникающие между государством и предприятиями, организациями и гражданами в процессе формирования бюджета страны.</a:t>
            </a:r>
          </a:p>
          <a:p>
            <a:pPr indent="457200" algn="just">
              <a:lnSpc>
                <a:spcPct val="110000"/>
              </a:lnSpc>
            </a:pPr>
            <a:endParaRPr lang="ru-RU" b="1" i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dirty="0">
                <a:solidFill>
                  <a:srgbClr val="660066"/>
                </a:solidFill>
              </a:rPr>
              <a:t>Доходы бюджета формируются в соответствии с бюджетным законодательством о налогах и сборах и законодательством об иных обязательным платежах.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" y="122686"/>
            <a:ext cx="4179416" cy="273024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63600" y="27305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</a:rPr>
              <a:t>ЧТО ТАКОЕ ДОХОДЫ БЮДЖЕТА?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81908"/>
            <a:ext cx="3024336" cy="19156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НАЛОГОВЫЕ ДОХОДЫ</a:t>
            </a:r>
          </a:p>
          <a:p>
            <a:pPr algn="ctr"/>
            <a:r>
              <a:rPr lang="ru-RU" sz="1200" dirty="0"/>
              <a:t>доходы от предусмотренных законодательством Российской Федерации о налогах и сборах федеральных налогов и сборов, региональных  и местных налогов, а также пеней и штрафов по ним. Например, НАЛОГ НА ИМУЩЕСТВО ФИЗИЧЕСКИХ ЛИЦ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852935"/>
            <a:ext cx="3240360" cy="20882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НЕНАЛОГОВЫЕ ДОХОДЫ</a:t>
            </a:r>
          </a:p>
          <a:p>
            <a:pPr algn="ctr"/>
            <a:r>
              <a:rPr lang="ru-RU" sz="1200" dirty="0"/>
              <a:t>поступления  от уплаты других пошлин и сборов, установленных законодательством Российской Федерации, аренды, продажи имущества, а также штрафов за нарушение законодательства. Например, ДОХОДЫ ОТ ИСПОЛЬЗОВАНИЯ ИМУЩЕСТВА, НАХОДЯЩЕГОСЯ В ГОСУДАРСТВЕННОЙ И МУНИЦИПАЛЬНОЙ СОБСТВЕННОСТИ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5157192"/>
            <a:ext cx="3312368" cy="1512168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БЕЗВОМЕЗДНЫЕ ПОСТУПЛЕНИЯ</a:t>
            </a:r>
          </a:p>
          <a:p>
            <a:pPr algn="ctr"/>
            <a:r>
              <a:rPr lang="ru-RU" sz="1200" dirty="0"/>
              <a:t>поступления от бюджетов других уровней. Например, ДОТАЦИИ</a:t>
            </a:r>
          </a:p>
        </p:txBody>
      </p:sp>
    </p:spTree>
    <p:extLst>
      <p:ext uri="{BB962C8B-B14F-4D97-AF65-F5344CB8AC3E}">
        <p14:creationId xmlns:p14="http://schemas.microsoft.com/office/powerpoint/2010/main" val="97717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5E0CAED-BEA1-44D8-B903-E7D12EF2D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04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3731</TotalTime>
  <Words>4139</Words>
  <Application>Microsoft Office PowerPoint</Application>
  <PresentationFormat>Экран (4:3)</PresentationFormat>
  <Paragraphs>529</Paragraphs>
  <Slides>28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Arial Cyr</vt:lpstr>
      <vt:lpstr>Calibri</vt:lpstr>
      <vt:lpstr>Times New Roman</vt:lpstr>
      <vt:lpstr>Wingdings</vt:lpstr>
      <vt:lpstr>Тема Office</vt:lpstr>
      <vt:lpstr>Комитет финансов и контроля администрации крутинского муниципального района омской области    бюджет для граждан        К Проекту РЕШЕНИЯ КРУТИНСКОГО РАЙОННОГО СОВЕТА «ОБ ИСПОЛНЕНИИ РАЙОННОГО БЮДЖЕТА ЗА 2023 ГОД»</vt:lpstr>
      <vt:lpstr>               Что такое бюджет:</vt:lpstr>
      <vt:lpstr>Бездефицитный бюджет – состояние бюджета, при котором доходы и расходы равны друг другу.           </vt:lpstr>
      <vt:lpstr>Бюджетная система Крутинского муниципального района</vt:lpstr>
      <vt:lpstr>Презентация PowerPoint</vt:lpstr>
      <vt:lpstr>Презентация PowerPoint</vt:lpstr>
      <vt:lpstr>Основные направления бюджетной и налоговой политики Крутинского муниципального района на 2023 год и на плановый период 2024 и 2025 годов определены Постановлением Администрации Крутинского муниципального района Омской области от 09 сентября 2022 года № 447-п   Цели  - определение условий, принимаемых для составления проекта районного бюджета на 2023 - 2025 годы - обеспечение преемственности бюджетной и налоговой политики Крутинского муниципального района  - увеличение налоговых доходов районного бюджета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всех доходов бюджета</vt:lpstr>
      <vt:lpstr>Презентация PowerPoint</vt:lpstr>
      <vt:lpstr>РАСХОДЫ</vt:lpstr>
      <vt:lpstr>Презентация PowerPoint</vt:lpstr>
      <vt:lpstr>РАСХОДЫ ПО РАЗДЕЛАМ БЮДЖЕТА</vt:lpstr>
      <vt:lpstr>Презентация PowerPoint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</vt:lpstr>
      <vt:lpstr>Основные расходы бюджета по экономической классификации</vt:lpstr>
      <vt:lpstr>ПОКАЗАТЕЛИ СОЦИАЛЬНО-ЭКОНОМИЧЕСКОГО РАЗВИТИЯ КРУТИНСКОГО МУНИЦИПАЛЬНОГО РАЙОНА ОМСКОЙ ОБЛАСТИ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228</cp:revision>
  <dcterms:created xsi:type="dcterms:W3CDTF">2018-11-14T10:17:57Z</dcterms:created>
  <dcterms:modified xsi:type="dcterms:W3CDTF">2024-05-21T03:54:26Z</dcterms:modified>
</cp:coreProperties>
</file>